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68" r:id="rId2"/>
    <p:sldMasterId id="2147483774" r:id="rId3"/>
  </p:sldMasterIdLst>
  <p:notesMasterIdLst>
    <p:notesMasterId r:id="rId68"/>
  </p:notesMasterIdLst>
  <p:sldIdLst>
    <p:sldId id="256" r:id="rId4"/>
    <p:sldId id="263" r:id="rId5"/>
    <p:sldId id="304" r:id="rId6"/>
    <p:sldId id="324" r:id="rId7"/>
    <p:sldId id="328" r:id="rId8"/>
    <p:sldId id="338" r:id="rId9"/>
    <p:sldId id="339" r:id="rId10"/>
    <p:sldId id="340" r:id="rId11"/>
    <p:sldId id="329" r:id="rId12"/>
    <p:sldId id="325" r:id="rId13"/>
    <p:sldId id="416" r:id="rId14"/>
    <p:sldId id="330" r:id="rId15"/>
    <p:sldId id="332" r:id="rId16"/>
    <p:sldId id="331" r:id="rId17"/>
    <p:sldId id="327" r:id="rId18"/>
    <p:sldId id="336" r:id="rId19"/>
    <p:sldId id="335" r:id="rId20"/>
    <p:sldId id="334" r:id="rId21"/>
    <p:sldId id="337" r:id="rId22"/>
    <p:sldId id="411" r:id="rId23"/>
    <p:sldId id="341" r:id="rId24"/>
    <p:sldId id="349" r:id="rId25"/>
    <p:sldId id="350" r:id="rId26"/>
    <p:sldId id="333" r:id="rId27"/>
    <p:sldId id="415" r:id="rId28"/>
    <p:sldId id="342" r:id="rId29"/>
    <p:sldId id="412" r:id="rId30"/>
    <p:sldId id="347" r:id="rId31"/>
    <p:sldId id="348" r:id="rId32"/>
    <p:sldId id="343" r:id="rId33"/>
    <p:sldId id="351" r:id="rId34"/>
    <p:sldId id="390" r:id="rId35"/>
    <p:sldId id="384" r:id="rId36"/>
    <p:sldId id="413" r:id="rId37"/>
    <p:sldId id="414" r:id="rId38"/>
    <p:sldId id="364" r:id="rId39"/>
    <p:sldId id="363" r:id="rId40"/>
    <p:sldId id="389" r:id="rId41"/>
    <p:sldId id="382" r:id="rId42"/>
    <p:sldId id="388" r:id="rId43"/>
    <p:sldId id="372" r:id="rId44"/>
    <p:sldId id="391" r:id="rId45"/>
    <p:sldId id="393" r:id="rId46"/>
    <p:sldId id="394" r:id="rId47"/>
    <p:sldId id="395" r:id="rId48"/>
    <p:sldId id="383" r:id="rId49"/>
    <p:sldId id="392" r:id="rId50"/>
    <p:sldId id="396" r:id="rId51"/>
    <p:sldId id="397" r:id="rId52"/>
    <p:sldId id="399" r:id="rId53"/>
    <p:sldId id="402" r:id="rId54"/>
    <p:sldId id="405" r:id="rId55"/>
    <p:sldId id="406" r:id="rId56"/>
    <p:sldId id="407" r:id="rId57"/>
    <p:sldId id="403" r:id="rId58"/>
    <p:sldId id="404" r:id="rId59"/>
    <p:sldId id="400" r:id="rId60"/>
    <p:sldId id="401" r:id="rId61"/>
    <p:sldId id="385" r:id="rId62"/>
    <p:sldId id="398" r:id="rId63"/>
    <p:sldId id="408" r:id="rId64"/>
    <p:sldId id="409" r:id="rId65"/>
    <p:sldId id="326" r:id="rId66"/>
    <p:sldId id="264" r:id="rId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510"/>
    <a:srgbClr val="D11242"/>
    <a:srgbClr val="009D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19" autoAdjust="0"/>
    <p:restoredTop sz="94660"/>
  </p:normalViewPr>
  <p:slideViewPr>
    <p:cSldViewPr snapToGrid="0" snapToObjects="1">
      <p:cViewPr varScale="1">
        <p:scale>
          <a:sx n="52" d="100"/>
          <a:sy n="52" d="100"/>
        </p:scale>
        <p:origin x="1392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6DCF9-8C7E-4D05-8AB8-8FD47B9BEEE3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94C44C-2A17-4CE7-8AE2-C1D0C1624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559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C44C-2A17-4CE7-8AE2-C1D0C16245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523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C44C-2A17-4CE7-8AE2-C1D0C162458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876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C44C-2A17-4CE7-8AE2-C1D0C162458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50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C44C-2A17-4CE7-8AE2-C1D0C162458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37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C44C-2A17-4CE7-8AE2-C1D0C162458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965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C44C-2A17-4CE7-8AE2-C1D0C162458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238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C44C-2A17-4CE7-8AE2-C1D0C162458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269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C44C-2A17-4CE7-8AE2-C1D0C162458D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583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C44C-2A17-4CE7-8AE2-C1D0C162458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36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C44C-2A17-4CE7-8AE2-C1D0C16245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580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C44C-2A17-4CE7-8AE2-C1D0C16245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65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C44C-2A17-4CE7-8AE2-C1D0C16245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77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C44C-2A17-4CE7-8AE2-C1D0C162458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44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C44C-2A17-4CE7-8AE2-C1D0C162458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43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C44C-2A17-4CE7-8AE2-C1D0C162458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462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C44C-2A17-4CE7-8AE2-C1D0C162458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044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C44C-2A17-4CE7-8AE2-C1D0C162458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823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74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123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219200"/>
            <a:ext cx="2076450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19200"/>
            <a:ext cx="6076950" cy="5105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91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CF82E-248A-490D-B049-FFE0D8136114}" type="datetimeFigureOut">
              <a:rPr lang="en-US" smtClean="0">
                <a:solidFill>
                  <a:srgbClr val="002060">
                    <a:tint val="75000"/>
                  </a:srgbClr>
                </a:solidFill>
              </a:rPr>
              <a:pPr/>
              <a:t>10/7/2019</a:t>
            </a:fld>
            <a:endParaRPr lang="en-US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ED6D0-5DAF-42C1-A292-C0E1B46C3ACC}" type="slidenum">
              <a:rPr lang="en-US" smtClean="0">
                <a:solidFill>
                  <a:srgbClr val="00206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350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2E2E2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CF82E-248A-490D-B049-FFE0D8136114}" type="datetimeFigureOut">
              <a:rPr lang="en-US" smtClean="0">
                <a:solidFill>
                  <a:srgbClr val="002060">
                    <a:tint val="75000"/>
                  </a:srgbClr>
                </a:solidFill>
              </a:rPr>
              <a:pPr/>
              <a:t>10/7/2019</a:t>
            </a:fld>
            <a:endParaRPr lang="en-US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ED6D0-5DAF-42C1-A292-C0E1B46C3ACC}" type="slidenum">
              <a:rPr lang="en-US" smtClean="0">
                <a:solidFill>
                  <a:srgbClr val="00206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562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98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0679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62200"/>
            <a:ext cx="40767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2362200"/>
            <a:ext cx="40767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71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42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339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143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7748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7718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E4701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ＭＳ Ｐゴシック" charset="-128"/>
              <a:cs typeface="+mn-cs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192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362200"/>
            <a:ext cx="83058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29" name="Rectangle 9"/>
          <p:cNvSpPr>
            <a:spLocks noChangeArrowheads="1"/>
          </p:cNvSpPr>
          <p:nvPr/>
        </p:nvSpPr>
        <p:spPr bwMode="auto">
          <a:xfrm>
            <a:off x="7010400" y="6580188"/>
            <a:ext cx="19812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1000" b="1" dirty="0">
                <a:solidFill>
                  <a:schemeClr val="bg1"/>
                </a:solidFill>
                <a:latin typeface="Verdana" pitchFamily="34" charset="0"/>
                <a:ea typeface="ＭＳ Ｐゴシック" charset="-128"/>
                <a:cs typeface="+mn-cs"/>
              </a:rPr>
              <a:t>www.chawisconsin.org</a:t>
            </a:r>
          </a:p>
        </p:txBody>
      </p:sp>
      <p:sp>
        <p:nvSpPr>
          <p:cNvPr id="1031" name="Rectangle 11"/>
          <p:cNvSpPr>
            <a:spLocks noChangeArrowheads="1"/>
          </p:cNvSpPr>
          <p:nvPr/>
        </p:nvSpPr>
        <p:spPr bwMode="auto">
          <a:xfrm>
            <a:off x="381000" y="6580188"/>
            <a:ext cx="3141663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000" b="1">
                <a:solidFill>
                  <a:schemeClr val="bg1"/>
                </a:solidFill>
                <a:latin typeface="Verdana" charset="0"/>
              </a:rPr>
              <a:t>Children</a:t>
            </a:r>
            <a:r>
              <a:rPr lang="ja-JP" altLang="en-US" sz="1000" b="1">
                <a:solidFill>
                  <a:schemeClr val="bg1"/>
                </a:solidFill>
                <a:latin typeface="Verdana" charset="0"/>
              </a:rPr>
              <a:t>’</a:t>
            </a:r>
            <a:r>
              <a:rPr lang="en-US" altLang="ja-JP" sz="1000" b="1">
                <a:solidFill>
                  <a:schemeClr val="bg1"/>
                </a:solidFill>
                <a:latin typeface="Verdana" charset="0"/>
              </a:rPr>
              <a:t>s Health Alliance of Wisconsin</a:t>
            </a:r>
            <a:endParaRPr lang="en-US" sz="1000" b="1">
              <a:solidFill>
                <a:schemeClr val="bg1"/>
              </a:solidFill>
              <a:latin typeface="Verdana" charset="0"/>
            </a:endParaRPr>
          </a:p>
        </p:txBody>
      </p:sp>
      <p:pic>
        <p:nvPicPr>
          <p:cNvPr id="2" name="Picture 14" descr="CHAW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1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1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1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1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1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1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1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1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884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dirty="0" err="1"/>
              <a:t>SecondREACH</a:t>
            </a:r>
            <a:r>
              <a:rPr lang="en-US" dirty="0"/>
              <a:t> OUT AND READ</a:t>
            </a:r>
          </a:p>
          <a:p>
            <a:pPr lvl="1"/>
            <a:r>
              <a:rPr lang="en-US" dirty="0"/>
              <a:t>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7DCF82E-248A-490D-B049-FFE0D8136114}" type="datetimeFigureOut">
              <a:rPr lang="en-US" smtClean="0">
                <a:solidFill>
                  <a:srgbClr val="002060">
                    <a:tint val="75000"/>
                  </a:srgbClr>
                </a:solidFill>
              </a:rPr>
              <a:pPr defTabSz="914400"/>
              <a:t>10/7/2019</a:t>
            </a:fld>
            <a:endParaRPr lang="en-US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5FED6D0-5DAF-42C1-A292-C0E1B46C3ACC}" type="slidenum">
              <a:rPr lang="en-US" smtClean="0">
                <a:solidFill>
                  <a:srgbClr val="002060">
                    <a:tint val="75000"/>
                  </a:srgbClr>
                </a:solidFill>
              </a:rPr>
              <a:pPr defTabSz="914400"/>
              <a:t>‹#›</a:t>
            </a:fld>
            <a:endParaRPr lang="en-US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159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D1124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E2E2E"/>
          </a:solidFill>
          <a:latin typeface="+mn-lt"/>
          <a:ea typeface="+mn-ea"/>
          <a:cs typeface="+mn-cs"/>
        </a:defRPr>
      </a:lvl1pPr>
      <a:lvl2pPr marL="742950" marR="0" indent="-28575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–"/>
        <a:tabLst/>
        <a:defRPr sz="2800" kern="1200">
          <a:solidFill>
            <a:srgbClr val="2E2E2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E2E2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E2E2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E2E2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884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dirty="0" err="1"/>
              <a:t>SecondREACH</a:t>
            </a:r>
            <a:r>
              <a:rPr lang="en-US" dirty="0"/>
              <a:t> OUT AND READ</a:t>
            </a:r>
          </a:p>
          <a:p>
            <a:pPr lvl="1"/>
            <a:r>
              <a:rPr lang="en-US" dirty="0"/>
              <a:t>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7DCF82E-248A-490D-B049-FFE0D8136114}" type="datetimeFigureOut">
              <a:rPr lang="en-US" smtClean="0">
                <a:solidFill>
                  <a:srgbClr val="002060">
                    <a:tint val="75000"/>
                  </a:srgbClr>
                </a:solidFill>
              </a:rPr>
              <a:pPr defTabSz="914400"/>
              <a:t>10/7/2019</a:t>
            </a:fld>
            <a:endParaRPr lang="en-US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5FED6D0-5DAF-42C1-A292-C0E1B46C3ACC}" type="slidenum">
              <a:rPr lang="en-US" smtClean="0">
                <a:solidFill>
                  <a:srgbClr val="002060">
                    <a:tint val="75000"/>
                  </a:srgbClr>
                </a:solidFill>
              </a:rPr>
              <a:pPr defTabSz="914400"/>
              <a:t>‹#›</a:t>
            </a:fld>
            <a:endParaRPr lang="en-US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34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D1124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E2E2E"/>
          </a:solidFill>
          <a:latin typeface="+mn-lt"/>
          <a:ea typeface="+mn-ea"/>
          <a:cs typeface="+mn-cs"/>
        </a:defRPr>
      </a:lvl1pPr>
      <a:lvl2pPr marL="742950" marR="0" indent="-28575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–"/>
        <a:tabLst/>
        <a:defRPr sz="2800" kern="1200">
          <a:solidFill>
            <a:srgbClr val="2E2E2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E2E2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E2E2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E2E2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FamilyPP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54" y="1157524"/>
            <a:ext cx="6472296" cy="512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2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6952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D11242"/>
                </a:solidFill>
                <a:latin typeface="+mj-lt"/>
              </a:rPr>
              <a:t>Art in Picture </a:t>
            </a:r>
            <a:r>
              <a:rPr lang="en-US" sz="4000" b="1" dirty="0" smtClean="0">
                <a:solidFill>
                  <a:srgbClr val="D11242"/>
                </a:solidFill>
                <a:latin typeface="+mj-lt"/>
              </a:rPr>
              <a:t>Books: Visual </a:t>
            </a:r>
            <a:r>
              <a:rPr lang="en-US" sz="4000" b="1" dirty="0">
                <a:solidFill>
                  <a:srgbClr val="D11242"/>
                </a:solidFill>
                <a:latin typeface="+mj-lt"/>
              </a:rPr>
              <a:t>E</a:t>
            </a:r>
            <a:r>
              <a:rPr lang="en-US" sz="4000" b="1" dirty="0" smtClean="0">
                <a:solidFill>
                  <a:srgbClr val="D11242"/>
                </a:solidFill>
                <a:latin typeface="+mj-lt"/>
              </a:rPr>
              <a:t>lements</a:t>
            </a:r>
            <a:endParaRPr lang="en-US" sz="4000" b="1" dirty="0">
              <a:solidFill>
                <a:srgbClr val="D11242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9141" y="2251611"/>
            <a:ext cx="8642196" cy="351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Color (or hue</a:t>
            </a:r>
            <a:r>
              <a:rPr lang="en-US" sz="2800" b="1" dirty="0" smtClean="0"/>
              <a:t>)</a:t>
            </a:r>
          </a:p>
          <a:p>
            <a:endParaRPr lang="en-US" sz="800" dirty="0" smtClean="0"/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/>
              <a:t>Analogous</a:t>
            </a:r>
            <a:r>
              <a:rPr lang="en-US" sz="2400" dirty="0" smtClean="0"/>
              <a:t>: </a:t>
            </a:r>
            <a:r>
              <a:rPr lang="en-US" sz="2400" b="1" dirty="0" smtClean="0">
                <a:solidFill>
                  <a:srgbClr val="FF0000"/>
                </a:solidFill>
              </a:rPr>
              <a:t>red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/>
              <a:t>and </a:t>
            </a:r>
            <a:r>
              <a:rPr lang="en-US" sz="2400" b="1" dirty="0" smtClean="0">
                <a:solidFill>
                  <a:schemeClr val="accent5"/>
                </a:solidFill>
              </a:rPr>
              <a:t>orange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/>
              <a:t>Complementary: </a:t>
            </a:r>
            <a:r>
              <a:rPr lang="en-US" sz="2400" b="1" dirty="0" smtClean="0">
                <a:solidFill>
                  <a:schemeClr val="accent1"/>
                </a:solidFill>
              </a:rPr>
              <a:t>red</a:t>
            </a:r>
            <a:r>
              <a:rPr lang="en-US" sz="2400" dirty="0" smtClean="0"/>
              <a:t> </a:t>
            </a:r>
            <a:r>
              <a:rPr lang="en-US" sz="2400" dirty="0"/>
              <a:t>and </a:t>
            </a:r>
            <a:r>
              <a:rPr lang="en-US" sz="2400" b="1" dirty="0" smtClean="0">
                <a:solidFill>
                  <a:schemeClr val="accent3"/>
                </a:solidFill>
              </a:rPr>
              <a:t>green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/>
              <a:t>Monochromatic: 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only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one color used</a:t>
            </a:r>
            <a:r>
              <a:rPr lang="en-US" sz="2400" dirty="0"/>
              <a:t>, </a:t>
            </a:r>
            <a:r>
              <a:rPr lang="en-US" sz="2400" b="1" dirty="0" smtClean="0">
                <a:solidFill>
                  <a:srgbClr val="7030A0"/>
                </a:solidFill>
              </a:rPr>
              <a:t>dark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to</a:t>
            </a:r>
            <a:r>
              <a:rPr lang="en-US" sz="2400" dirty="0" smtClean="0"/>
              <a:t> </a:t>
            </a: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light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/>
              <a:t>Neutrals: black</a:t>
            </a:r>
            <a:r>
              <a:rPr lang="en-US" sz="2400" dirty="0" smtClean="0"/>
              <a:t>,          , </a:t>
            </a:r>
            <a:r>
              <a:rPr lang="en-US" sz="2400" b="1" dirty="0"/>
              <a:t>grays</a:t>
            </a:r>
            <a:r>
              <a:rPr lang="en-US" sz="2400" dirty="0"/>
              <a:t>,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browns</a:t>
            </a:r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236369" y="4760659"/>
            <a:ext cx="791735" cy="369332"/>
          </a:xfrm>
          <a:prstGeom prst="rect">
            <a:avLst/>
          </a:prstGeom>
          <a:solidFill>
            <a:srgbClr val="00051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white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95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6952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D11242"/>
                </a:solidFill>
                <a:latin typeface="+mj-lt"/>
              </a:rPr>
              <a:t>Art in Picture </a:t>
            </a:r>
            <a:r>
              <a:rPr lang="en-US" sz="4000" b="1" dirty="0" smtClean="0">
                <a:solidFill>
                  <a:srgbClr val="D11242"/>
                </a:solidFill>
                <a:latin typeface="+mj-lt"/>
              </a:rPr>
              <a:t>Books: Visual </a:t>
            </a:r>
            <a:r>
              <a:rPr lang="en-US" sz="4000" b="1" dirty="0">
                <a:solidFill>
                  <a:srgbClr val="D11242"/>
                </a:solidFill>
                <a:latin typeface="+mj-lt"/>
              </a:rPr>
              <a:t>E</a:t>
            </a:r>
            <a:r>
              <a:rPr lang="en-US" sz="4000" b="1" dirty="0" smtClean="0">
                <a:solidFill>
                  <a:srgbClr val="D11242"/>
                </a:solidFill>
                <a:latin typeface="+mj-lt"/>
              </a:rPr>
              <a:t>lements</a:t>
            </a:r>
            <a:endParaRPr lang="en-US" sz="4000" b="1" dirty="0">
              <a:solidFill>
                <a:srgbClr val="D11242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9141" y="2251611"/>
            <a:ext cx="8642196" cy="351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Color (or hue</a:t>
            </a:r>
            <a:r>
              <a:rPr lang="en-US" sz="2800" b="1" dirty="0" smtClean="0"/>
              <a:t>)</a:t>
            </a:r>
          </a:p>
          <a:p>
            <a:endParaRPr lang="en-US" sz="800" dirty="0" smtClean="0"/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/>
              <a:t>Primary </a:t>
            </a:r>
            <a:r>
              <a:rPr lang="en-US" sz="2400" b="1" dirty="0"/>
              <a:t>colors</a:t>
            </a:r>
            <a:r>
              <a:rPr lang="en-US" sz="2400" dirty="0"/>
              <a:t>: </a:t>
            </a:r>
            <a:r>
              <a:rPr lang="en-US" sz="2400" b="1" dirty="0" smtClean="0">
                <a:solidFill>
                  <a:schemeClr val="accent1"/>
                </a:solidFill>
              </a:rPr>
              <a:t>red</a:t>
            </a:r>
            <a:r>
              <a:rPr lang="en-US" sz="2400" dirty="0"/>
              <a:t>, </a:t>
            </a:r>
            <a:r>
              <a:rPr lang="en-US" sz="2400" b="1" dirty="0">
                <a:solidFill>
                  <a:schemeClr val="accent6"/>
                </a:solidFill>
              </a:rPr>
              <a:t>yellow</a:t>
            </a:r>
            <a:r>
              <a:rPr lang="en-US" sz="2400" dirty="0"/>
              <a:t>, </a:t>
            </a:r>
            <a:r>
              <a:rPr lang="en-US" sz="2400" b="1" dirty="0" smtClean="0">
                <a:solidFill>
                  <a:schemeClr val="accent2"/>
                </a:solidFill>
              </a:rPr>
              <a:t>blue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sz="800" b="1" dirty="0">
              <a:solidFill>
                <a:schemeClr val="accent2"/>
              </a:solidFill>
            </a:endParaRP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/>
              <a:t>Secondary </a:t>
            </a:r>
            <a:r>
              <a:rPr lang="en-US" sz="2400" b="1" dirty="0"/>
              <a:t>colors: </a:t>
            </a:r>
            <a:r>
              <a:rPr lang="en-US" sz="2400" b="1" dirty="0" smtClean="0">
                <a:solidFill>
                  <a:schemeClr val="accent5"/>
                </a:solidFill>
              </a:rPr>
              <a:t>orange</a:t>
            </a:r>
            <a:r>
              <a:rPr lang="en-US" sz="2400" dirty="0" smtClean="0"/>
              <a:t>, </a:t>
            </a:r>
            <a:r>
              <a:rPr lang="en-US" sz="2400" b="1" dirty="0" smtClean="0">
                <a:solidFill>
                  <a:schemeClr val="accent3"/>
                </a:solidFill>
              </a:rPr>
              <a:t>green, </a:t>
            </a:r>
            <a:r>
              <a:rPr lang="en-US" sz="2400" b="1" dirty="0" smtClean="0">
                <a:solidFill>
                  <a:srgbClr val="7030A0"/>
                </a:solidFill>
              </a:rPr>
              <a:t>purple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sz="800" b="1" dirty="0">
              <a:solidFill>
                <a:srgbClr val="7030A0"/>
              </a:solidFill>
            </a:endParaRP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/>
              <a:t>Gradation</a:t>
            </a:r>
            <a:r>
              <a:rPr lang="en-US" sz="2400" b="1" dirty="0"/>
              <a:t>: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TR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AN</a:t>
            </a:r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SI</a:t>
            </a:r>
            <a:r>
              <a:rPr lang="en-US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TI</a:t>
            </a: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ON </a:t>
            </a:r>
            <a:r>
              <a:rPr lang="en-US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B</a:t>
            </a:r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K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sz="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/>
              <a:t>Value</a:t>
            </a:r>
            <a:r>
              <a:rPr lang="en-US" sz="2400" b="1" dirty="0"/>
              <a:t>: </a:t>
            </a:r>
            <a:r>
              <a:rPr lang="en-US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relative </a:t>
            </a:r>
            <a:r>
              <a:rPr 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lightness </a:t>
            </a:r>
            <a:r>
              <a:rPr lang="en-US" sz="2400" dirty="0"/>
              <a:t>or 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darkness of a color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196262" y="4214969"/>
            <a:ext cx="791735" cy="369332"/>
          </a:xfrm>
          <a:prstGeom prst="rect">
            <a:avLst/>
          </a:prstGeom>
          <a:solidFill>
            <a:srgbClr val="00051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white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78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4721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D11242"/>
                </a:solidFill>
                <a:latin typeface="+mj-lt"/>
              </a:rPr>
              <a:t>Art in Picture </a:t>
            </a:r>
            <a:r>
              <a:rPr lang="en-US" sz="4000" b="1" dirty="0" smtClean="0">
                <a:solidFill>
                  <a:srgbClr val="D11242"/>
                </a:solidFill>
                <a:latin typeface="+mj-lt"/>
              </a:rPr>
              <a:t>Books: Visual </a:t>
            </a:r>
            <a:r>
              <a:rPr lang="en-US" sz="4000" b="1" dirty="0">
                <a:solidFill>
                  <a:srgbClr val="D11242"/>
                </a:solidFill>
                <a:latin typeface="+mj-lt"/>
              </a:rPr>
              <a:t>E</a:t>
            </a:r>
            <a:r>
              <a:rPr lang="en-US" sz="4000" b="1" dirty="0" smtClean="0">
                <a:solidFill>
                  <a:srgbClr val="D11242"/>
                </a:solidFill>
                <a:latin typeface="+mj-lt"/>
              </a:rPr>
              <a:t>lements</a:t>
            </a:r>
            <a:endParaRPr lang="en-US" sz="4000" b="1" dirty="0">
              <a:solidFill>
                <a:srgbClr val="D11242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9141" y="2025908"/>
            <a:ext cx="864219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Texture</a:t>
            </a:r>
          </a:p>
          <a:p>
            <a:endParaRPr lang="en-US" sz="8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</a:t>
            </a:r>
            <a:r>
              <a:rPr lang="en-US" sz="2400" dirty="0" smtClean="0"/>
              <a:t>ay be implied (e.g., Eric Carle books</a:t>
            </a:r>
            <a:r>
              <a:rPr lang="en-US" sz="24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Touch and feel books</a:t>
            </a:r>
          </a:p>
          <a:p>
            <a:endParaRPr lang="en-US" sz="2400" b="1" dirty="0" smtClean="0"/>
          </a:p>
          <a:p>
            <a:r>
              <a:rPr lang="en-US" sz="2800" b="1" dirty="0" smtClean="0"/>
              <a:t>Perspective</a:t>
            </a:r>
          </a:p>
          <a:p>
            <a:endParaRPr lang="en-US" sz="8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Bird’s eye view vs. worm’s eye view</a:t>
            </a:r>
          </a:p>
          <a:p>
            <a:endParaRPr lang="en-US" sz="24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11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6952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D11242"/>
                </a:solidFill>
                <a:latin typeface="+mj-lt"/>
              </a:rPr>
              <a:t>Art in Picture Books: </a:t>
            </a:r>
            <a:r>
              <a:rPr lang="en-US" sz="4000" b="1" dirty="0" smtClean="0">
                <a:solidFill>
                  <a:srgbClr val="D11242"/>
                </a:solidFill>
                <a:latin typeface="+mj-lt"/>
              </a:rPr>
              <a:t>Visual </a:t>
            </a:r>
            <a:r>
              <a:rPr lang="en-US" sz="4000" b="1" dirty="0">
                <a:solidFill>
                  <a:srgbClr val="D11242"/>
                </a:solidFill>
                <a:latin typeface="+mj-lt"/>
              </a:rPr>
              <a:t>E</a:t>
            </a:r>
            <a:r>
              <a:rPr lang="en-US" sz="4000" b="1" dirty="0" smtClean="0">
                <a:solidFill>
                  <a:srgbClr val="D11242"/>
                </a:solidFill>
                <a:latin typeface="+mj-lt"/>
              </a:rPr>
              <a:t>lements</a:t>
            </a:r>
            <a:endParaRPr lang="en-US" sz="4000" b="1" dirty="0">
              <a:solidFill>
                <a:srgbClr val="D11242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9141" y="2188038"/>
            <a:ext cx="864219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</a:t>
            </a:r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0902" y="2025805"/>
            <a:ext cx="86421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Composition: Arrangement </a:t>
            </a:r>
            <a:r>
              <a:rPr lang="en-US" sz="2800" b="1" dirty="0" smtClean="0"/>
              <a:t>of items </a:t>
            </a:r>
            <a:r>
              <a:rPr lang="en-US" sz="2800" b="1" dirty="0"/>
              <a:t>on </a:t>
            </a:r>
            <a:r>
              <a:rPr lang="en-US" sz="2800" b="1" dirty="0" smtClean="0"/>
              <a:t>a page</a:t>
            </a:r>
          </a:p>
          <a:p>
            <a:endParaRPr lang="en-US" sz="8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Balance</a:t>
            </a:r>
            <a:r>
              <a:rPr lang="en-US" sz="2400" b="1" dirty="0"/>
              <a:t>: </a:t>
            </a:r>
            <a:r>
              <a:rPr lang="en-US" sz="2400" dirty="0"/>
              <a:t>objects arranged equally around </a:t>
            </a:r>
            <a:r>
              <a:rPr lang="en-US" sz="2400" dirty="0" smtClean="0"/>
              <a:t>surface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Symmetry: </a:t>
            </a:r>
            <a:r>
              <a:rPr lang="en-US" sz="2400" dirty="0" smtClean="0"/>
              <a:t>balance is achieved; two </a:t>
            </a:r>
            <a:r>
              <a:rPr lang="en-US" sz="2400" dirty="0"/>
              <a:t>side are </a:t>
            </a:r>
            <a:r>
              <a:rPr lang="en-US" sz="2400" dirty="0" smtClean="0"/>
              <a:t>identical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Asymmetry</a:t>
            </a:r>
            <a:r>
              <a:rPr lang="en-US" sz="2400" dirty="0"/>
              <a:t>: </a:t>
            </a:r>
            <a:r>
              <a:rPr lang="en-US" sz="2400" dirty="0" smtClean="0"/>
              <a:t>items arranged to </a:t>
            </a:r>
            <a:r>
              <a:rPr lang="en-US" sz="2400" dirty="0"/>
              <a:t>give a visual </a:t>
            </a:r>
            <a:r>
              <a:rPr lang="en-US" sz="2400" dirty="0" smtClean="0"/>
              <a:t>imbalance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Contrast</a:t>
            </a:r>
            <a:r>
              <a:rPr lang="en-US" sz="2400" dirty="0"/>
              <a:t>: </a:t>
            </a:r>
            <a:r>
              <a:rPr lang="en-US" sz="2400" dirty="0">
                <a:latin typeface="Arial Black" panose="020B0A04020102020204" pitchFamily="34" charset="0"/>
              </a:rPr>
              <a:t>thick</a:t>
            </a:r>
            <a:r>
              <a:rPr lang="en-US" sz="2400" dirty="0"/>
              <a:t>/</a:t>
            </a:r>
            <a:r>
              <a:rPr lang="en-US" sz="2400" dirty="0">
                <a:latin typeface="Agency FB" panose="020B0503020202020204" pitchFamily="34" charset="0"/>
              </a:rPr>
              <a:t>thin lines</a:t>
            </a:r>
            <a:r>
              <a:rPr lang="en-US" sz="2400" dirty="0"/>
              <a:t>; </a:t>
            </a:r>
            <a:r>
              <a:rPr lang="en-US" sz="2800" dirty="0">
                <a:latin typeface="Kristen ITC" panose="03050502040202030202" pitchFamily="66" charset="0"/>
              </a:rPr>
              <a:t>jagged</a:t>
            </a:r>
            <a:r>
              <a:rPr lang="en-US" sz="2400" dirty="0"/>
              <a:t>/</a:t>
            </a:r>
            <a:r>
              <a:rPr lang="en-US" sz="3200" dirty="0">
                <a:latin typeface="Segoe Script" panose="020B0504020000000003" pitchFamily="34" charset="0"/>
              </a:rPr>
              <a:t>rounded</a:t>
            </a:r>
            <a:r>
              <a:rPr lang="en-US" sz="2400" dirty="0"/>
              <a:t> </a:t>
            </a:r>
            <a:r>
              <a:rPr lang="en-US" sz="2400" dirty="0" smtClean="0"/>
              <a:t>shape</a:t>
            </a:r>
          </a:p>
          <a:p>
            <a:endParaRPr lang="en-US" sz="800" strike="sngStrik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Dominance: </a:t>
            </a:r>
            <a:r>
              <a:rPr lang="en-US" sz="2400" dirty="0"/>
              <a:t>one item </a:t>
            </a:r>
            <a:r>
              <a:rPr lang="en-US" sz="2400" b="1" dirty="0" smtClean="0">
                <a:latin typeface="Arial Black" panose="020B0A04020102020204" pitchFamily="34" charset="0"/>
              </a:rPr>
              <a:t>EMPHASIZED</a:t>
            </a:r>
            <a:r>
              <a:rPr lang="en-US" sz="2400" dirty="0" smtClean="0"/>
              <a:t> </a:t>
            </a:r>
            <a:r>
              <a:rPr lang="en-US" sz="2400" dirty="0"/>
              <a:t>over </a:t>
            </a:r>
            <a:r>
              <a:rPr lang="en-US" dirty="0">
                <a:latin typeface="Segoe Script" panose="020B0504020000000003" pitchFamily="34" charset="0"/>
              </a:rPr>
              <a:t>another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24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6952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D11242"/>
                </a:solidFill>
                <a:latin typeface="+mj-lt"/>
              </a:rPr>
              <a:t>Art in Picture Books: M</a:t>
            </a:r>
            <a:r>
              <a:rPr lang="en-US" sz="4000" b="1" dirty="0" smtClean="0">
                <a:solidFill>
                  <a:srgbClr val="D11242"/>
                </a:solidFill>
                <a:latin typeface="+mj-lt"/>
              </a:rPr>
              <a:t>edia</a:t>
            </a:r>
            <a:endParaRPr lang="en-US" sz="4000" b="1" dirty="0">
              <a:solidFill>
                <a:srgbClr val="D11242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8565" y="2147510"/>
            <a:ext cx="8642196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Painting</a:t>
            </a:r>
          </a:p>
          <a:p>
            <a:endParaRPr lang="en-US" sz="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Acrylic: </a:t>
            </a:r>
            <a:r>
              <a:rPr lang="en-US" sz="2400" dirty="0" smtClean="0"/>
              <a:t>creates opaque </a:t>
            </a:r>
            <a:r>
              <a:rPr lang="en-US" sz="2400" dirty="0" smtClean="0"/>
              <a:t>finish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Oil</a:t>
            </a:r>
            <a:r>
              <a:rPr lang="en-US" sz="2400" dirty="0" smtClean="0"/>
              <a:t>: rich, glossy finish, layering builds </a:t>
            </a:r>
            <a:r>
              <a:rPr lang="en-US" sz="2400" dirty="0" smtClean="0"/>
              <a:t>dimension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Watercolor</a:t>
            </a:r>
            <a:r>
              <a:rPr lang="en-US" sz="2400" dirty="0"/>
              <a:t>:</a:t>
            </a:r>
            <a:r>
              <a:rPr lang="en-US" sz="2400" dirty="0" smtClean="0"/>
              <a:t> translucent </a:t>
            </a:r>
            <a:r>
              <a:rPr lang="en-US" sz="2400" dirty="0" smtClean="0"/>
              <a:t>quality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Gouache</a:t>
            </a:r>
            <a:r>
              <a:rPr lang="en-US" sz="2400" dirty="0" smtClean="0"/>
              <a:t>: watercolor with an opaque finish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89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6952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D11242"/>
                </a:solidFill>
                <a:latin typeface="+mj-lt"/>
              </a:rPr>
              <a:t>Art in Picture Books: </a:t>
            </a:r>
            <a:r>
              <a:rPr lang="en-US" sz="4000" b="1" dirty="0" smtClean="0">
                <a:solidFill>
                  <a:srgbClr val="D11242"/>
                </a:solidFill>
                <a:latin typeface="+mj-lt"/>
              </a:rPr>
              <a:t>Media</a:t>
            </a:r>
            <a:endParaRPr lang="en-US" sz="4000" b="1" dirty="0">
              <a:solidFill>
                <a:srgbClr val="D11242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9141" y="2096430"/>
            <a:ext cx="86421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Drawing</a:t>
            </a:r>
          </a:p>
          <a:p>
            <a:endParaRPr lang="en-US" sz="8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Pen-and-ink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Charcoal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Pencils</a:t>
            </a:r>
            <a:r>
              <a:rPr lang="en-US" sz="2400" dirty="0" smtClean="0"/>
              <a:t> (can be colored</a:t>
            </a:r>
            <a:r>
              <a:rPr lang="en-US" sz="24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Pastels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Scratchboard: </a:t>
            </a:r>
            <a:r>
              <a:rPr lang="en-US" sz="2400" dirty="0" smtClean="0"/>
              <a:t>artwork is covered with black paint, then “scratched” to reveal colors below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2701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6952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D11242"/>
                </a:solidFill>
              </a:rPr>
              <a:t>Art in Picture Books: </a:t>
            </a:r>
            <a:r>
              <a:rPr lang="en-US" sz="4000" b="1" dirty="0" smtClean="0">
                <a:solidFill>
                  <a:srgbClr val="D11242"/>
                </a:solidFill>
              </a:rPr>
              <a:t>Media</a:t>
            </a:r>
            <a:endParaRPr lang="en-US" sz="4000" b="1" dirty="0">
              <a:solidFill>
                <a:srgbClr val="D1124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9141" y="2192114"/>
            <a:ext cx="864219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Sculptural</a:t>
            </a:r>
          </a:p>
          <a:p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Collage</a:t>
            </a:r>
            <a:r>
              <a:rPr lang="en-US" sz="2400" b="1" dirty="0"/>
              <a:t>:</a:t>
            </a:r>
            <a:r>
              <a:rPr lang="en-US" sz="2400" dirty="0"/>
              <a:t> Materials </a:t>
            </a:r>
            <a:r>
              <a:rPr lang="en-US" sz="2400" dirty="0" smtClean="0"/>
              <a:t>layered to </a:t>
            </a:r>
            <a:r>
              <a:rPr lang="en-US" sz="2400" dirty="0"/>
              <a:t>create a 3D </a:t>
            </a:r>
            <a:r>
              <a:rPr lang="en-US" sz="2400" dirty="0" smtClean="0"/>
              <a:t>effect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Cut </a:t>
            </a:r>
            <a:r>
              <a:rPr lang="en-US" sz="2400" b="1" dirty="0"/>
              <a:t>Paper:</a:t>
            </a:r>
            <a:r>
              <a:rPr lang="en-US" sz="2400" dirty="0"/>
              <a:t> </a:t>
            </a:r>
            <a:r>
              <a:rPr lang="en-US" sz="2400" dirty="0" smtClean="0"/>
              <a:t>Cut papers layered to </a:t>
            </a:r>
            <a:r>
              <a:rPr lang="en-US" sz="2400" dirty="0"/>
              <a:t>create a </a:t>
            </a:r>
            <a:r>
              <a:rPr lang="en-US" sz="2400" dirty="0" smtClean="0"/>
              <a:t>scene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Assemblage</a:t>
            </a:r>
            <a:r>
              <a:rPr lang="en-US" sz="2400" b="1" dirty="0"/>
              <a:t>:</a:t>
            </a:r>
            <a:r>
              <a:rPr lang="en-US" sz="2400" dirty="0"/>
              <a:t> </a:t>
            </a:r>
            <a:r>
              <a:rPr lang="en-US" sz="2400" dirty="0" smtClean="0"/>
              <a:t>Photographs of sculptural/3D designs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2677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6952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D11242"/>
                </a:solidFill>
                <a:latin typeface="+mj-lt"/>
              </a:rPr>
              <a:t>Art in Picture Books: </a:t>
            </a:r>
            <a:r>
              <a:rPr lang="en-US" sz="4000" b="1" dirty="0" smtClean="0">
                <a:solidFill>
                  <a:srgbClr val="D11242"/>
                </a:solidFill>
                <a:latin typeface="+mj-lt"/>
              </a:rPr>
              <a:t>Media</a:t>
            </a:r>
            <a:endParaRPr lang="en-US" sz="4000" b="1" dirty="0">
              <a:solidFill>
                <a:srgbClr val="D11242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9141" y="2228805"/>
            <a:ext cx="86421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Printmaking</a:t>
            </a:r>
          </a:p>
          <a:p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Woodcut</a:t>
            </a:r>
            <a:r>
              <a:rPr lang="en-US" sz="2400" b="1" dirty="0"/>
              <a:t>:</a:t>
            </a:r>
            <a:r>
              <a:rPr lang="en-US" sz="2400" dirty="0"/>
              <a:t> </a:t>
            </a:r>
            <a:r>
              <a:rPr lang="en-US" sz="2400" dirty="0" smtClean="0"/>
              <a:t>Pictures carved </a:t>
            </a:r>
            <a:r>
              <a:rPr lang="en-US" sz="2400" dirty="0"/>
              <a:t>into </a:t>
            </a:r>
            <a:r>
              <a:rPr lang="en-US" sz="2400" dirty="0" smtClean="0"/>
              <a:t>wood, inked &amp; </a:t>
            </a:r>
            <a:r>
              <a:rPr lang="en-US" sz="2400" dirty="0" smtClean="0"/>
              <a:t>printed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Linocut</a:t>
            </a:r>
            <a:r>
              <a:rPr lang="en-US" sz="2400" b="1" dirty="0"/>
              <a:t>:</a:t>
            </a:r>
            <a:r>
              <a:rPr lang="en-US" sz="2400" dirty="0"/>
              <a:t> </a:t>
            </a:r>
            <a:r>
              <a:rPr lang="en-US" sz="2400" dirty="0" smtClean="0"/>
              <a:t>Same process as woodcuts, uses </a:t>
            </a:r>
            <a:r>
              <a:rPr lang="en-US" sz="2400" dirty="0" smtClean="0"/>
              <a:t>linoleum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Etching</a:t>
            </a:r>
            <a:r>
              <a:rPr lang="en-US" sz="2400" dirty="0" smtClean="0"/>
              <a:t>: Designs are etched onto metal, extra step of acid immersion before laying ink and printing 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8569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6952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D11242"/>
                </a:solidFill>
                <a:latin typeface="+mj-lt"/>
              </a:rPr>
              <a:t>Art in Picture Books: </a:t>
            </a:r>
            <a:r>
              <a:rPr lang="en-US" sz="4000" b="1" dirty="0" smtClean="0">
                <a:solidFill>
                  <a:srgbClr val="D11242"/>
                </a:solidFill>
                <a:latin typeface="+mj-lt"/>
              </a:rPr>
              <a:t>Media</a:t>
            </a:r>
            <a:endParaRPr lang="en-US" sz="4000" b="1" dirty="0">
              <a:solidFill>
                <a:srgbClr val="D11242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902" y="2138876"/>
            <a:ext cx="8642196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Photography</a:t>
            </a:r>
          </a:p>
          <a:p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Seen most often in non-fiction, nature books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800" b="1" dirty="0"/>
              <a:t>Digital </a:t>
            </a:r>
            <a:r>
              <a:rPr lang="en-US" sz="2800" b="1" dirty="0" smtClean="0"/>
              <a:t>Art</a:t>
            </a:r>
          </a:p>
          <a:p>
            <a:endParaRPr lang="en-US" sz="8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Use of Photoshop</a:t>
            </a:r>
            <a:r>
              <a:rPr lang="en-US" sz="2400" dirty="0"/>
              <a:t> </a:t>
            </a:r>
            <a:r>
              <a:rPr lang="en-US" sz="2400" dirty="0" smtClean="0"/>
              <a:t>to create </a:t>
            </a:r>
            <a:r>
              <a:rPr lang="en-US" sz="2400" dirty="0" smtClean="0"/>
              <a:t>art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Digital manipulation of a scanned painting or drawing to create added </a:t>
            </a:r>
            <a:r>
              <a:rPr lang="en-US" sz="2400" dirty="0" smtClean="0"/>
              <a:t>effects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Almost all </a:t>
            </a:r>
            <a:r>
              <a:rPr lang="en-US" sz="2400" dirty="0"/>
              <a:t>picture book artwork goes through some sort of digital process before </a:t>
            </a:r>
            <a:r>
              <a:rPr lang="en-US" sz="2400" dirty="0" smtClean="0"/>
              <a:t>publication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13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6952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D11242"/>
                </a:solidFill>
                <a:latin typeface="+mj-lt"/>
              </a:rPr>
              <a:t>Art in Picture Books: S</a:t>
            </a:r>
            <a:r>
              <a:rPr lang="en-US" sz="4000" b="1" dirty="0" smtClean="0">
                <a:solidFill>
                  <a:srgbClr val="D11242"/>
                </a:solidFill>
                <a:latin typeface="+mj-lt"/>
              </a:rPr>
              <a:t>tyle</a:t>
            </a:r>
            <a:endParaRPr lang="en-US" sz="4000" b="1" dirty="0">
              <a:solidFill>
                <a:srgbClr val="D11242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902" y="2050386"/>
            <a:ext cx="864219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Abstract</a:t>
            </a:r>
            <a:r>
              <a:rPr lang="en-US" sz="2800" b="1" dirty="0"/>
              <a:t>:</a:t>
            </a:r>
            <a:r>
              <a:rPr lang="en-US" sz="2800" dirty="0"/>
              <a:t> </a:t>
            </a:r>
            <a:r>
              <a:rPr lang="en-US" sz="2400" dirty="0"/>
              <a:t>Emphasis </a:t>
            </a:r>
            <a:r>
              <a:rPr lang="en-US" sz="2400" dirty="0" smtClean="0"/>
              <a:t>is on </a:t>
            </a:r>
            <a:r>
              <a:rPr lang="en-US" sz="2400" dirty="0"/>
              <a:t>color, shape, and </a:t>
            </a:r>
            <a:r>
              <a:rPr lang="en-US" sz="2400" dirty="0" smtClean="0"/>
              <a:t>form </a:t>
            </a:r>
            <a:endParaRPr lang="en-US" sz="2400" dirty="0"/>
          </a:p>
          <a:p>
            <a:endParaRPr lang="en-US" sz="800" b="1" dirty="0" smtClean="0"/>
          </a:p>
          <a:p>
            <a:r>
              <a:rPr lang="en-US" sz="2400" b="1" dirty="0" smtClean="0"/>
              <a:t>Cartoon </a:t>
            </a:r>
            <a:r>
              <a:rPr lang="en-US" sz="2400" b="1" dirty="0"/>
              <a:t>Art:</a:t>
            </a:r>
            <a:r>
              <a:rPr lang="en-US" sz="2800" dirty="0"/>
              <a:t> </a:t>
            </a:r>
            <a:r>
              <a:rPr lang="en-US" sz="2400" dirty="0" smtClean="0"/>
              <a:t>Think of the Sunday newspaper</a:t>
            </a:r>
            <a:endParaRPr lang="en-US" sz="2400" dirty="0"/>
          </a:p>
          <a:p>
            <a:endParaRPr lang="en-US" sz="800" b="1" dirty="0" smtClean="0"/>
          </a:p>
          <a:p>
            <a:r>
              <a:rPr lang="en-US" sz="2400" b="1" dirty="0" smtClean="0"/>
              <a:t>Expressionistic</a:t>
            </a:r>
            <a:r>
              <a:rPr lang="en-US" sz="2400" b="1" dirty="0"/>
              <a:t>:</a:t>
            </a:r>
            <a:r>
              <a:rPr lang="en-US" sz="2400" dirty="0"/>
              <a:t> Emphasis is on conveying </a:t>
            </a:r>
            <a:r>
              <a:rPr lang="en-US" sz="2400" dirty="0" smtClean="0"/>
              <a:t>emotion  </a:t>
            </a:r>
            <a:endParaRPr lang="en-US" sz="2400" dirty="0"/>
          </a:p>
          <a:p>
            <a:endParaRPr lang="en-US" sz="800" b="1" dirty="0" smtClean="0"/>
          </a:p>
          <a:p>
            <a:r>
              <a:rPr lang="en-US" sz="2400" b="1" dirty="0" smtClean="0"/>
              <a:t>Impressionistic</a:t>
            </a:r>
            <a:r>
              <a:rPr lang="en-US" sz="2400" b="1" dirty="0"/>
              <a:t>:</a:t>
            </a:r>
            <a:r>
              <a:rPr lang="en-US" sz="2400" dirty="0"/>
              <a:t> Captures a moment in </a:t>
            </a:r>
            <a:r>
              <a:rPr lang="en-US" sz="2400" dirty="0" smtClean="0"/>
              <a:t>time. Emphasis on how light (sunlight) changes how we view the world</a:t>
            </a:r>
          </a:p>
          <a:p>
            <a:endParaRPr lang="en-US" sz="800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49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AFCHCHWPartn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17" y="1586532"/>
            <a:ext cx="6608064" cy="434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1824" y="1494263"/>
            <a:ext cx="4806176" cy="27878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057" y="1678106"/>
            <a:ext cx="2965710" cy="242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6952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D11242"/>
                </a:solidFill>
                <a:latin typeface="+mj-lt"/>
              </a:rPr>
              <a:t>Art in Picture Books: S</a:t>
            </a:r>
            <a:r>
              <a:rPr lang="en-US" sz="4000" b="1" dirty="0" smtClean="0">
                <a:solidFill>
                  <a:srgbClr val="D11242"/>
                </a:solidFill>
                <a:latin typeface="+mj-lt"/>
              </a:rPr>
              <a:t>tyle</a:t>
            </a:r>
            <a:endParaRPr lang="en-US" sz="4000" b="1" dirty="0">
              <a:solidFill>
                <a:srgbClr val="D11242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902" y="2050386"/>
            <a:ext cx="864219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b="1" dirty="0" smtClean="0"/>
          </a:p>
          <a:p>
            <a:r>
              <a:rPr lang="en-US" sz="2400" b="1" dirty="0" smtClean="0"/>
              <a:t>Folk Art:</a:t>
            </a:r>
            <a:r>
              <a:rPr lang="en-US" sz="2400" dirty="0" smtClean="0"/>
              <a:t> </a:t>
            </a:r>
            <a:endParaRPr lang="en-US" sz="2400" dirty="0" smtClean="0"/>
          </a:p>
          <a:p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Great variety between culture</a:t>
            </a:r>
            <a:r>
              <a:rPr lang="en-US" sz="2400" dirty="0"/>
              <a:t>s</a:t>
            </a:r>
            <a:r>
              <a:rPr lang="en-US" sz="2400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Can </a:t>
            </a:r>
            <a:r>
              <a:rPr lang="en-US" sz="2400" dirty="0" smtClean="0"/>
              <a:t>emphasize colors and design: </a:t>
            </a:r>
            <a:r>
              <a:rPr lang="en-US" sz="2400" dirty="0" err="1" smtClean="0"/>
              <a:t>Rosemaling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Can </a:t>
            </a:r>
            <a:r>
              <a:rPr lang="en-US" sz="2400" dirty="0" smtClean="0"/>
              <a:t>create art out of everyday items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400" dirty="0" smtClean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/>
              <a:t>Weathervanes</a:t>
            </a:r>
            <a:endParaRPr lang="en-US" sz="2400" dirty="0" smtClean="0"/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400" dirty="0" smtClean="0"/>
          </a:p>
          <a:p>
            <a:pPr lvl="1"/>
            <a:endParaRPr lang="en-US" sz="400" dirty="0" smtClean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/>
              <a:t>Barn </a:t>
            </a:r>
            <a:r>
              <a:rPr lang="en-US" sz="2400" dirty="0" smtClean="0"/>
              <a:t>roof cupolas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21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6952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D11242"/>
                </a:solidFill>
                <a:latin typeface="+mj-lt"/>
              </a:rPr>
              <a:t>Art in Picture Books: S</a:t>
            </a:r>
            <a:r>
              <a:rPr lang="en-US" sz="4000" b="1" dirty="0" smtClean="0">
                <a:solidFill>
                  <a:srgbClr val="D11242"/>
                </a:solidFill>
                <a:latin typeface="+mj-lt"/>
              </a:rPr>
              <a:t>tyle</a:t>
            </a:r>
            <a:endParaRPr lang="en-US" sz="4000" b="1" dirty="0">
              <a:solidFill>
                <a:srgbClr val="D11242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9141" y="2227366"/>
            <a:ext cx="864219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Naive</a:t>
            </a:r>
            <a:r>
              <a:rPr lang="en-US" sz="2400" b="1" dirty="0"/>
              <a:t>:</a:t>
            </a:r>
            <a:r>
              <a:rPr lang="en-US" sz="2400" dirty="0"/>
              <a:t> </a:t>
            </a:r>
            <a:r>
              <a:rPr lang="en-US" sz="2400" dirty="0" smtClean="0"/>
              <a:t>Childlike; flat</a:t>
            </a:r>
            <a:r>
              <a:rPr lang="en-US" sz="2400" dirty="0"/>
              <a:t>, two-dimensional </a:t>
            </a:r>
            <a:r>
              <a:rPr lang="en-US" sz="2400" dirty="0" smtClean="0"/>
              <a:t>quality</a:t>
            </a:r>
            <a:endParaRPr lang="en-US" sz="800" b="1" dirty="0"/>
          </a:p>
          <a:p>
            <a:endParaRPr lang="en-US" sz="800" b="1" dirty="0" smtClean="0"/>
          </a:p>
          <a:p>
            <a:r>
              <a:rPr lang="en-US" sz="2400" b="1" dirty="0" smtClean="0"/>
              <a:t>Realistic</a:t>
            </a:r>
            <a:r>
              <a:rPr lang="en-US" sz="2400" b="1" dirty="0"/>
              <a:t>:</a:t>
            </a:r>
            <a:r>
              <a:rPr lang="en-US" sz="2400" dirty="0"/>
              <a:t> </a:t>
            </a:r>
            <a:r>
              <a:rPr lang="en-US" sz="2400" dirty="0" smtClean="0"/>
              <a:t>Photo-realistic</a:t>
            </a:r>
            <a:endParaRPr lang="en-US" sz="2400" dirty="0"/>
          </a:p>
          <a:p>
            <a:endParaRPr lang="en-US" sz="800" b="1" dirty="0" smtClean="0"/>
          </a:p>
          <a:p>
            <a:r>
              <a:rPr lang="en-US" sz="2400" b="1" dirty="0" smtClean="0"/>
              <a:t>Romantic</a:t>
            </a:r>
            <a:r>
              <a:rPr lang="en-US" sz="2400" b="1" dirty="0"/>
              <a:t>:</a:t>
            </a:r>
            <a:r>
              <a:rPr lang="en-US" sz="2400" dirty="0"/>
              <a:t> </a:t>
            </a:r>
            <a:r>
              <a:rPr lang="en-US" sz="2400" dirty="0" smtClean="0"/>
              <a:t>Lush detailing</a:t>
            </a:r>
          </a:p>
          <a:p>
            <a:endParaRPr lang="en-US" sz="800" b="1" dirty="0"/>
          </a:p>
          <a:p>
            <a:r>
              <a:rPr lang="en-US" sz="2400" b="1" dirty="0" smtClean="0"/>
              <a:t>Surreal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Has </a:t>
            </a:r>
            <a:r>
              <a:rPr lang="en-US" sz="2400" dirty="0" smtClean="0"/>
              <a:t>a dreamlike quality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Odd </a:t>
            </a:r>
            <a:r>
              <a:rPr lang="en-US" sz="2400" dirty="0"/>
              <a:t>objects and characters </a:t>
            </a:r>
            <a:r>
              <a:rPr lang="en-US" sz="2400" dirty="0" smtClean="0"/>
              <a:t>portrayed  </a:t>
            </a:r>
          </a:p>
          <a:p>
            <a:pPr lvl="1"/>
            <a:endParaRPr lang="en-US" sz="400" dirty="0" smtClean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/>
              <a:t>Tim </a:t>
            </a:r>
            <a:r>
              <a:rPr lang="en-US" sz="2400" dirty="0" smtClean="0"/>
              <a:t>Burton’s </a:t>
            </a:r>
            <a:r>
              <a:rPr lang="en-US" sz="2400" i="1" dirty="0" smtClean="0"/>
              <a:t>Nightmare Before Christmas</a:t>
            </a:r>
          </a:p>
          <a:p>
            <a:pPr lvl="1"/>
            <a:endParaRPr lang="en-US" sz="400" dirty="0" smtClean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/>
              <a:t>Salvador </a:t>
            </a:r>
            <a:r>
              <a:rPr lang="en-US" sz="2400" dirty="0" smtClean="0"/>
              <a:t>Dali</a:t>
            </a:r>
            <a:endParaRPr lang="en-US" sz="2400" dirty="0"/>
          </a:p>
          <a:p>
            <a:r>
              <a:rPr lang="en-US" sz="2400" b="1" dirty="0" smtClean="0"/>
              <a:t> </a:t>
            </a:r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92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6952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D11242"/>
                </a:solidFill>
                <a:latin typeface="+mj-lt"/>
              </a:rPr>
              <a:t> </a:t>
            </a:r>
            <a:r>
              <a:rPr lang="en-US" sz="4000" b="1" dirty="0" smtClean="0">
                <a:solidFill>
                  <a:srgbClr val="D11242"/>
                </a:solidFill>
                <a:latin typeface="+mj-lt"/>
              </a:rPr>
              <a:t>Wordless Books and the Story</a:t>
            </a:r>
            <a:endParaRPr lang="en-US" sz="4000" b="1" dirty="0">
              <a:solidFill>
                <a:srgbClr val="D11242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902" y="2419095"/>
            <a:ext cx="864219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Five elements to a 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Character</a:t>
            </a:r>
          </a:p>
          <a:p>
            <a:pPr lvl="1"/>
            <a:endParaRPr lang="en-US" sz="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Main character</a:t>
            </a:r>
          </a:p>
          <a:p>
            <a:pPr lvl="1"/>
            <a:endParaRPr lang="en-US" sz="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Narrator, not always same as main </a:t>
            </a:r>
            <a:r>
              <a:rPr lang="en-US" sz="2000" dirty="0" smtClean="0"/>
              <a:t>character</a:t>
            </a:r>
          </a:p>
          <a:p>
            <a:pPr lvl="1"/>
            <a:endParaRPr lang="en-US" sz="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Other characters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Setting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Plot</a:t>
            </a:r>
          </a:p>
          <a:p>
            <a:pPr lvl="1"/>
            <a:endParaRPr lang="en-US" sz="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Beginning</a:t>
            </a:r>
            <a:r>
              <a:rPr lang="en-US" sz="2000" dirty="0" smtClean="0"/>
              <a:t>, middle, </a:t>
            </a:r>
            <a:r>
              <a:rPr lang="en-US" sz="2000" dirty="0" smtClean="0"/>
              <a:t>end; </a:t>
            </a:r>
            <a:r>
              <a:rPr lang="en-US" sz="2400" dirty="0" smtClean="0"/>
              <a:t>PATTERNS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/>
          </a:p>
        </p:txBody>
      </p:sp>
    </p:spTree>
    <p:extLst>
      <p:ext uri="{BB962C8B-B14F-4D97-AF65-F5344CB8AC3E}">
        <p14:creationId xmlns:p14="http://schemas.microsoft.com/office/powerpoint/2010/main" val="104665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6952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D11242"/>
                </a:solidFill>
                <a:latin typeface="+mj-lt"/>
              </a:rPr>
              <a:t> </a:t>
            </a:r>
            <a:r>
              <a:rPr lang="en-US" sz="4000" b="1" dirty="0" smtClean="0">
                <a:solidFill>
                  <a:srgbClr val="D11242"/>
                </a:solidFill>
                <a:latin typeface="+mj-lt"/>
              </a:rPr>
              <a:t>Wordless Books and the Story</a:t>
            </a:r>
            <a:endParaRPr lang="en-US" sz="4000" b="1" dirty="0">
              <a:solidFill>
                <a:srgbClr val="D11242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902" y="2419095"/>
            <a:ext cx="864219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Five elements to a 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Conflict</a:t>
            </a:r>
          </a:p>
          <a:p>
            <a:endParaRPr lang="en-US" sz="400" dirty="0" smtClean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/>
              <a:t>Stories have a conflict to resolve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Resolution</a:t>
            </a:r>
          </a:p>
          <a:p>
            <a:endParaRPr lang="en-US" sz="800" dirty="0" smtClean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/>
              <a:t>Should make </a:t>
            </a:r>
            <a:r>
              <a:rPr lang="en-US" sz="2400" dirty="0" smtClean="0"/>
              <a:t>sense</a:t>
            </a:r>
            <a:r>
              <a:rPr lang="en-US" sz="2400" dirty="0"/>
              <a:t> </a:t>
            </a:r>
            <a:endParaRPr lang="en-US" sz="2400" dirty="0" smtClean="0"/>
          </a:p>
          <a:p>
            <a:pPr lvl="2"/>
            <a:endParaRPr lang="en-US" sz="400" dirty="0" smtClean="0"/>
          </a:p>
          <a:p>
            <a:pPr marL="1257300" lvl="2" indent="-342900">
              <a:buFont typeface="Wingdings" panose="05000000000000000000" pitchFamily="2" charset="2"/>
              <a:buChar char="v"/>
            </a:pPr>
            <a:r>
              <a:rPr lang="en-US" sz="2400" dirty="0" smtClean="0"/>
              <a:t>C</a:t>
            </a:r>
            <a:r>
              <a:rPr lang="en-US" sz="2400" dirty="0" smtClean="0"/>
              <a:t>ohesive </a:t>
            </a:r>
            <a:r>
              <a:rPr lang="en-US" sz="2400" dirty="0" smtClean="0"/>
              <a:t>with the rest of the </a:t>
            </a:r>
            <a:r>
              <a:rPr lang="en-US" sz="2400" dirty="0" smtClean="0"/>
              <a:t>story</a:t>
            </a:r>
          </a:p>
          <a:p>
            <a:pPr lvl="2"/>
            <a:endParaRPr lang="en-US" sz="400" dirty="0" smtClean="0"/>
          </a:p>
          <a:p>
            <a:pPr marL="1257300" lvl="2" indent="-342900">
              <a:buFont typeface="Wingdings" panose="05000000000000000000" pitchFamily="2" charset="2"/>
              <a:buChar char="v"/>
            </a:pPr>
            <a:r>
              <a:rPr lang="en-US" sz="2400" dirty="0" smtClean="0"/>
              <a:t>Similar </a:t>
            </a:r>
            <a:r>
              <a:rPr lang="en-US" sz="2400" dirty="0" smtClean="0"/>
              <a:t>tone</a:t>
            </a:r>
          </a:p>
          <a:p>
            <a:pPr lvl="2"/>
            <a:endParaRPr lang="en-US" sz="400" dirty="0" smtClean="0"/>
          </a:p>
          <a:p>
            <a:pPr marL="1257300" lvl="2" indent="-342900">
              <a:buFont typeface="Wingdings" panose="05000000000000000000" pitchFamily="2" charset="2"/>
              <a:buChar char="v"/>
            </a:pPr>
            <a:r>
              <a:rPr lang="en-US" sz="2400" dirty="0" smtClean="0"/>
              <a:t>Similar level of </a:t>
            </a:r>
            <a:r>
              <a:rPr lang="en-US" sz="2400" dirty="0" smtClean="0"/>
              <a:t>creativity</a:t>
            </a:r>
          </a:p>
          <a:p>
            <a:pPr lvl="2"/>
            <a:endParaRPr lang="en-US" sz="400" dirty="0" smtClean="0"/>
          </a:p>
          <a:p>
            <a:pPr marL="1257300" lvl="2" indent="-342900">
              <a:buFont typeface="Wingdings" panose="05000000000000000000" pitchFamily="2" charset="2"/>
              <a:buChar char="v"/>
            </a:pPr>
            <a:r>
              <a:rPr lang="en-US" sz="2400" dirty="0" smtClean="0"/>
              <a:t>Are all necessary conflicts resolved?</a:t>
            </a:r>
          </a:p>
        </p:txBody>
      </p:sp>
    </p:spTree>
    <p:extLst>
      <p:ext uri="{BB962C8B-B14F-4D97-AF65-F5344CB8AC3E}">
        <p14:creationId xmlns:p14="http://schemas.microsoft.com/office/powerpoint/2010/main" val="15459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6952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D11242"/>
                </a:solidFill>
                <a:latin typeface="+mj-lt"/>
              </a:rPr>
              <a:t> </a:t>
            </a:r>
            <a:r>
              <a:rPr lang="en-US" sz="4000" b="1" dirty="0" smtClean="0">
                <a:solidFill>
                  <a:srgbClr val="D11242"/>
                </a:solidFill>
                <a:latin typeface="+mj-lt"/>
              </a:rPr>
              <a:t>Reach Out and Read and the Book</a:t>
            </a:r>
            <a:endParaRPr lang="en-US" sz="4000" b="1" dirty="0">
              <a:solidFill>
                <a:srgbClr val="D11242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902" y="2419095"/>
            <a:ext cx="864219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Books create </a:t>
            </a:r>
            <a:r>
              <a:rPr lang="en-US" dirty="0" smtClean="0"/>
              <a:t>opportunity for </a:t>
            </a:r>
            <a:r>
              <a:rPr lang="en-US" dirty="0" smtClean="0"/>
              <a:t>interactions</a:t>
            </a:r>
          </a:p>
          <a:p>
            <a:endParaRPr lang="en-US" dirty="0" smtClean="0"/>
          </a:p>
          <a:p>
            <a:r>
              <a:rPr lang="en-US" sz="2800" dirty="0" smtClean="0"/>
              <a:t>Books are the </a:t>
            </a:r>
            <a:r>
              <a:rPr lang="en-US" sz="2800" b="1" dirty="0" smtClean="0"/>
              <a:t>props</a:t>
            </a:r>
            <a:endParaRPr lang="en-US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sz="2800" dirty="0" smtClean="0"/>
              <a:t>REMEMBER: </a:t>
            </a:r>
            <a:r>
              <a:rPr lang="en-US" sz="2400" dirty="0" smtClean="0"/>
              <a:t>The </a:t>
            </a:r>
            <a:r>
              <a:rPr lang="en-US" sz="2400" dirty="0" smtClean="0"/>
              <a:t>goal of ROR is to create </a:t>
            </a:r>
            <a:r>
              <a:rPr lang="en-US" sz="2400" b="1" dirty="0" smtClean="0"/>
              <a:t>conversational turns </a:t>
            </a:r>
            <a:r>
              <a:rPr lang="en-US" sz="2400" dirty="0" smtClean="0"/>
              <a:t>(in infants) and </a:t>
            </a:r>
            <a:r>
              <a:rPr lang="en-US" sz="2400" b="1" dirty="0" smtClean="0"/>
              <a:t>conversations </a:t>
            </a:r>
            <a:r>
              <a:rPr lang="en-US" sz="2400" dirty="0" smtClean="0"/>
              <a:t>(toddlers and older) that </a:t>
            </a:r>
            <a:r>
              <a:rPr lang="en-US" sz="2400" i="1" dirty="0" smtClean="0">
                <a:solidFill>
                  <a:srgbClr val="D11242"/>
                </a:solidFill>
              </a:rPr>
              <a:t>drive brain and language development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66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6952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D11242"/>
                </a:solidFill>
                <a:latin typeface="+mj-lt"/>
              </a:rPr>
              <a:t> </a:t>
            </a:r>
            <a:r>
              <a:rPr lang="en-US" sz="4000" b="1" dirty="0" smtClean="0">
                <a:solidFill>
                  <a:srgbClr val="D11242"/>
                </a:solidFill>
                <a:latin typeface="+mj-lt"/>
              </a:rPr>
              <a:t>Reach Out and Read and the Book</a:t>
            </a:r>
            <a:endParaRPr lang="en-US" sz="4000" b="1" dirty="0">
              <a:solidFill>
                <a:srgbClr val="D11242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902" y="2419095"/>
            <a:ext cx="86421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 smtClean="0"/>
          </a:p>
          <a:p>
            <a:r>
              <a:rPr lang="en-US" sz="4000" b="1" dirty="0" smtClean="0">
                <a:solidFill>
                  <a:srgbClr val="7030A0"/>
                </a:solidFill>
              </a:rPr>
              <a:t>NEVER FORGET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</a:t>
            </a:r>
            <a:r>
              <a:rPr lang="en-US" sz="2800" dirty="0" smtClean="0"/>
              <a:t>he books themselves matter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The more creative the artwork, the more opportunities for richer conversation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8971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6952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D11242"/>
                </a:solidFill>
                <a:latin typeface="+mj-lt"/>
              </a:rPr>
              <a:t> </a:t>
            </a:r>
            <a:r>
              <a:rPr lang="en-US" sz="4000" b="1" dirty="0" smtClean="0">
                <a:solidFill>
                  <a:srgbClr val="D11242"/>
                </a:solidFill>
                <a:latin typeface="+mj-lt"/>
              </a:rPr>
              <a:t>Benefits of Wordless Books</a:t>
            </a:r>
            <a:endParaRPr lang="en-US" sz="4000" b="1" dirty="0">
              <a:solidFill>
                <a:srgbClr val="D11242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9141" y="1873405"/>
            <a:ext cx="864219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Parents</a:t>
            </a:r>
          </a:p>
          <a:p>
            <a:endParaRPr lang="en-US" sz="8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Levels the playing field for parents with literacy </a:t>
            </a:r>
            <a:r>
              <a:rPr lang="en-US" sz="2400" dirty="0" smtClean="0"/>
              <a:t>challenges</a:t>
            </a:r>
          </a:p>
          <a:p>
            <a:endParaRPr lang="en-US" sz="400" dirty="0" smtClean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 smtClean="0"/>
              <a:t>Plays to the strengths of parents who like to use sound effects, voices, acting, </a:t>
            </a:r>
            <a:r>
              <a:rPr lang="en-US" sz="2000" dirty="0" smtClean="0"/>
              <a:t>etc.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Rich artwork (story) provides </a:t>
            </a:r>
            <a:r>
              <a:rPr lang="en-US" sz="2400" dirty="0" smtClean="0"/>
              <a:t>opportunities for literacy-rich conversations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91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6952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D11242"/>
                </a:solidFill>
                <a:latin typeface="+mj-lt"/>
              </a:rPr>
              <a:t> </a:t>
            </a:r>
            <a:r>
              <a:rPr lang="en-US" sz="4000" b="1" dirty="0" smtClean="0">
                <a:solidFill>
                  <a:srgbClr val="D11242"/>
                </a:solidFill>
                <a:latin typeface="+mj-lt"/>
              </a:rPr>
              <a:t>Benefits of Wordless Books</a:t>
            </a:r>
            <a:endParaRPr lang="en-US" sz="4000" b="1" dirty="0">
              <a:solidFill>
                <a:srgbClr val="D11242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9141" y="1873405"/>
            <a:ext cx="864219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Parents</a:t>
            </a:r>
          </a:p>
          <a:p>
            <a:endParaRPr lang="en-US" sz="800" b="1" dirty="0" smtClean="0"/>
          </a:p>
          <a:p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Gives parents more practice in asking questions and creating conversational </a:t>
            </a:r>
            <a:r>
              <a:rPr lang="en-US" sz="2400" dirty="0" smtClean="0"/>
              <a:t>moments</a:t>
            </a:r>
          </a:p>
          <a:p>
            <a:endParaRPr lang="en-US" sz="400" dirty="0" smtClean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/>
              <a:t>Who, what, where, why?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They can learn about the emotional life of their </a:t>
            </a:r>
            <a:r>
              <a:rPr lang="en-US" sz="2400" dirty="0" smtClean="0"/>
              <a:t>child</a:t>
            </a:r>
          </a:p>
          <a:p>
            <a:endParaRPr lang="en-US" sz="400" dirty="0" smtClean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/>
              <a:t>Has anything like that ever happened to you?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48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6952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D11242"/>
                </a:solidFill>
                <a:latin typeface="+mj-lt"/>
              </a:rPr>
              <a:t> </a:t>
            </a:r>
            <a:r>
              <a:rPr lang="en-US" sz="4000" b="1" dirty="0" smtClean="0">
                <a:solidFill>
                  <a:srgbClr val="D11242"/>
                </a:solidFill>
                <a:latin typeface="+mj-lt"/>
              </a:rPr>
              <a:t>Benefits of Wordless Books</a:t>
            </a:r>
            <a:endParaRPr lang="en-US" sz="4000" b="1" dirty="0">
              <a:solidFill>
                <a:srgbClr val="D11242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9141" y="2079883"/>
            <a:ext cx="864219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Children</a:t>
            </a:r>
          </a:p>
          <a:p>
            <a:endParaRPr lang="en-US" sz="8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Increases comprehension skills when answering</a:t>
            </a:r>
            <a:r>
              <a:rPr lang="en-US" sz="2400" dirty="0" smtClean="0"/>
              <a:t>:</a:t>
            </a:r>
          </a:p>
          <a:p>
            <a:endParaRPr lang="en-US" sz="400" dirty="0" smtClean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/>
              <a:t>Who, what, where, why?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Supports creative thinking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Provides opportunities to practice language, increases vocabulary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73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6952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D11242"/>
                </a:solidFill>
                <a:latin typeface="+mj-lt"/>
              </a:rPr>
              <a:t> </a:t>
            </a:r>
            <a:r>
              <a:rPr lang="en-US" sz="4000" b="1" dirty="0" smtClean="0">
                <a:solidFill>
                  <a:srgbClr val="D11242"/>
                </a:solidFill>
                <a:latin typeface="+mj-lt"/>
              </a:rPr>
              <a:t>Benefits of Wordless Books</a:t>
            </a:r>
            <a:endParaRPr lang="en-US" sz="4000" b="1" dirty="0">
              <a:solidFill>
                <a:srgbClr val="D11242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9141" y="2050385"/>
            <a:ext cx="864219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Children</a:t>
            </a:r>
          </a:p>
          <a:p>
            <a:endParaRPr lang="en-US" sz="8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Being listened to creates an incredibly powerful sense of </a:t>
            </a:r>
            <a:r>
              <a:rPr lang="en-US" sz="2400" dirty="0" smtClean="0"/>
              <a:t>validation</a:t>
            </a:r>
          </a:p>
          <a:p>
            <a:endParaRPr lang="en-US" sz="400" dirty="0" smtClean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 smtClean="0"/>
              <a:t>Builds a sense of self-worth and potency in the world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Older children (reading) –plays to strengths of visual thinkers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Helps keep the oral tradition </a:t>
            </a:r>
            <a:r>
              <a:rPr lang="en-US" sz="2400" dirty="0" smtClean="0"/>
              <a:t>alive</a:t>
            </a:r>
          </a:p>
          <a:p>
            <a:endParaRPr lang="en-US" sz="400" dirty="0" smtClean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/>
              <a:t>Blows the 144 character limits out of the water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40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9129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REACH OUT AND </a:t>
            </a:r>
            <a:r>
              <a:rPr lang="en-US" sz="3600" b="1" dirty="0" smtClean="0">
                <a:solidFill>
                  <a:schemeClr val="bg1"/>
                </a:solidFill>
              </a:rPr>
              <a:t>READ WISCONSIN</a:t>
            </a:r>
            <a:br>
              <a:rPr lang="en-US" sz="3600" b="1" dirty="0" smtClean="0">
                <a:solidFill>
                  <a:schemeClr val="bg1"/>
                </a:solidFill>
              </a:rPr>
            </a:br>
            <a:r>
              <a:rPr lang="en-US" sz="3600" b="1" dirty="0" smtClean="0">
                <a:solidFill>
                  <a:schemeClr val="bg1"/>
                </a:solidFill>
              </a:rPr>
              <a:t>2019 </a:t>
            </a:r>
            <a:r>
              <a:rPr lang="en-US" sz="3600" dirty="0" smtClean="0">
                <a:solidFill>
                  <a:schemeClr val="bg1"/>
                </a:solidFill>
              </a:rPr>
              <a:t>Annual Meeting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00400"/>
            <a:ext cx="6400800" cy="1752600"/>
          </a:xfrm>
        </p:spPr>
        <p:txBody>
          <a:bodyPr>
            <a:normAutofit/>
          </a:bodyPr>
          <a:lstStyle/>
          <a:p>
            <a:endParaRPr lang="en-US" sz="3400" b="1" dirty="0" smtClean="0">
              <a:solidFill>
                <a:schemeClr val="bg1"/>
              </a:solidFill>
              <a:latin typeface="+mj-lt"/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Wordless Books</a:t>
            </a: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43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6952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D11242"/>
                </a:solidFill>
                <a:latin typeface="+mj-lt"/>
              </a:rPr>
              <a:t> </a:t>
            </a:r>
            <a:endParaRPr lang="en-US" sz="3200" b="1" dirty="0">
              <a:solidFill>
                <a:srgbClr val="D11242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9141" y="1873405"/>
            <a:ext cx="864219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</a:t>
            </a:r>
            <a:endParaRPr lang="en-US" sz="2400" dirty="0" smtClean="0"/>
          </a:p>
          <a:p>
            <a:r>
              <a:rPr lang="en-US" sz="2400" dirty="0" smtClean="0"/>
              <a:t>Ripley Rocket and her dad (Travis) </a:t>
            </a:r>
            <a:r>
              <a:rPr lang="en-US" sz="2400" dirty="0" smtClean="0"/>
              <a:t>share:</a:t>
            </a:r>
          </a:p>
          <a:p>
            <a:endParaRPr lang="en-US" sz="2400" dirty="0"/>
          </a:p>
          <a:p>
            <a:endParaRPr lang="en-US" sz="2400" dirty="0" smtClean="0"/>
          </a:p>
          <a:p>
            <a:pPr algn="ctr"/>
            <a:r>
              <a:rPr lang="en-US" sz="4000" dirty="0" smtClean="0">
                <a:solidFill>
                  <a:schemeClr val="accent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MY </a:t>
            </a:r>
            <a:r>
              <a:rPr lang="en-US" sz="4000" dirty="0" smtClean="0">
                <a:solidFill>
                  <a:schemeClr val="accent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FRIEND RABBIT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11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6952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D11242"/>
                </a:solidFill>
                <a:latin typeface="+mj-lt"/>
              </a:rPr>
              <a:t> </a:t>
            </a:r>
            <a:endParaRPr lang="en-US" sz="3200" b="1" dirty="0">
              <a:solidFill>
                <a:srgbClr val="D11242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9141" y="1873405"/>
            <a:ext cx="864219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</a:t>
            </a:r>
            <a:endParaRPr lang="en-US" sz="2400" dirty="0" smtClean="0"/>
          </a:p>
          <a:p>
            <a:pPr algn="ctr"/>
            <a:r>
              <a:rPr lang="en-US" sz="4000" dirty="0" smtClean="0">
                <a:latin typeface="Arial Black" panose="020B0A04020102020204" pitchFamily="34" charset="0"/>
              </a:rPr>
              <a:t>WHAT DID WE SEE?</a:t>
            </a:r>
            <a:endParaRPr lang="en-US" sz="4000" dirty="0">
              <a:latin typeface="Arial Black" panose="020B0A04020102020204" pitchFamily="34" charset="0"/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0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51" y="0"/>
            <a:ext cx="76957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7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918" y="0"/>
            <a:ext cx="7308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9739"/>
            <a:ext cx="9144000" cy="405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0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628" y="0"/>
            <a:ext cx="60567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" y="14748"/>
            <a:ext cx="9126096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5" y="0"/>
            <a:ext cx="9186910" cy="704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7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00" y="0"/>
            <a:ext cx="7460563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8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1334842"/>
            <a:ext cx="9144793" cy="41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0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69521"/>
            <a:ext cx="9144000" cy="70788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noFill/>
                <a:latin typeface="+mj-lt"/>
              </a:rPr>
              <a:t> </a:t>
            </a:r>
            <a:r>
              <a:rPr lang="en-US" sz="4000" b="1" dirty="0" smtClean="0">
                <a:solidFill>
                  <a:srgbClr val="D11242"/>
                </a:solidFill>
                <a:latin typeface="+mj-lt"/>
              </a:rPr>
              <a:t>Definitions</a:t>
            </a:r>
            <a:endParaRPr lang="en-US" sz="4000" b="1" dirty="0">
              <a:solidFill>
                <a:srgbClr val="D11242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9141" y="2183121"/>
            <a:ext cx="86421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Book: </a:t>
            </a:r>
            <a:r>
              <a:rPr lang="en-US" sz="2400" dirty="0" smtClean="0"/>
              <a:t>long </a:t>
            </a:r>
            <a:r>
              <a:rPr lang="en-US" sz="2400" dirty="0"/>
              <a:t>written or printed literary </a:t>
            </a:r>
            <a:r>
              <a:rPr lang="en-US" sz="2400" dirty="0" smtClean="0"/>
              <a:t>composition</a:t>
            </a:r>
          </a:p>
          <a:p>
            <a:endParaRPr lang="en-US" sz="2400" dirty="0" smtClean="0"/>
          </a:p>
          <a:p>
            <a:r>
              <a:rPr lang="en-US" sz="2800" b="1" dirty="0" smtClean="0"/>
              <a:t>Story: </a:t>
            </a:r>
            <a:r>
              <a:rPr lang="en-US" sz="2400" dirty="0" smtClean="0"/>
              <a:t>an account of incidents or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r>
              <a:rPr lang="en-US" sz="2800" b="1" dirty="0" smtClean="0"/>
              <a:t>Picture Book</a:t>
            </a:r>
            <a:r>
              <a:rPr lang="en-US" sz="2800" dirty="0" smtClean="0"/>
              <a:t>: </a:t>
            </a:r>
            <a:r>
              <a:rPr lang="en-US" sz="2400" dirty="0" smtClean="0"/>
              <a:t>book, typically for children, in which the illustrations are as important as – or more important than – the words in telling the </a:t>
            </a:r>
            <a:r>
              <a:rPr lang="en-US" sz="2400" dirty="0" smtClean="0"/>
              <a:t>story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77948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214" y="-297"/>
            <a:ext cx="7425572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6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83" y="-297"/>
            <a:ext cx="766943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8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4042"/>
            <a:ext cx="9144000" cy="409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2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5861"/>
            <a:ext cx="9144000" cy="406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6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24" y="0"/>
            <a:ext cx="74991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8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36" y="0"/>
            <a:ext cx="7429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7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2665"/>
            <a:ext cx="9144000" cy="411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5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7362"/>
            <a:ext cx="9144000" cy="408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8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468"/>
            <a:ext cx="9144000" cy="408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00" y="0"/>
            <a:ext cx="7259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1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6952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D11242"/>
                </a:solidFill>
                <a:latin typeface="+mj-lt"/>
              </a:rPr>
              <a:t> </a:t>
            </a:r>
            <a:r>
              <a:rPr lang="en-US" sz="4000" b="1" dirty="0" smtClean="0">
                <a:solidFill>
                  <a:srgbClr val="D11242"/>
                </a:solidFill>
                <a:latin typeface="+mj-lt"/>
              </a:rPr>
              <a:t>Wordless and Near Wordless Books</a:t>
            </a:r>
            <a:endParaRPr lang="en-US" sz="4000" b="1" dirty="0">
              <a:solidFill>
                <a:srgbClr val="D11242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9141" y="2360102"/>
            <a:ext cx="864219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Technicalities for the adult</a:t>
            </a:r>
          </a:p>
          <a:p>
            <a:endParaRPr lang="en-US" sz="2400" dirty="0"/>
          </a:p>
          <a:p>
            <a:r>
              <a:rPr lang="en-US" sz="2800" b="1" dirty="0" smtClean="0"/>
              <a:t>Don’t forget! </a:t>
            </a:r>
            <a:r>
              <a:rPr lang="en-US" sz="2400" dirty="0" smtClean="0"/>
              <a:t>Children are ALWAYS focused on the art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Print awareness – not until age 3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Letter recognition – not until preschool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Reading – doesn’t start until kindergarten/1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grade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08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89" y="0"/>
            <a:ext cx="74328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8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33" y="0"/>
            <a:ext cx="7562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7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75" y="0"/>
            <a:ext cx="7555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2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91" y="0"/>
            <a:ext cx="7538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9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42" y="0"/>
            <a:ext cx="7453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7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13" y="0"/>
            <a:ext cx="7568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4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3366"/>
            <a:ext cx="9144000" cy="397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6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5683"/>
            <a:ext cx="9144000" cy="402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4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6315"/>
            <a:ext cx="9144000" cy="420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12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69521"/>
            <a:ext cx="9144000" cy="70788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noFill/>
                <a:latin typeface="+mj-lt"/>
              </a:rPr>
              <a:t> </a:t>
            </a:r>
            <a:r>
              <a:rPr lang="en-US" sz="4000" b="1" dirty="0" smtClean="0">
                <a:solidFill>
                  <a:srgbClr val="D11242"/>
                </a:solidFill>
                <a:latin typeface="+mj-lt"/>
              </a:rPr>
              <a:t>“Picture” in Picture Books = an Art Form</a:t>
            </a:r>
            <a:endParaRPr lang="en-US" sz="4000" b="1" dirty="0">
              <a:solidFill>
                <a:srgbClr val="D11242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9141" y="2360102"/>
            <a:ext cx="864219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If you are NOT a visual thinker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</a:t>
            </a:r>
            <a:r>
              <a:rPr lang="en-US" sz="2800" dirty="0" smtClean="0"/>
              <a:t>hink critically about the art when you are purchasing books, it matters.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/>
              <a:t>The picture book illustrations drive book sales  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800" dirty="0" smtClean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/>
              <a:t>Most prestigious picture book award: Caldecott 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800" dirty="0" smtClean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/>
              <a:t>Visual arts are a crucial component of our world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2923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63" y="0"/>
            <a:ext cx="7381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1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30" y="0"/>
            <a:ext cx="7649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53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2" y="0"/>
            <a:ext cx="7381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2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6952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D11242"/>
                </a:solidFill>
                <a:latin typeface="+mj-lt"/>
              </a:rPr>
              <a:t> </a:t>
            </a:r>
            <a:r>
              <a:rPr lang="en-US" sz="3200" b="1" dirty="0" smtClean="0">
                <a:solidFill>
                  <a:srgbClr val="D11242"/>
                </a:solidFill>
                <a:latin typeface="+mj-lt"/>
              </a:rPr>
              <a:t>What Was the Experience Like For Us?</a:t>
            </a:r>
            <a:endParaRPr lang="en-US" sz="3200" b="1" dirty="0">
              <a:solidFill>
                <a:srgbClr val="D11242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9141" y="1873405"/>
            <a:ext cx="864219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</a:t>
            </a:r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04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647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01692" y="1040235"/>
            <a:ext cx="6634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4701D"/>
                </a:solidFill>
                <a:latin typeface="Century Gothic" pitchFamily="34" charset="0"/>
              </a:rPr>
              <a:t>Questions and thank you</a:t>
            </a:r>
            <a:endParaRPr lang="en-US" sz="4000" dirty="0">
              <a:solidFill>
                <a:srgbClr val="E4701D"/>
              </a:solidFill>
              <a:latin typeface="Century Gothic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98958" y="1748122"/>
            <a:ext cx="6962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E4701D"/>
                </a:solidFill>
                <a:latin typeface="Century Gothic" pitchFamily="34" charset="0"/>
              </a:rPr>
              <a:t>Karin Mahony, MEd, MSW</a:t>
            </a:r>
            <a:br>
              <a:rPr lang="en-US" dirty="0" smtClean="0">
                <a:solidFill>
                  <a:srgbClr val="E4701D"/>
                </a:solidFill>
                <a:latin typeface="Century Gothic" pitchFamily="34" charset="0"/>
              </a:rPr>
            </a:br>
            <a:r>
              <a:rPr lang="en-US" dirty="0" smtClean="0">
                <a:solidFill>
                  <a:srgbClr val="E4701D"/>
                </a:solidFill>
                <a:latin typeface="Century Gothic" pitchFamily="34" charset="0"/>
              </a:rPr>
              <a:t>kmahony@chw.org</a:t>
            </a:r>
            <a:endParaRPr lang="en-US" dirty="0">
              <a:solidFill>
                <a:srgbClr val="E4701D"/>
              </a:solidFill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7817" y="6027490"/>
            <a:ext cx="7028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4701D"/>
                </a:solidFill>
                <a:latin typeface="Century Gothic" pitchFamily="34" charset="0"/>
              </a:rPr>
              <a:t>Follow the Alliance on Facebook and Twitter @</a:t>
            </a:r>
            <a:r>
              <a:rPr lang="en-US" dirty="0" err="1" smtClean="0">
                <a:solidFill>
                  <a:srgbClr val="E4701D"/>
                </a:solidFill>
                <a:latin typeface="Century Gothic" pitchFamily="34" charset="0"/>
              </a:rPr>
              <a:t>CHAWisconsin</a:t>
            </a:r>
            <a:endParaRPr lang="en-US" dirty="0">
              <a:solidFill>
                <a:srgbClr val="E4701D"/>
              </a:solidFill>
              <a:latin typeface="Century Gothic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4"/>
          <a:stretch/>
        </p:blipFill>
        <p:spPr>
          <a:xfrm>
            <a:off x="1824990" y="2506973"/>
            <a:ext cx="5494020" cy="34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2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0654" y="1538868"/>
            <a:ext cx="7638585" cy="5024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I </a:t>
            </a:r>
            <a:r>
              <a:rPr lang="en-US" sz="3200" dirty="0"/>
              <a:t>must study politics and war, that my sons may study mathematics and philosophy…in order to give their children the right to study painting, poetry, music and architecture</a:t>
            </a:r>
            <a:r>
              <a:rPr lang="en-US" sz="3200" dirty="0" smtClean="0"/>
              <a:t>.</a:t>
            </a:r>
          </a:p>
          <a:p>
            <a:pPr algn="r">
              <a:lnSpc>
                <a:spcPct val="150000"/>
              </a:lnSpc>
            </a:pPr>
            <a:r>
              <a:rPr lang="en-US" dirty="0" smtClean="0"/>
              <a:t>–</a:t>
            </a:r>
            <a:r>
              <a:rPr lang="en-US" sz="2800" i="1" dirty="0"/>
              <a:t>John Q. Adams</a:t>
            </a:r>
            <a:endParaRPr lang="en-US" sz="2800" dirty="0"/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41209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7990" y="2527010"/>
            <a:ext cx="763858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Logic will take you from A to B.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Imagination will take you everywhere</a:t>
            </a:r>
            <a:r>
              <a:rPr lang="en-US" sz="3200" dirty="0"/>
              <a:t>.</a:t>
            </a:r>
          </a:p>
          <a:p>
            <a:pPr algn="r">
              <a:lnSpc>
                <a:spcPct val="150000"/>
              </a:lnSpc>
            </a:pPr>
            <a:r>
              <a:rPr lang="en-US" dirty="0" smtClean="0"/>
              <a:t>–</a:t>
            </a:r>
            <a:r>
              <a:rPr lang="en-US" sz="2800" i="1" dirty="0" smtClean="0"/>
              <a:t>Albert Einstein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35665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6952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D11242"/>
                </a:solidFill>
                <a:latin typeface="+mj-lt"/>
              </a:rPr>
              <a:t> </a:t>
            </a:r>
            <a:r>
              <a:rPr lang="en-US" sz="4000" b="1" dirty="0" smtClean="0">
                <a:solidFill>
                  <a:srgbClr val="D11242"/>
                </a:solidFill>
                <a:latin typeface="+mj-lt"/>
              </a:rPr>
              <a:t>Art in Picture Books: Visual </a:t>
            </a:r>
            <a:r>
              <a:rPr lang="en-US" sz="4000" b="1" dirty="0">
                <a:solidFill>
                  <a:srgbClr val="D11242"/>
                </a:solidFill>
                <a:latin typeface="+mj-lt"/>
              </a:rPr>
              <a:t>E</a:t>
            </a:r>
            <a:r>
              <a:rPr lang="en-US" sz="4000" b="1" dirty="0" smtClean="0">
                <a:solidFill>
                  <a:srgbClr val="D11242"/>
                </a:solidFill>
                <a:latin typeface="+mj-lt"/>
              </a:rPr>
              <a:t>lements</a:t>
            </a:r>
            <a:endParaRPr lang="en-US" sz="4000" b="1" dirty="0">
              <a:solidFill>
                <a:srgbClr val="D11242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1804" y="2397512"/>
            <a:ext cx="864219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3600" b="1" dirty="0" smtClean="0"/>
              <a:t>Line </a:t>
            </a:r>
            <a:r>
              <a:rPr lang="en-US" sz="3600" dirty="0" smtClean="0"/>
              <a:t>– </a:t>
            </a:r>
            <a:r>
              <a:rPr lang="en-US" sz="3600" b="1" dirty="0" smtClean="0">
                <a:latin typeface="Arial Black" panose="020B0A04020102020204" pitchFamily="34" charset="0"/>
              </a:rPr>
              <a:t>thick</a:t>
            </a:r>
            <a:r>
              <a:rPr lang="en-US" sz="3600" b="1" dirty="0" smtClean="0"/>
              <a:t> </a:t>
            </a:r>
            <a:r>
              <a:rPr lang="en-US" sz="3600" dirty="0" smtClean="0"/>
              <a:t>or </a:t>
            </a:r>
            <a:r>
              <a:rPr lang="en-US" sz="3600" dirty="0" smtClean="0">
                <a:latin typeface="Agency FB" panose="020B0503020202020204" pitchFamily="34" charset="0"/>
              </a:rPr>
              <a:t>thin</a:t>
            </a:r>
          </a:p>
          <a:p>
            <a:endParaRPr lang="en-US" sz="3600" dirty="0">
              <a:latin typeface="Agency FB" panose="020B0503020202020204" pitchFamily="34" charset="0"/>
            </a:endParaRPr>
          </a:p>
          <a:p>
            <a:endParaRPr lang="en-US" sz="3600" dirty="0" smtClean="0">
              <a:latin typeface="Agency FB" panose="020B0503020202020204" pitchFamily="34" charset="0"/>
            </a:endParaRPr>
          </a:p>
          <a:p>
            <a:r>
              <a:rPr lang="en-US" sz="2400" dirty="0" smtClean="0"/>
              <a:t>	</a:t>
            </a:r>
            <a:r>
              <a:rPr lang="en-US" sz="6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Shape</a:t>
            </a:r>
            <a:r>
              <a:rPr lang="en-US" sz="2400" dirty="0" smtClean="0"/>
              <a:t> - manipulated lines create shape</a:t>
            </a:r>
          </a:p>
          <a:p>
            <a:endParaRPr lang="en-US" sz="2400" dirty="0"/>
          </a:p>
          <a:p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78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AW PPT Orange Them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ROR_Theme1">
  <a:themeElements>
    <a:clrScheme name="ROR Slide">
      <a:dk1>
        <a:srgbClr val="002060"/>
      </a:dk1>
      <a:lt1>
        <a:sysClr val="window" lastClr="FFFFFF"/>
      </a:lt1>
      <a:dk2>
        <a:srgbClr val="002060"/>
      </a:dk2>
      <a:lt2>
        <a:srgbClr val="EEECE1"/>
      </a:lt2>
      <a:accent1>
        <a:srgbClr val="D11242"/>
      </a:accent1>
      <a:accent2>
        <a:srgbClr val="009DDC"/>
      </a:accent2>
      <a:accent3>
        <a:srgbClr val="439539"/>
      </a:accent3>
      <a:accent4>
        <a:srgbClr val="B295C6"/>
      </a:accent4>
      <a:accent5>
        <a:srgbClr val="F58220"/>
      </a:accent5>
      <a:accent6>
        <a:srgbClr val="FDB913"/>
      </a:accent6>
      <a:hlink>
        <a:srgbClr val="FF0000"/>
      </a:hlink>
      <a:folHlink>
        <a:srgbClr val="6565FF"/>
      </a:folHlink>
    </a:clrScheme>
    <a:fontScheme name="ROR 1">
      <a:majorFont>
        <a:latin typeface="Tw Cen MT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ROR_Theme1">
  <a:themeElements>
    <a:clrScheme name="ROR Slide">
      <a:dk1>
        <a:srgbClr val="002060"/>
      </a:dk1>
      <a:lt1>
        <a:sysClr val="window" lastClr="FFFFFF"/>
      </a:lt1>
      <a:dk2>
        <a:srgbClr val="002060"/>
      </a:dk2>
      <a:lt2>
        <a:srgbClr val="EEECE1"/>
      </a:lt2>
      <a:accent1>
        <a:srgbClr val="D11242"/>
      </a:accent1>
      <a:accent2>
        <a:srgbClr val="009DDC"/>
      </a:accent2>
      <a:accent3>
        <a:srgbClr val="439539"/>
      </a:accent3>
      <a:accent4>
        <a:srgbClr val="B295C6"/>
      </a:accent4>
      <a:accent5>
        <a:srgbClr val="F58220"/>
      </a:accent5>
      <a:accent6>
        <a:srgbClr val="FDB913"/>
      </a:accent6>
      <a:hlink>
        <a:srgbClr val="FF0000"/>
      </a:hlink>
      <a:folHlink>
        <a:srgbClr val="6565FF"/>
      </a:folHlink>
    </a:clrScheme>
    <a:fontScheme name="ROR 1">
      <a:majorFont>
        <a:latin typeface="Tw Cen MT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7429</TotalTime>
  <Words>927</Words>
  <Application>Microsoft Office PowerPoint</Application>
  <PresentationFormat>On-screen Show (4:3)</PresentationFormat>
  <Paragraphs>401</Paragraphs>
  <Slides>64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64</vt:i4>
      </vt:variant>
    </vt:vector>
  </HeadingPairs>
  <TitlesOfParts>
    <vt:vector size="82" baseType="lpstr">
      <vt:lpstr>ＭＳ Ｐゴシック</vt:lpstr>
      <vt:lpstr>Agency FB</vt:lpstr>
      <vt:lpstr>Aharoni</vt:lpstr>
      <vt:lpstr>Arial</vt:lpstr>
      <vt:lpstr>Arial Black</vt:lpstr>
      <vt:lpstr>Calibri</vt:lpstr>
      <vt:lpstr>Century Gothic</vt:lpstr>
      <vt:lpstr>Courier New</vt:lpstr>
      <vt:lpstr>Kristen ITC</vt:lpstr>
      <vt:lpstr>Lucida Sans Unicode</vt:lpstr>
      <vt:lpstr>Segoe Script</vt:lpstr>
      <vt:lpstr>Times New Roman</vt:lpstr>
      <vt:lpstr>Tw Cen MT</vt:lpstr>
      <vt:lpstr>Verdana</vt:lpstr>
      <vt:lpstr>Wingdings</vt:lpstr>
      <vt:lpstr>CHAW PPT Orange Theme</vt:lpstr>
      <vt:lpstr>ROR_Theme1</vt:lpstr>
      <vt:lpstr>3_ROR_Theme1</vt:lpstr>
      <vt:lpstr>PowerPoint Presentation</vt:lpstr>
      <vt:lpstr>PowerPoint Presentation</vt:lpstr>
      <vt:lpstr>REACH OUT AND READ WISCONSIN 2019 Annual Meeting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Tara Goris</dc:creator>
  <cp:lastModifiedBy>Mahony, Karin</cp:lastModifiedBy>
  <cp:revision>158</cp:revision>
  <dcterms:created xsi:type="dcterms:W3CDTF">2013-08-02T19:03:47Z</dcterms:created>
  <dcterms:modified xsi:type="dcterms:W3CDTF">2019-10-07T21:48:38Z</dcterms:modified>
</cp:coreProperties>
</file>