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6.xml" ContentType="application/vnd.openxmlformats-officedocument.presentationml.notesSlide+xml"/>
  <Override PartName="/ppt/theme/themeOverride1.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1"/>
  </p:sldMasterIdLst>
  <p:notesMasterIdLst>
    <p:notesMasterId r:id="rId118"/>
  </p:notesMasterIdLst>
  <p:handoutMasterIdLst>
    <p:handoutMasterId r:id="rId119"/>
  </p:handoutMasterIdLst>
  <p:sldIdLst>
    <p:sldId id="256" r:id="rId2"/>
    <p:sldId id="274" r:id="rId3"/>
    <p:sldId id="482" r:id="rId4"/>
    <p:sldId id="494" r:id="rId5"/>
    <p:sldId id="493" r:id="rId6"/>
    <p:sldId id="496" r:id="rId7"/>
    <p:sldId id="495" r:id="rId8"/>
    <p:sldId id="492" r:id="rId9"/>
    <p:sldId id="487" r:id="rId10"/>
    <p:sldId id="486" r:id="rId11"/>
    <p:sldId id="497" r:id="rId12"/>
    <p:sldId id="355" r:id="rId13"/>
    <p:sldId id="346" r:id="rId14"/>
    <p:sldId id="480" r:id="rId15"/>
    <p:sldId id="350" r:id="rId16"/>
    <p:sldId id="353" r:id="rId17"/>
    <p:sldId id="354" r:id="rId18"/>
    <p:sldId id="481" r:id="rId19"/>
    <p:sldId id="356" r:id="rId20"/>
    <p:sldId id="359" r:id="rId21"/>
    <p:sldId id="358" r:id="rId22"/>
    <p:sldId id="357" r:id="rId23"/>
    <p:sldId id="483" r:id="rId24"/>
    <p:sldId id="484" r:id="rId25"/>
    <p:sldId id="478" r:id="rId26"/>
    <p:sldId id="488" r:id="rId27"/>
    <p:sldId id="489" r:id="rId28"/>
    <p:sldId id="360" r:id="rId29"/>
    <p:sldId id="471" r:id="rId30"/>
    <p:sldId id="410" r:id="rId31"/>
    <p:sldId id="409" r:id="rId32"/>
    <p:sldId id="348" r:id="rId33"/>
    <p:sldId id="421" r:id="rId34"/>
    <p:sldId id="422" r:id="rId35"/>
    <p:sldId id="423" r:id="rId36"/>
    <p:sldId id="424" r:id="rId37"/>
    <p:sldId id="420" r:id="rId38"/>
    <p:sldId id="419" r:id="rId39"/>
    <p:sldId id="452" r:id="rId40"/>
    <p:sldId id="426" r:id="rId41"/>
    <p:sldId id="434" r:id="rId42"/>
    <p:sldId id="344" r:id="rId43"/>
    <p:sldId id="293" r:id="rId44"/>
    <p:sldId id="294" r:id="rId45"/>
    <p:sldId id="278" r:id="rId46"/>
    <p:sldId id="310" r:id="rId47"/>
    <p:sldId id="311" r:id="rId48"/>
    <p:sldId id="313" r:id="rId49"/>
    <p:sldId id="297" r:id="rId50"/>
    <p:sldId id="292" r:id="rId51"/>
    <p:sldId id="296" r:id="rId52"/>
    <p:sldId id="314" r:id="rId53"/>
    <p:sldId id="276" r:id="rId54"/>
    <p:sldId id="338" r:id="rId55"/>
    <p:sldId id="315" r:id="rId56"/>
    <p:sldId id="286" r:id="rId57"/>
    <p:sldId id="279" r:id="rId58"/>
    <p:sldId id="301" r:id="rId59"/>
    <p:sldId id="298" r:id="rId60"/>
    <p:sldId id="300" r:id="rId61"/>
    <p:sldId id="302" r:id="rId62"/>
    <p:sldId id="303" r:id="rId63"/>
    <p:sldId id="304" r:id="rId64"/>
    <p:sldId id="305" r:id="rId65"/>
    <p:sldId id="317" r:id="rId66"/>
    <p:sldId id="307" r:id="rId67"/>
    <p:sldId id="306" r:id="rId68"/>
    <p:sldId id="299" r:id="rId69"/>
    <p:sldId id="308" r:id="rId70"/>
    <p:sldId id="340" r:id="rId71"/>
    <p:sldId id="332" r:id="rId72"/>
    <p:sldId id="330" r:id="rId73"/>
    <p:sldId id="331" r:id="rId74"/>
    <p:sldId id="333" r:id="rId75"/>
    <p:sldId id="334" r:id="rId76"/>
    <p:sldId id="335" r:id="rId77"/>
    <p:sldId id="336" r:id="rId78"/>
    <p:sldId id="436" r:id="rId79"/>
    <p:sldId id="437" r:id="rId80"/>
    <p:sldId id="438" r:id="rId81"/>
    <p:sldId id="321" r:id="rId82"/>
    <p:sldId id="337" r:id="rId83"/>
    <p:sldId id="467" r:id="rId84"/>
    <p:sldId id="468" r:id="rId85"/>
    <p:sldId id="470" r:id="rId86"/>
    <p:sldId id="469" r:id="rId87"/>
    <p:sldId id="401" r:id="rId88"/>
    <p:sldId id="490" r:id="rId89"/>
    <p:sldId id="498" r:id="rId90"/>
    <p:sldId id="499" r:id="rId91"/>
    <p:sldId id="500" r:id="rId92"/>
    <p:sldId id="517" r:id="rId93"/>
    <p:sldId id="515" r:id="rId94"/>
    <p:sldId id="503" r:id="rId95"/>
    <p:sldId id="504" r:id="rId96"/>
    <p:sldId id="505" r:id="rId97"/>
    <p:sldId id="506" r:id="rId98"/>
    <p:sldId id="507" r:id="rId99"/>
    <p:sldId id="518" r:id="rId100"/>
    <p:sldId id="508" r:id="rId101"/>
    <p:sldId id="509" r:id="rId102"/>
    <p:sldId id="510" r:id="rId103"/>
    <p:sldId id="474" r:id="rId104"/>
    <p:sldId id="520" r:id="rId105"/>
    <p:sldId id="511" r:id="rId106"/>
    <p:sldId id="512" r:id="rId107"/>
    <p:sldId id="475" r:id="rId108"/>
    <p:sldId id="476" r:id="rId109"/>
    <p:sldId id="445" r:id="rId110"/>
    <p:sldId id="444" r:id="rId111"/>
    <p:sldId id="457" r:id="rId112"/>
    <p:sldId id="458" r:id="rId113"/>
    <p:sldId id="459" r:id="rId114"/>
    <p:sldId id="258" r:id="rId115"/>
    <p:sldId id="328" r:id="rId116"/>
    <p:sldId id="280" r:id="rId11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desky, Jenny" initials="RJ" lastIdx="8" clrIdx="0">
    <p:extLst>
      <p:ext uri="{19B8F6BF-5375-455C-9EA6-DF929625EA0E}">
        <p15:presenceInfo xmlns:p15="http://schemas.microsoft.com/office/powerpoint/2012/main" userId="Radesky, Jenn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763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92408" autoAdjust="0"/>
  </p:normalViewPr>
  <p:slideViewPr>
    <p:cSldViewPr>
      <p:cViewPr varScale="1">
        <p:scale>
          <a:sx n="106" d="100"/>
          <a:sy n="106" d="100"/>
        </p:scale>
        <p:origin x="120" y="102"/>
      </p:cViewPr>
      <p:guideLst>
        <p:guide orient="horz" pos="2160"/>
        <p:guide pos="2880"/>
      </p:guideLst>
    </p:cSldViewPr>
  </p:slideViewPr>
  <p:notesTextViewPr>
    <p:cViewPr>
      <p:scale>
        <a:sx n="95" d="100"/>
        <a:sy n="9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6981D6-72A8-4DBC-A0F6-872D1EB7EA79}" type="doc">
      <dgm:prSet loTypeId="urn:microsoft.com/office/officeart/2005/8/layout/process1" loCatId="process" qsTypeId="urn:microsoft.com/office/officeart/2005/8/quickstyle/simple1" qsCatId="simple" csTypeId="urn:microsoft.com/office/officeart/2005/8/colors/accent1_2" csCatId="accent1" phldr="1"/>
      <dgm:spPr/>
    </dgm:pt>
    <dgm:pt modelId="{B3FBDF12-5C63-4AB4-9CE8-B8DCF20DADEA}">
      <dgm:prSet phldrT="[Text]"/>
      <dgm:spPr/>
      <dgm:t>
        <a:bodyPr/>
        <a:lstStyle/>
        <a:p>
          <a:r>
            <a:rPr lang="en-US" dirty="0"/>
            <a:t>Print book</a:t>
          </a:r>
        </a:p>
      </dgm:t>
    </dgm:pt>
    <dgm:pt modelId="{6931B060-8FFA-4BBD-9841-504813A8B2DA}" type="parTrans" cxnId="{FACDE210-ECBD-41B6-85A4-3C3B19944DE4}">
      <dgm:prSet/>
      <dgm:spPr/>
      <dgm:t>
        <a:bodyPr/>
        <a:lstStyle/>
        <a:p>
          <a:endParaRPr lang="en-US"/>
        </a:p>
      </dgm:t>
    </dgm:pt>
    <dgm:pt modelId="{5196D6AD-3C49-4114-B9AC-B03DA2036EE4}" type="sibTrans" cxnId="{FACDE210-ECBD-41B6-85A4-3C3B19944DE4}">
      <dgm:prSet/>
      <dgm:spPr/>
      <dgm:t>
        <a:bodyPr/>
        <a:lstStyle/>
        <a:p>
          <a:endParaRPr lang="en-US"/>
        </a:p>
      </dgm:t>
    </dgm:pt>
    <dgm:pt modelId="{22ACB70A-7660-4E97-B8D2-610470A388C7}">
      <dgm:prSet phldrT="[Text]"/>
      <dgm:spPr/>
      <dgm:t>
        <a:bodyPr/>
        <a:lstStyle/>
        <a:p>
          <a:r>
            <a:rPr lang="en-US" dirty="0"/>
            <a:t>Basic </a:t>
          </a:r>
          <a:r>
            <a:rPr lang="en-US" dirty="0" err="1"/>
            <a:t>ebook</a:t>
          </a:r>
          <a:endParaRPr lang="en-US" dirty="0"/>
        </a:p>
      </dgm:t>
    </dgm:pt>
    <dgm:pt modelId="{D723427A-E952-4DD9-8C66-472ADED7738A}" type="parTrans" cxnId="{1DACB7EA-4795-495D-8888-FB20CC415AA1}">
      <dgm:prSet/>
      <dgm:spPr/>
      <dgm:t>
        <a:bodyPr/>
        <a:lstStyle/>
        <a:p>
          <a:endParaRPr lang="en-US"/>
        </a:p>
      </dgm:t>
    </dgm:pt>
    <dgm:pt modelId="{41FAB770-0434-4CCA-B447-148DFBCB34B4}" type="sibTrans" cxnId="{1DACB7EA-4795-495D-8888-FB20CC415AA1}">
      <dgm:prSet/>
      <dgm:spPr/>
      <dgm:t>
        <a:bodyPr/>
        <a:lstStyle/>
        <a:p>
          <a:endParaRPr lang="en-US"/>
        </a:p>
      </dgm:t>
    </dgm:pt>
    <dgm:pt modelId="{A6562BEC-5C1A-4DA4-A239-B4DCF3AEF158}">
      <dgm:prSet phldrT="[Text]"/>
      <dgm:spPr/>
      <dgm:t>
        <a:bodyPr/>
        <a:lstStyle/>
        <a:p>
          <a:r>
            <a:rPr lang="en-US" dirty="0"/>
            <a:t>Enhanced </a:t>
          </a:r>
          <a:r>
            <a:rPr lang="en-US" dirty="0" err="1"/>
            <a:t>ebook</a:t>
          </a:r>
          <a:endParaRPr lang="en-US" dirty="0"/>
        </a:p>
      </dgm:t>
    </dgm:pt>
    <dgm:pt modelId="{82BBBC9E-C038-436B-A98C-84A9B686F521}" type="parTrans" cxnId="{A300532D-1BAE-49C7-A6CD-25430B1DFB7F}">
      <dgm:prSet/>
      <dgm:spPr/>
      <dgm:t>
        <a:bodyPr/>
        <a:lstStyle/>
        <a:p>
          <a:endParaRPr lang="en-US"/>
        </a:p>
      </dgm:t>
    </dgm:pt>
    <dgm:pt modelId="{438C77AB-64B7-4DD6-998C-EC76C99B394B}" type="sibTrans" cxnId="{A300532D-1BAE-49C7-A6CD-25430B1DFB7F}">
      <dgm:prSet/>
      <dgm:spPr/>
      <dgm:t>
        <a:bodyPr/>
        <a:lstStyle/>
        <a:p>
          <a:endParaRPr lang="en-US"/>
        </a:p>
      </dgm:t>
    </dgm:pt>
    <dgm:pt modelId="{86D9A535-557A-4484-BC6C-F28ED2E3A505}" type="pres">
      <dgm:prSet presAssocID="{616981D6-72A8-4DBC-A0F6-872D1EB7EA79}" presName="Name0" presStyleCnt="0">
        <dgm:presLayoutVars>
          <dgm:dir/>
          <dgm:resizeHandles val="exact"/>
        </dgm:presLayoutVars>
      </dgm:prSet>
      <dgm:spPr/>
    </dgm:pt>
    <dgm:pt modelId="{D2C69FAA-F90D-4B96-8397-9045D1736302}" type="pres">
      <dgm:prSet presAssocID="{B3FBDF12-5C63-4AB4-9CE8-B8DCF20DADEA}" presName="node" presStyleLbl="node1" presStyleIdx="0" presStyleCnt="3">
        <dgm:presLayoutVars>
          <dgm:bulletEnabled val="1"/>
        </dgm:presLayoutVars>
      </dgm:prSet>
      <dgm:spPr/>
      <dgm:t>
        <a:bodyPr/>
        <a:lstStyle/>
        <a:p>
          <a:endParaRPr lang="en-US"/>
        </a:p>
      </dgm:t>
    </dgm:pt>
    <dgm:pt modelId="{95DD24A5-C274-4199-BFE1-8EF5B9A469E6}" type="pres">
      <dgm:prSet presAssocID="{5196D6AD-3C49-4114-B9AC-B03DA2036EE4}" presName="sibTrans" presStyleLbl="sibTrans2D1" presStyleIdx="0" presStyleCnt="2"/>
      <dgm:spPr/>
      <dgm:t>
        <a:bodyPr/>
        <a:lstStyle/>
        <a:p>
          <a:endParaRPr lang="en-US"/>
        </a:p>
      </dgm:t>
    </dgm:pt>
    <dgm:pt modelId="{466DFD41-9E98-4D86-8A2D-7E899FCBCFFD}" type="pres">
      <dgm:prSet presAssocID="{5196D6AD-3C49-4114-B9AC-B03DA2036EE4}" presName="connectorText" presStyleLbl="sibTrans2D1" presStyleIdx="0" presStyleCnt="2"/>
      <dgm:spPr/>
      <dgm:t>
        <a:bodyPr/>
        <a:lstStyle/>
        <a:p>
          <a:endParaRPr lang="en-US"/>
        </a:p>
      </dgm:t>
    </dgm:pt>
    <dgm:pt modelId="{C091D950-F3C4-4C82-843D-626FA8DB7510}" type="pres">
      <dgm:prSet presAssocID="{22ACB70A-7660-4E97-B8D2-610470A388C7}" presName="node" presStyleLbl="node1" presStyleIdx="1" presStyleCnt="3">
        <dgm:presLayoutVars>
          <dgm:bulletEnabled val="1"/>
        </dgm:presLayoutVars>
      </dgm:prSet>
      <dgm:spPr/>
      <dgm:t>
        <a:bodyPr/>
        <a:lstStyle/>
        <a:p>
          <a:endParaRPr lang="en-US"/>
        </a:p>
      </dgm:t>
    </dgm:pt>
    <dgm:pt modelId="{2BAFC24D-24B2-475B-9410-005EDAE64C73}" type="pres">
      <dgm:prSet presAssocID="{41FAB770-0434-4CCA-B447-148DFBCB34B4}" presName="sibTrans" presStyleLbl="sibTrans2D1" presStyleIdx="1" presStyleCnt="2"/>
      <dgm:spPr/>
      <dgm:t>
        <a:bodyPr/>
        <a:lstStyle/>
        <a:p>
          <a:endParaRPr lang="en-US"/>
        </a:p>
      </dgm:t>
    </dgm:pt>
    <dgm:pt modelId="{E262B705-8767-462E-A30F-DA5D52927034}" type="pres">
      <dgm:prSet presAssocID="{41FAB770-0434-4CCA-B447-148DFBCB34B4}" presName="connectorText" presStyleLbl="sibTrans2D1" presStyleIdx="1" presStyleCnt="2"/>
      <dgm:spPr/>
      <dgm:t>
        <a:bodyPr/>
        <a:lstStyle/>
        <a:p>
          <a:endParaRPr lang="en-US"/>
        </a:p>
      </dgm:t>
    </dgm:pt>
    <dgm:pt modelId="{993BF99D-C3DA-4953-8C4A-24B9E15CD210}" type="pres">
      <dgm:prSet presAssocID="{A6562BEC-5C1A-4DA4-A239-B4DCF3AEF158}" presName="node" presStyleLbl="node1" presStyleIdx="2" presStyleCnt="3">
        <dgm:presLayoutVars>
          <dgm:bulletEnabled val="1"/>
        </dgm:presLayoutVars>
      </dgm:prSet>
      <dgm:spPr/>
      <dgm:t>
        <a:bodyPr/>
        <a:lstStyle/>
        <a:p>
          <a:endParaRPr lang="en-US"/>
        </a:p>
      </dgm:t>
    </dgm:pt>
  </dgm:ptLst>
  <dgm:cxnLst>
    <dgm:cxn modelId="{F259D663-EF96-43DD-ACE5-281290621C1A}" type="presOf" srcId="{616981D6-72A8-4DBC-A0F6-872D1EB7EA79}" destId="{86D9A535-557A-4484-BC6C-F28ED2E3A505}" srcOrd="0" destOrd="0" presId="urn:microsoft.com/office/officeart/2005/8/layout/process1"/>
    <dgm:cxn modelId="{70561B4A-1FF8-4B50-840F-5D1D2E965B87}" type="presOf" srcId="{5196D6AD-3C49-4114-B9AC-B03DA2036EE4}" destId="{466DFD41-9E98-4D86-8A2D-7E899FCBCFFD}" srcOrd="1" destOrd="0" presId="urn:microsoft.com/office/officeart/2005/8/layout/process1"/>
    <dgm:cxn modelId="{A300532D-1BAE-49C7-A6CD-25430B1DFB7F}" srcId="{616981D6-72A8-4DBC-A0F6-872D1EB7EA79}" destId="{A6562BEC-5C1A-4DA4-A239-B4DCF3AEF158}" srcOrd="2" destOrd="0" parTransId="{82BBBC9E-C038-436B-A98C-84A9B686F521}" sibTransId="{438C77AB-64B7-4DD6-998C-EC76C99B394B}"/>
    <dgm:cxn modelId="{23CE0DEF-31BB-4742-B612-8694B064A19F}" type="presOf" srcId="{A6562BEC-5C1A-4DA4-A239-B4DCF3AEF158}" destId="{993BF99D-C3DA-4953-8C4A-24B9E15CD210}" srcOrd="0" destOrd="0" presId="urn:microsoft.com/office/officeart/2005/8/layout/process1"/>
    <dgm:cxn modelId="{FACDE210-ECBD-41B6-85A4-3C3B19944DE4}" srcId="{616981D6-72A8-4DBC-A0F6-872D1EB7EA79}" destId="{B3FBDF12-5C63-4AB4-9CE8-B8DCF20DADEA}" srcOrd="0" destOrd="0" parTransId="{6931B060-8FFA-4BBD-9841-504813A8B2DA}" sibTransId="{5196D6AD-3C49-4114-B9AC-B03DA2036EE4}"/>
    <dgm:cxn modelId="{FAC183F8-3EBA-4489-8389-0B3AC9129CD8}" type="presOf" srcId="{41FAB770-0434-4CCA-B447-148DFBCB34B4}" destId="{2BAFC24D-24B2-475B-9410-005EDAE64C73}" srcOrd="0" destOrd="0" presId="urn:microsoft.com/office/officeart/2005/8/layout/process1"/>
    <dgm:cxn modelId="{1DACB7EA-4795-495D-8888-FB20CC415AA1}" srcId="{616981D6-72A8-4DBC-A0F6-872D1EB7EA79}" destId="{22ACB70A-7660-4E97-B8D2-610470A388C7}" srcOrd="1" destOrd="0" parTransId="{D723427A-E952-4DD9-8C66-472ADED7738A}" sibTransId="{41FAB770-0434-4CCA-B447-148DFBCB34B4}"/>
    <dgm:cxn modelId="{DB23E007-BCC0-4581-85DB-2E55098A6A91}" type="presOf" srcId="{22ACB70A-7660-4E97-B8D2-610470A388C7}" destId="{C091D950-F3C4-4C82-843D-626FA8DB7510}" srcOrd="0" destOrd="0" presId="urn:microsoft.com/office/officeart/2005/8/layout/process1"/>
    <dgm:cxn modelId="{CCFE3788-45CC-414A-9CBC-1BDE39B5C472}" type="presOf" srcId="{5196D6AD-3C49-4114-B9AC-B03DA2036EE4}" destId="{95DD24A5-C274-4199-BFE1-8EF5B9A469E6}" srcOrd="0" destOrd="0" presId="urn:microsoft.com/office/officeart/2005/8/layout/process1"/>
    <dgm:cxn modelId="{739441EE-E05C-4E84-8B54-41B846D6AD62}" type="presOf" srcId="{B3FBDF12-5C63-4AB4-9CE8-B8DCF20DADEA}" destId="{D2C69FAA-F90D-4B96-8397-9045D1736302}" srcOrd="0" destOrd="0" presId="urn:microsoft.com/office/officeart/2005/8/layout/process1"/>
    <dgm:cxn modelId="{489EA4F2-4628-47B6-8B10-701BF0EA4CA7}" type="presOf" srcId="{41FAB770-0434-4CCA-B447-148DFBCB34B4}" destId="{E262B705-8767-462E-A30F-DA5D52927034}" srcOrd="1" destOrd="0" presId="urn:microsoft.com/office/officeart/2005/8/layout/process1"/>
    <dgm:cxn modelId="{519E99FF-350D-482F-9D39-5236143DECD7}" type="presParOf" srcId="{86D9A535-557A-4484-BC6C-F28ED2E3A505}" destId="{D2C69FAA-F90D-4B96-8397-9045D1736302}" srcOrd="0" destOrd="0" presId="urn:microsoft.com/office/officeart/2005/8/layout/process1"/>
    <dgm:cxn modelId="{89123F26-54E2-4801-98BE-2D735F6F5F6C}" type="presParOf" srcId="{86D9A535-557A-4484-BC6C-F28ED2E3A505}" destId="{95DD24A5-C274-4199-BFE1-8EF5B9A469E6}" srcOrd="1" destOrd="0" presId="urn:microsoft.com/office/officeart/2005/8/layout/process1"/>
    <dgm:cxn modelId="{002E9E6C-4BBF-4065-9EEE-7B7D5D46BDB2}" type="presParOf" srcId="{95DD24A5-C274-4199-BFE1-8EF5B9A469E6}" destId="{466DFD41-9E98-4D86-8A2D-7E899FCBCFFD}" srcOrd="0" destOrd="0" presId="urn:microsoft.com/office/officeart/2005/8/layout/process1"/>
    <dgm:cxn modelId="{390377F9-1AC5-4613-95D3-D57A80BD23E5}" type="presParOf" srcId="{86D9A535-557A-4484-BC6C-F28ED2E3A505}" destId="{C091D950-F3C4-4C82-843D-626FA8DB7510}" srcOrd="2" destOrd="0" presId="urn:microsoft.com/office/officeart/2005/8/layout/process1"/>
    <dgm:cxn modelId="{0FB619CE-F597-482B-9781-26253F9EC4F3}" type="presParOf" srcId="{86D9A535-557A-4484-BC6C-F28ED2E3A505}" destId="{2BAFC24D-24B2-475B-9410-005EDAE64C73}" srcOrd="3" destOrd="0" presId="urn:microsoft.com/office/officeart/2005/8/layout/process1"/>
    <dgm:cxn modelId="{13AA10CB-D447-4041-A6A2-5768ED361E4F}" type="presParOf" srcId="{2BAFC24D-24B2-475B-9410-005EDAE64C73}" destId="{E262B705-8767-462E-A30F-DA5D52927034}" srcOrd="0" destOrd="0" presId="urn:microsoft.com/office/officeart/2005/8/layout/process1"/>
    <dgm:cxn modelId="{380C055E-D64F-4AF0-8595-88CE11B01573}" type="presParOf" srcId="{86D9A535-557A-4484-BC6C-F28ED2E3A505}" destId="{993BF99D-C3DA-4953-8C4A-24B9E15CD210}"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3979" cy="465773"/>
          </a:xfrm>
          <a:prstGeom prst="rect">
            <a:avLst/>
          </a:prstGeom>
        </p:spPr>
        <p:txBody>
          <a:bodyPr vert="horz" lIns="91567" tIns="45785" rIns="91567" bIns="45785" rtlCol="0"/>
          <a:lstStyle>
            <a:lvl1pPr algn="l">
              <a:defRPr sz="1200"/>
            </a:lvl1pPr>
          </a:lstStyle>
          <a:p>
            <a:endParaRPr lang="en-US"/>
          </a:p>
        </p:txBody>
      </p:sp>
      <p:sp>
        <p:nvSpPr>
          <p:cNvPr id="3" name="Date Placeholder 2"/>
          <p:cNvSpPr>
            <a:spLocks noGrp="1"/>
          </p:cNvSpPr>
          <p:nvPr>
            <p:ph type="dt" sz="quarter" idx="1"/>
          </p:nvPr>
        </p:nvSpPr>
        <p:spPr>
          <a:xfrm>
            <a:off x="3977532" y="0"/>
            <a:ext cx="3043979" cy="465773"/>
          </a:xfrm>
          <a:prstGeom prst="rect">
            <a:avLst/>
          </a:prstGeom>
        </p:spPr>
        <p:txBody>
          <a:bodyPr vert="horz" lIns="91567" tIns="45785" rIns="91567" bIns="45785" rtlCol="0"/>
          <a:lstStyle>
            <a:lvl1pPr algn="r">
              <a:defRPr sz="1200"/>
            </a:lvl1pPr>
          </a:lstStyle>
          <a:p>
            <a:fld id="{E5E034A5-6E31-41C4-A805-6C46F202D39A}" type="datetimeFigureOut">
              <a:rPr lang="en-US" smtClean="0"/>
              <a:t>10/7/2019</a:t>
            </a:fld>
            <a:endParaRPr lang="en-US"/>
          </a:p>
        </p:txBody>
      </p:sp>
      <p:sp>
        <p:nvSpPr>
          <p:cNvPr id="4" name="Footer Placeholder 3"/>
          <p:cNvSpPr>
            <a:spLocks noGrp="1"/>
          </p:cNvSpPr>
          <p:nvPr>
            <p:ph type="ftr" sz="quarter" idx="2"/>
          </p:nvPr>
        </p:nvSpPr>
        <p:spPr>
          <a:xfrm>
            <a:off x="2" y="8841739"/>
            <a:ext cx="3043979" cy="465773"/>
          </a:xfrm>
          <a:prstGeom prst="rect">
            <a:avLst/>
          </a:prstGeom>
        </p:spPr>
        <p:txBody>
          <a:bodyPr vert="horz" lIns="91567" tIns="45785" rIns="91567" bIns="45785" rtlCol="0" anchor="b"/>
          <a:lstStyle>
            <a:lvl1pPr algn="l">
              <a:defRPr sz="1200"/>
            </a:lvl1pPr>
          </a:lstStyle>
          <a:p>
            <a:endParaRPr lang="en-US"/>
          </a:p>
        </p:txBody>
      </p:sp>
      <p:sp>
        <p:nvSpPr>
          <p:cNvPr id="5" name="Slide Number Placeholder 4"/>
          <p:cNvSpPr>
            <a:spLocks noGrp="1"/>
          </p:cNvSpPr>
          <p:nvPr>
            <p:ph type="sldNum" sz="quarter" idx="3"/>
          </p:nvPr>
        </p:nvSpPr>
        <p:spPr>
          <a:xfrm>
            <a:off x="3977532" y="8841739"/>
            <a:ext cx="3043979" cy="465773"/>
          </a:xfrm>
          <a:prstGeom prst="rect">
            <a:avLst/>
          </a:prstGeom>
        </p:spPr>
        <p:txBody>
          <a:bodyPr vert="horz" lIns="91567" tIns="45785" rIns="91567" bIns="45785" rtlCol="0" anchor="b"/>
          <a:lstStyle>
            <a:lvl1pPr algn="r">
              <a:defRPr sz="1200"/>
            </a:lvl1pPr>
          </a:lstStyle>
          <a:p>
            <a:fld id="{EE7E4A24-5EE1-4E1D-BD93-E5CDA2DECAC1}" type="slidenum">
              <a:rPr lang="en-US" smtClean="0"/>
              <a:t>‹#›</a:t>
            </a:fld>
            <a:endParaRPr lang="en-US"/>
          </a:p>
        </p:txBody>
      </p:sp>
    </p:spTree>
    <p:extLst>
      <p:ext uri="{BB962C8B-B14F-4D97-AF65-F5344CB8AC3E}">
        <p14:creationId xmlns:p14="http://schemas.microsoft.com/office/powerpoint/2010/main" val="1490820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43979" cy="467363"/>
          </a:xfrm>
          <a:prstGeom prst="rect">
            <a:avLst/>
          </a:prstGeom>
        </p:spPr>
        <p:txBody>
          <a:bodyPr vert="horz" lIns="91567" tIns="45785" rIns="91567" bIns="45785" rtlCol="0"/>
          <a:lstStyle>
            <a:lvl1pPr algn="l">
              <a:defRPr sz="1200"/>
            </a:lvl1pPr>
          </a:lstStyle>
          <a:p>
            <a:endParaRPr lang="en-US"/>
          </a:p>
        </p:txBody>
      </p:sp>
      <p:sp>
        <p:nvSpPr>
          <p:cNvPr id="3" name="Date Placeholder 2"/>
          <p:cNvSpPr>
            <a:spLocks noGrp="1"/>
          </p:cNvSpPr>
          <p:nvPr>
            <p:ph type="dt" idx="1"/>
          </p:nvPr>
        </p:nvSpPr>
        <p:spPr>
          <a:xfrm>
            <a:off x="3977532" y="1"/>
            <a:ext cx="3043979" cy="467363"/>
          </a:xfrm>
          <a:prstGeom prst="rect">
            <a:avLst/>
          </a:prstGeom>
        </p:spPr>
        <p:txBody>
          <a:bodyPr vert="horz" lIns="91567" tIns="45785" rIns="91567" bIns="45785" rtlCol="0"/>
          <a:lstStyle>
            <a:lvl1pPr algn="r">
              <a:defRPr sz="1200"/>
            </a:lvl1pPr>
          </a:lstStyle>
          <a:p>
            <a:fld id="{A526C797-30B2-4F37-86A4-DFCE5C8AFE86}" type="datetimeFigureOut">
              <a:rPr lang="en-US" smtClean="0"/>
              <a:t>10/7/2019</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1567" tIns="45785" rIns="91567" bIns="45785" rtlCol="0" anchor="ctr"/>
          <a:lstStyle/>
          <a:p>
            <a:endParaRPr lang="en-US"/>
          </a:p>
        </p:txBody>
      </p:sp>
      <p:sp>
        <p:nvSpPr>
          <p:cNvPr id="5" name="Notes Placeholder 4"/>
          <p:cNvSpPr>
            <a:spLocks noGrp="1"/>
          </p:cNvSpPr>
          <p:nvPr>
            <p:ph type="body" sz="quarter" idx="3"/>
          </p:nvPr>
        </p:nvSpPr>
        <p:spPr>
          <a:xfrm>
            <a:off x="702946" y="4479688"/>
            <a:ext cx="5617208" cy="3665776"/>
          </a:xfrm>
          <a:prstGeom prst="rect">
            <a:avLst/>
          </a:prstGeom>
        </p:spPr>
        <p:txBody>
          <a:bodyPr vert="horz" lIns="91567" tIns="45785" rIns="91567" bIns="4578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41739"/>
            <a:ext cx="3043979" cy="467363"/>
          </a:xfrm>
          <a:prstGeom prst="rect">
            <a:avLst/>
          </a:prstGeom>
        </p:spPr>
        <p:txBody>
          <a:bodyPr vert="horz" lIns="91567" tIns="45785" rIns="91567" bIns="45785" rtlCol="0" anchor="b"/>
          <a:lstStyle>
            <a:lvl1pPr algn="l">
              <a:defRPr sz="1200"/>
            </a:lvl1pPr>
          </a:lstStyle>
          <a:p>
            <a:endParaRPr lang="en-US"/>
          </a:p>
        </p:txBody>
      </p:sp>
      <p:sp>
        <p:nvSpPr>
          <p:cNvPr id="7" name="Slide Number Placeholder 6"/>
          <p:cNvSpPr>
            <a:spLocks noGrp="1"/>
          </p:cNvSpPr>
          <p:nvPr>
            <p:ph type="sldNum" sz="quarter" idx="5"/>
          </p:nvPr>
        </p:nvSpPr>
        <p:spPr>
          <a:xfrm>
            <a:off x="3977532" y="8841739"/>
            <a:ext cx="3043979" cy="467363"/>
          </a:xfrm>
          <a:prstGeom prst="rect">
            <a:avLst/>
          </a:prstGeom>
        </p:spPr>
        <p:txBody>
          <a:bodyPr vert="horz" lIns="91567" tIns="45785" rIns="91567" bIns="45785" rtlCol="0" anchor="b"/>
          <a:lstStyle>
            <a:lvl1pPr algn="r">
              <a:defRPr sz="1200"/>
            </a:lvl1pPr>
          </a:lstStyle>
          <a:p>
            <a:fld id="{6B419376-5CDD-4542-B2D4-9A4785B764A9}" type="slidenum">
              <a:rPr lang="en-US" smtClean="0"/>
              <a:t>‹#›</a:t>
            </a:fld>
            <a:endParaRPr lang="en-US"/>
          </a:p>
        </p:txBody>
      </p:sp>
    </p:spTree>
    <p:extLst>
      <p:ext uri="{BB962C8B-B14F-4D97-AF65-F5344CB8AC3E}">
        <p14:creationId xmlns:p14="http://schemas.microsoft.com/office/powerpoint/2010/main" val="1945676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I am just so </a:t>
            </a:r>
            <a:r>
              <a:rPr lang="en-US" dirty="0" smtClean="0"/>
              <a:t>thrilled</a:t>
            </a:r>
            <a:r>
              <a:rPr lang="en-US" baseline="0" dirty="0" smtClean="0"/>
              <a:t> and grateful </a:t>
            </a:r>
            <a:r>
              <a:rPr lang="en-US" dirty="0" smtClean="0"/>
              <a:t>for </a:t>
            </a:r>
            <a:r>
              <a:rPr lang="en-US" dirty="0"/>
              <a:t>the chance </a:t>
            </a:r>
            <a:r>
              <a:rPr lang="en-US" dirty="0" smtClean="0"/>
              <a:t>to be here today and to </a:t>
            </a:r>
            <a:r>
              <a:rPr lang="en-US" dirty="0"/>
              <a:t>share some of the projects I’ve been working on here with Dr. Radesky and the DBP </a:t>
            </a:r>
            <a:r>
              <a:rPr lang="en-US" dirty="0" smtClean="0"/>
              <a:t>team.</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1</a:t>
            </a:fld>
            <a:endParaRPr lang="en-US"/>
          </a:p>
        </p:txBody>
      </p:sp>
    </p:spTree>
    <p:extLst>
      <p:ext uri="{BB962C8B-B14F-4D97-AF65-F5344CB8AC3E}">
        <p14:creationId xmlns:p14="http://schemas.microsoft.com/office/powerpoint/2010/main" val="878157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11</a:t>
            </a:fld>
            <a:endParaRPr lang="en-US"/>
          </a:p>
        </p:txBody>
      </p:sp>
    </p:spTree>
    <p:extLst>
      <p:ext uri="{BB962C8B-B14F-4D97-AF65-F5344CB8AC3E}">
        <p14:creationId xmlns:p14="http://schemas.microsoft.com/office/powerpoint/2010/main" val="3362615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yet, in clinic and in observation of the world around us, we see digital media as being these ubiquitous, new toys with both benefits and drawbacks. The benefits and drawbacks really stem from </a:t>
            </a:r>
            <a:r>
              <a:rPr lang="en-US" dirty="0" smtClean="0"/>
              <a:t>the content</a:t>
            </a:r>
            <a:r>
              <a:rPr lang="en-US" baseline="0" dirty="0" smtClean="0"/>
              <a:t> that they are engaging with, and how they are using digital media as a tool.</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12</a:t>
            </a:fld>
            <a:endParaRPr lang="en-US"/>
          </a:p>
        </p:txBody>
      </p:sp>
    </p:spTree>
    <p:extLst>
      <p:ext uri="{BB962C8B-B14F-4D97-AF65-F5344CB8AC3E}">
        <p14:creationId xmlns:p14="http://schemas.microsoft.com/office/powerpoint/2010/main" val="832174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a:t>
            </a:r>
            <a:r>
              <a:rPr lang="en-US" dirty="0" smtClean="0"/>
              <a:t>there </a:t>
            </a:r>
            <a:r>
              <a:rPr lang="en-US" dirty="0"/>
              <a:t>is a body of research noting that these digital forms of technology often decrease the quantity and the quality of parenting interactions, with background TV, and also in mobile devices. It’s hypothesized that this occurs because parents feel distracted, possibly due to how captivating and persuasive these </a:t>
            </a:r>
            <a:r>
              <a:rPr lang="en-US" dirty="0" smtClean="0"/>
              <a:t>technological designs </a:t>
            </a:r>
            <a:r>
              <a:rPr lang="en-US" dirty="0"/>
              <a:t>are. Psychological principles of positive reinforcement and reward are used to engage people in their devices. </a:t>
            </a:r>
          </a:p>
          <a:p>
            <a:endParaRPr lang="en-US" dirty="0"/>
          </a:p>
          <a:p>
            <a:r>
              <a:rPr lang="en-US" dirty="0"/>
              <a:t>And, there is a fundamental desire for parents to give the best to their children, and they </a:t>
            </a:r>
            <a:r>
              <a:rPr lang="en-US" dirty="0" smtClean="0"/>
              <a:t>may look to technology, over their own skills, as a </a:t>
            </a:r>
            <a:r>
              <a:rPr lang="en-US" dirty="0"/>
              <a:t>way to do </a:t>
            </a:r>
            <a:r>
              <a:rPr lang="en-US" dirty="0" smtClean="0"/>
              <a:t>that</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13</a:t>
            </a:fld>
            <a:endParaRPr lang="en-US"/>
          </a:p>
        </p:txBody>
      </p:sp>
    </p:spTree>
    <p:extLst>
      <p:ext uri="{BB962C8B-B14F-4D97-AF65-F5344CB8AC3E}">
        <p14:creationId xmlns:p14="http://schemas.microsoft.com/office/powerpoint/2010/main" val="1613540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time a new technology is developed, it</a:t>
            </a:r>
            <a:r>
              <a:rPr lang="en-US" baseline="0" dirty="0" smtClean="0"/>
              <a:t> takes a long time to achieve a level of homeostasis </a:t>
            </a:r>
          </a:p>
          <a:p>
            <a:endParaRPr lang="en-US" baseline="0" dirty="0" smtClean="0"/>
          </a:p>
          <a:p>
            <a:r>
              <a:rPr lang="en-US" baseline="0" dirty="0" smtClean="0"/>
              <a:t>Adoption of the radio took 38 years to reach 50 million people, but adoption of the </a:t>
            </a:r>
            <a:r>
              <a:rPr lang="en-US" baseline="0" dirty="0" err="1" smtClean="0"/>
              <a:t>ipad</a:t>
            </a:r>
            <a:r>
              <a:rPr lang="en-US" baseline="0" dirty="0" smtClean="0"/>
              <a:t> took 88 days to reach 50 million people</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14</a:t>
            </a:fld>
            <a:endParaRPr lang="en-US" dirty="0"/>
          </a:p>
        </p:txBody>
      </p:sp>
    </p:spTree>
    <p:extLst>
      <p:ext uri="{BB962C8B-B14F-4D97-AF65-F5344CB8AC3E}">
        <p14:creationId xmlns:p14="http://schemas.microsoft.com/office/powerpoint/2010/main" val="4010572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 levels of TV are associated</a:t>
            </a:r>
            <a:r>
              <a:rPr lang="en-US" baseline="0" dirty="0" smtClean="0"/>
              <a:t> with greater obesity and cardiovascular risk but these associations start at an early age</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25</a:t>
            </a:fld>
            <a:endParaRPr lang="en-US"/>
          </a:p>
        </p:txBody>
      </p:sp>
    </p:spTree>
    <p:extLst>
      <p:ext uri="{BB962C8B-B14F-4D97-AF65-F5344CB8AC3E}">
        <p14:creationId xmlns:p14="http://schemas.microsoft.com/office/powerpoint/2010/main" val="55216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 to that end, </a:t>
            </a:r>
            <a:r>
              <a:rPr lang="en-US" dirty="0" smtClean="0"/>
              <a:t>pediatricians can </a:t>
            </a:r>
            <a:r>
              <a:rPr lang="en-US" dirty="0"/>
              <a:t>help ameliorate some of this uncertainty  by learning and studying how digital media impacts parents and developing minds. </a:t>
            </a:r>
          </a:p>
          <a:p>
            <a:endParaRPr lang="en-US" dirty="0"/>
          </a:p>
          <a:p>
            <a:r>
              <a:rPr lang="en-US" dirty="0"/>
              <a:t>And when I think about what makes parents so uniquely suited to be the “best toys” for their children, it’s that they know their child the best and can tailor their approach to suit the needs of their children.</a:t>
            </a:r>
          </a:p>
          <a:p>
            <a:endParaRPr lang="en-US" dirty="0"/>
          </a:p>
          <a:p>
            <a:r>
              <a:rPr lang="en-US" dirty="0"/>
              <a:t>The individualized approach that parents have with their children  is what I as a pediatrician strive for, to best support our families, so we need to understand how different parenting approaches or characteristics and different types of children or temperamental characteristics affect the way digital media are used. </a:t>
            </a:r>
          </a:p>
          <a:p>
            <a:endParaRPr lang="en-US" dirty="0"/>
          </a:p>
          <a:p>
            <a:r>
              <a:rPr lang="en-US" dirty="0"/>
              <a:t>And lastly, I think we need to learn about how technology can work for our families and not the other way around. </a:t>
            </a:r>
          </a:p>
        </p:txBody>
      </p:sp>
      <p:sp>
        <p:nvSpPr>
          <p:cNvPr id="4" name="Slide Number Placeholder 3"/>
          <p:cNvSpPr>
            <a:spLocks noGrp="1"/>
          </p:cNvSpPr>
          <p:nvPr>
            <p:ph type="sldNum" sz="quarter" idx="10"/>
          </p:nvPr>
        </p:nvSpPr>
        <p:spPr/>
        <p:txBody>
          <a:bodyPr/>
          <a:lstStyle/>
          <a:p>
            <a:fld id="{6B419376-5CDD-4542-B2D4-9A4785B764A9}" type="slidenum">
              <a:rPr lang="en-US" smtClean="0"/>
              <a:t>30</a:t>
            </a:fld>
            <a:endParaRPr lang="en-US"/>
          </a:p>
        </p:txBody>
      </p:sp>
    </p:spTree>
    <p:extLst>
      <p:ext uri="{BB962C8B-B14F-4D97-AF65-F5344CB8AC3E}">
        <p14:creationId xmlns:p14="http://schemas.microsoft.com/office/powerpoint/2010/main" val="1991537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going back to the concept of parents being the “best toys” for children,</a:t>
            </a:r>
            <a:r>
              <a:rPr lang="en-US" baseline="0" dirty="0" smtClean="0"/>
              <a:t> </a:t>
            </a:r>
            <a:r>
              <a:rPr lang="en-US" dirty="0" smtClean="0"/>
              <a:t>parents are </a:t>
            </a:r>
            <a:r>
              <a:rPr lang="en-US" dirty="0"/>
              <a:t>so </a:t>
            </a:r>
            <a:r>
              <a:rPr lang="en-US" dirty="0" smtClean="0"/>
              <a:t>uniquely qualified to </a:t>
            </a:r>
            <a:r>
              <a:rPr lang="en-US" dirty="0"/>
              <a:t>be the “best toys” for their children, </a:t>
            </a:r>
            <a:r>
              <a:rPr lang="en-US" dirty="0" smtClean="0"/>
              <a:t>because</a:t>
            </a:r>
            <a:r>
              <a:rPr lang="en-US" baseline="0" dirty="0" smtClean="0"/>
              <a:t> </a:t>
            </a:r>
            <a:r>
              <a:rPr lang="en-US" dirty="0" smtClean="0"/>
              <a:t>they </a:t>
            </a:r>
            <a:r>
              <a:rPr lang="en-US" dirty="0"/>
              <a:t>know their child the best and can tailor their approach to suit the needs of their children.</a:t>
            </a:r>
          </a:p>
          <a:p>
            <a:endParaRPr lang="en-US" dirty="0"/>
          </a:p>
          <a:p>
            <a:r>
              <a:rPr lang="en-US" dirty="0"/>
              <a:t>The individualized approach that parents have with their </a:t>
            </a:r>
            <a:r>
              <a:rPr lang="en-US" dirty="0" smtClean="0"/>
              <a:t>children</a:t>
            </a:r>
            <a:r>
              <a:rPr lang="en-US" baseline="0" dirty="0" smtClean="0"/>
              <a:t> is also what pediatricians strive for. T</a:t>
            </a:r>
            <a:r>
              <a:rPr lang="en-US" dirty="0" smtClean="0"/>
              <a:t>o </a:t>
            </a:r>
            <a:r>
              <a:rPr lang="en-US" dirty="0"/>
              <a:t>best support our </a:t>
            </a:r>
            <a:r>
              <a:rPr lang="en-US" dirty="0" smtClean="0"/>
              <a:t>families,</a:t>
            </a:r>
            <a:r>
              <a:rPr lang="en-US" baseline="0" dirty="0" smtClean="0"/>
              <a:t> </a:t>
            </a:r>
            <a:r>
              <a:rPr lang="en-US" dirty="0" smtClean="0"/>
              <a:t>we </a:t>
            </a:r>
            <a:r>
              <a:rPr lang="en-US" dirty="0"/>
              <a:t>need to understand </a:t>
            </a:r>
            <a:r>
              <a:rPr lang="en-US" dirty="0" smtClean="0"/>
              <a:t>how different</a:t>
            </a:r>
            <a:r>
              <a:rPr lang="en-US" baseline="0" dirty="0" smtClean="0"/>
              <a:t> parenting approaches and child characteristic interact with </a:t>
            </a:r>
            <a:r>
              <a:rPr lang="en-US" dirty="0" smtClean="0"/>
              <a:t>digital media. </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31</a:t>
            </a:fld>
            <a:endParaRPr lang="en-US"/>
          </a:p>
        </p:txBody>
      </p:sp>
    </p:spTree>
    <p:extLst>
      <p:ext uri="{BB962C8B-B14F-4D97-AF65-F5344CB8AC3E}">
        <p14:creationId xmlns:p14="http://schemas.microsoft.com/office/powerpoint/2010/main" val="3578816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t>
            </a:r>
            <a:r>
              <a:rPr lang="en-US" dirty="0"/>
              <a:t>lastly</a:t>
            </a:r>
            <a:r>
              <a:rPr lang="en-US" dirty="0" smtClean="0"/>
              <a:t>, we </a:t>
            </a:r>
            <a:r>
              <a:rPr lang="en-US" dirty="0"/>
              <a:t>need to learn about how technology can work for our families and not the other way around. </a:t>
            </a:r>
          </a:p>
        </p:txBody>
      </p:sp>
      <p:sp>
        <p:nvSpPr>
          <p:cNvPr id="4" name="Slide Number Placeholder 3"/>
          <p:cNvSpPr>
            <a:spLocks noGrp="1"/>
          </p:cNvSpPr>
          <p:nvPr>
            <p:ph type="sldNum" sz="quarter" idx="10"/>
          </p:nvPr>
        </p:nvSpPr>
        <p:spPr/>
        <p:txBody>
          <a:bodyPr/>
          <a:lstStyle/>
          <a:p>
            <a:fld id="{6B419376-5CDD-4542-B2D4-9A4785B764A9}" type="slidenum">
              <a:rPr lang="en-US" smtClean="0"/>
              <a:t>32</a:t>
            </a:fld>
            <a:endParaRPr lang="en-US"/>
          </a:p>
        </p:txBody>
      </p:sp>
    </p:spTree>
    <p:extLst>
      <p:ext uri="{BB962C8B-B14F-4D97-AF65-F5344CB8AC3E}">
        <p14:creationId xmlns:p14="http://schemas.microsoft.com/office/powerpoint/2010/main" val="879825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with that being said, I’d like to introduce you to our conceptual model. </a:t>
            </a:r>
            <a:r>
              <a:rPr lang="en-US" dirty="0" smtClean="0"/>
              <a:t>Here is the parent-child dyad</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33</a:t>
            </a:fld>
            <a:endParaRPr lang="en-US"/>
          </a:p>
        </p:txBody>
      </p:sp>
    </p:spTree>
    <p:extLst>
      <p:ext uri="{BB962C8B-B14F-4D97-AF65-F5344CB8AC3E}">
        <p14:creationId xmlns:p14="http://schemas.microsoft.com/office/powerpoint/2010/main" val="616039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blue line represents their interactions</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34</a:t>
            </a:fld>
            <a:endParaRPr lang="en-US"/>
          </a:p>
        </p:txBody>
      </p:sp>
    </p:spTree>
    <p:extLst>
      <p:ext uri="{BB962C8B-B14F-4D97-AF65-F5344CB8AC3E}">
        <p14:creationId xmlns:p14="http://schemas.microsoft.com/office/powerpoint/2010/main" val="1480448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projects </a:t>
            </a:r>
            <a:r>
              <a:rPr lang="en-US" baseline="0" dirty="0" smtClean="0"/>
              <a:t>were </a:t>
            </a:r>
            <a:r>
              <a:rPr lang="en-US" baseline="0" dirty="0"/>
              <a:t>generously supported by the APA, reach out and read, and a T32 training grant</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2</a:t>
            </a:fld>
            <a:endParaRPr lang="en-US"/>
          </a:p>
        </p:txBody>
      </p:sp>
    </p:spTree>
    <p:extLst>
      <p:ext uri="{BB962C8B-B14F-4D97-AF65-F5344CB8AC3E}">
        <p14:creationId xmlns:p14="http://schemas.microsoft.com/office/powerpoint/2010/main" val="3834715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here is an example of screen media</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35</a:t>
            </a:fld>
            <a:endParaRPr lang="en-US"/>
          </a:p>
        </p:txBody>
      </p:sp>
    </p:spTree>
    <p:extLst>
      <p:ext uri="{BB962C8B-B14F-4D97-AF65-F5344CB8AC3E}">
        <p14:creationId xmlns:p14="http://schemas.microsoft.com/office/powerpoint/2010/main" val="398632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a:t>
            </a:r>
            <a:r>
              <a:rPr lang="en-US" baseline="0" dirty="0" smtClean="0"/>
              <a:t> and media interact with each other in a way that is bidirectional.</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36</a:t>
            </a:fld>
            <a:endParaRPr lang="en-US"/>
          </a:p>
        </p:txBody>
      </p:sp>
    </p:spTree>
    <p:extLst>
      <p:ext uri="{BB962C8B-B14F-4D97-AF65-F5344CB8AC3E}">
        <p14:creationId xmlns:p14="http://schemas.microsoft.com/office/powerpoint/2010/main" val="1241874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Similarly, parents and media interact in a way that is bidirectional</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37</a:t>
            </a:fld>
            <a:endParaRPr lang="en-US"/>
          </a:p>
        </p:txBody>
      </p:sp>
    </p:spTree>
    <p:extLst>
      <p:ext uri="{BB962C8B-B14F-4D97-AF65-F5344CB8AC3E}">
        <p14:creationId xmlns:p14="http://schemas.microsoft.com/office/powerpoint/2010/main" val="4080976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38</a:t>
            </a:fld>
            <a:endParaRPr lang="en-US"/>
          </a:p>
        </p:txBody>
      </p:sp>
    </p:spTree>
    <p:extLst>
      <p:ext uri="{BB962C8B-B14F-4D97-AF65-F5344CB8AC3E}">
        <p14:creationId xmlns:p14="http://schemas.microsoft.com/office/powerpoint/2010/main" val="3814384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for the scope</a:t>
            </a:r>
            <a:r>
              <a:rPr lang="en-US" baseline="0" dirty="0" smtClean="0"/>
              <a:t> of today’s talk, I’d like to stick to this simpler model, and talk about two different studies I worked on in fellowship to gain a better understanding of this conceptual model. </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39</a:t>
            </a:fld>
            <a:endParaRPr lang="en-US"/>
          </a:p>
        </p:txBody>
      </p:sp>
    </p:spTree>
    <p:extLst>
      <p:ext uri="{BB962C8B-B14F-4D97-AF65-F5344CB8AC3E}">
        <p14:creationId xmlns:p14="http://schemas.microsoft.com/office/powerpoint/2010/main" val="1358115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second examined parent-child interactions and how screen media might affect this interaction.</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40</a:t>
            </a:fld>
            <a:endParaRPr lang="en-US"/>
          </a:p>
        </p:txBody>
      </p:sp>
    </p:spTree>
    <p:extLst>
      <p:ext uri="{BB962C8B-B14F-4D97-AF65-F5344CB8AC3E}">
        <p14:creationId xmlns:p14="http://schemas.microsoft.com/office/powerpoint/2010/main" val="2741010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shifting gears a little bit, Shared</a:t>
            </a:r>
            <a:r>
              <a:rPr lang="en-US" baseline="0" dirty="0"/>
              <a:t> book reading is one of the most important developmental activities parents and children can engage in. It b</a:t>
            </a:r>
            <a:r>
              <a:rPr lang="en-US" dirty="0"/>
              <a:t>uilds</a:t>
            </a:r>
            <a:r>
              <a:rPr lang="en-US" baseline="0" dirty="0"/>
              <a:t> vocabulary by exposing kids to sophisticated language, develops literacy skills such as phonemic awareness (translating letters into meaningful sounds and words), and creates knowledge of p</a:t>
            </a:r>
            <a:r>
              <a:rPr lang="en-US" dirty="0"/>
              <a:t>rint concept</a:t>
            </a:r>
            <a:r>
              <a:rPr lang="en-US" baseline="0" dirty="0"/>
              <a:t>s : starting a book from the beginning, turning left to right. </a:t>
            </a:r>
          </a:p>
          <a:p>
            <a:r>
              <a:rPr lang="en-US" baseline="0" dirty="0"/>
              <a:t>From a social-emotional standpoint, this shared time builds attachments with trusted caregivers and cultivates executive function skills and attentional control. </a:t>
            </a:r>
          </a:p>
          <a:p>
            <a:r>
              <a:rPr lang="en-US" baseline="0" dirty="0"/>
              <a:t>These concepts lay the ground work for academic success and positive effects of early life reading persist into school age and beyond. </a:t>
            </a:r>
          </a:p>
        </p:txBody>
      </p:sp>
      <p:sp>
        <p:nvSpPr>
          <p:cNvPr id="4" name="Slide Number Placeholder 3"/>
          <p:cNvSpPr>
            <a:spLocks noGrp="1"/>
          </p:cNvSpPr>
          <p:nvPr>
            <p:ph type="sldNum" sz="quarter" idx="10"/>
          </p:nvPr>
        </p:nvSpPr>
        <p:spPr/>
        <p:txBody>
          <a:bodyPr/>
          <a:lstStyle/>
          <a:p>
            <a:fld id="{6B419376-5CDD-4542-B2D4-9A4785B764A9}" type="slidenum">
              <a:rPr lang="en-US" smtClean="0"/>
              <a:t>42</a:t>
            </a:fld>
            <a:endParaRPr lang="en-US"/>
          </a:p>
        </p:txBody>
      </p:sp>
    </p:spTree>
    <p:extLst>
      <p:ext uri="{BB962C8B-B14F-4D97-AF65-F5344CB8AC3E}">
        <p14:creationId xmlns:p14="http://schemas.microsoft.com/office/powerpoint/2010/main" val="3541476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in recent years, there has</a:t>
            </a:r>
            <a:r>
              <a:rPr lang="en-US" baseline="0" dirty="0"/>
              <a:t> been a rapid increase in mobile device ownership by families with more families reading from a device. 75% of households own a tablet which is often used for reading and 25% of households own an e-reading device. </a:t>
            </a:r>
            <a:endParaRPr lang="en-US" dirty="0"/>
          </a:p>
          <a:p>
            <a:pPr defTabSz="915678">
              <a:defRPr/>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B419376-5CDD-4542-B2D4-9A4785B764A9}" type="slidenum">
              <a:rPr lang="en-US" smtClean="0"/>
              <a:t>43</a:t>
            </a:fld>
            <a:endParaRPr lang="en-US"/>
          </a:p>
        </p:txBody>
      </p:sp>
    </p:spTree>
    <p:extLst>
      <p:ext uri="{BB962C8B-B14F-4D97-AF65-F5344CB8AC3E}">
        <p14:creationId xmlns:p14="http://schemas.microsoft.com/office/powerpoint/2010/main" val="4077420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research on shared book reading over a device has primarily been done in preschoolers and school-aged children, showing that parents verbally interact less while reading on a device. Additionally, there can be distracting enhancements (such as animation or sound effects) which actually interfere with comprehension.</a:t>
            </a:r>
          </a:p>
          <a:p>
            <a:endParaRPr lang="en-US" baseline="0" dirty="0"/>
          </a:p>
        </p:txBody>
      </p:sp>
      <p:sp>
        <p:nvSpPr>
          <p:cNvPr id="4" name="Slide Number Placeholder 3"/>
          <p:cNvSpPr>
            <a:spLocks noGrp="1"/>
          </p:cNvSpPr>
          <p:nvPr>
            <p:ph type="sldNum" sz="quarter" idx="10"/>
          </p:nvPr>
        </p:nvSpPr>
        <p:spPr/>
        <p:txBody>
          <a:bodyPr/>
          <a:lstStyle/>
          <a:p>
            <a:fld id="{6B419376-5CDD-4542-B2D4-9A4785B764A9}" type="slidenum">
              <a:rPr lang="en-US" smtClean="0"/>
              <a:t>44</a:t>
            </a:fld>
            <a:endParaRPr lang="en-US"/>
          </a:p>
        </p:txBody>
      </p:sp>
    </p:spTree>
    <p:extLst>
      <p:ext uri="{BB962C8B-B14F-4D97-AF65-F5344CB8AC3E}">
        <p14:creationId xmlns:p14="http://schemas.microsoft.com/office/powerpoint/2010/main" val="10411413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Toddlers are a group who have been understudied, but this is an important gap in the literature because toddlers have immature attentional capacity and are more susceptible to enhancements or distractions.  They also need more support when reading from a device. </a:t>
            </a:r>
          </a:p>
          <a:p>
            <a:endParaRPr lang="en-US" baseline="0" dirty="0"/>
          </a:p>
          <a:p>
            <a:r>
              <a:rPr lang="en-US" baseline="0" dirty="0"/>
              <a:t>Previous studies in toddlers have found that parents prefer print over </a:t>
            </a:r>
            <a:r>
              <a:rPr lang="en-US" baseline="0" dirty="0" err="1"/>
              <a:t>ebooks</a:t>
            </a:r>
            <a:r>
              <a:rPr lang="en-US" baseline="0" dirty="0"/>
              <a:t>.</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45</a:t>
            </a:fld>
            <a:endParaRPr lang="en-US"/>
          </a:p>
        </p:txBody>
      </p:sp>
    </p:spTree>
    <p:extLst>
      <p:ext uri="{BB962C8B-B14F-4D97-AF65-F5344CB8AC3E}">
        <p14:creationId xmlns:p14="http://schemas.microsoft.com/office/powerpoint/2010/main" val="2371630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 was a resident, Dr</a:t>
            </a:r>
            <a:r>
              <a:rPr lang="en-US" dirty="0"/>
              <a:t>. </a:t>
            </a:r>
            <a:r>
              <a:rPr lang="en-US" dirty="0" err="1"/>
              <a:t>Fealy</a:t>
            </a:r>
            <a:r>
              <a:rPr lang="en-US" dirty="0"/>
              <a:t>, </a:t>
            </a:r>
            <a:r>
              <a:rPr lang="en-US" dirty="0" smtClean="0"/>
              <a:t>imparted a piece of wisdom</a:t>
            </a:r>
            <a:r>
              <a:rPr lang="en-US" baseline="0" dirty="0" smtClean="0"/>
              <a:t> that really stuck with me through training and inspired me to pursue developmental pediatrics. She taught me that “Parents are the best toys.” And for good reason! Parents </a:t>
            </a:r>
            <a:r>
              <a:rPr lang="en-US" dirty="0" smtClean="0"/>
              <a:t>are </a:t>
            </a:r>
            <a:r>
              <a:rPr lang="en-US" dirty="0"/>
              <a:t>the most important and best teachers of children</a:t>
            </a:r>
            <a:r>
              <a:rPr lang="en-US" dirty="0" smtClean="0"/>
              <a:t>. So why is</a:t>
            </a:r>
            <a:r>
              <a:rPr lang="en-US" baseline="0" dirty="0" smtClean="0"/>
              <a:t> that?</a:t>
            </a:r>
            <a:endParaRPr lang="en-US" dirty="0" smtClean="0"/>
          </a:p>
          <a:p>
            <a:endParaRPr lang="en-US" dirty="0" smtClean="0"/>
          </a:p>
          <a:p>
            <a:r>
              <a:rPr lang="en-US" dirty="0" smtClean="0"/>
              <a:t>The</a:t>
            </a:r>
            <a:r>
              <a:rPr lang="en-US" baseline="0" dirty="0" smtClean="0"/>
              <a:t> evidence shows </a:t>
            </a:r>
            <a:r>
              <a:rPr lang="en-US" dirty="0" smtClean="0"/>
              <a:t>that babies</a:t>
            </a:r>
            <a:r>
              <a:rPr lang="en-US" baseline="0" dirty="0" smtClean="0"/>
              <a:t> are biologically hard wired to love interacting with faces, and the first faces they see are their parents, </a:t>
            </a:r>
            <a:r>
              <a:rPr lang="en-US" dirty="0" smtClean="0"/>
              <a:t>who </a:t>
            </a:r>
            <a:r>
              <a:rPr lang="en-US" dirty="0"/>
              <a:t>are socially contingent, responsive, and know </a:t>
            </a:r>
            <a:r>
              <a:rPr lang="en-US" dirty="0" smtClean="0"/>
              <a:t>their children’s needs and how to engage them more than anyone else. Parents build attachment </a:t>
            </a:r>
            <a:r>
              <a:rPr lang="en-US" dirty="0"/>
              <a:t>and it is through this bond that much of the important learning about social-emotional skills, </a:t>
            </a:r>
            <a:r>
              <a:rPr lang="en-US" dirty="0" smtClean="0"/>
              <a:t>cognitive </a:t>
            </a:r>
            <a:r>
              <a:rPr lang="en-US" dirty="0"/>
              <a:t>and language development happen. </a:t>
            </a:r>
          </a:p>
          <a:p>
            <a:endParaRPr lang="en-US" dirty="0" smtClean="0"/>
          </a:p>
          <a:p>
            <a:r>
              <a:rPr lang="en-US" dirty="0" smtClean="0"/>
              <a:t>To</a:t>
            </a:r>
            <a:r>
              <a:rPr lang="en-US" baseline="0" dirty="0" smtClean="0"/>
              <a:t> put it simply, parents do a lot! The more I interact with families and patients, and learn about child development, the more respect and deep admiration I have for the work they do. </a:t>
            </a:r>
            <a:r>
              <a:rPr lang="en-US" dirty="0" smtClean="0"/>
              <a:t> </a:t>
            </a:r>
          </a:p>
          <a:p>
            <a:endParaRPr lang="en-US" dirty="0" smtClean="0"/>
          </a:p>
          <a:p>
            <a:r>
              <a:rPr lang="en-US" dirty="0" smtClean="0"/>
              <a:t>So</a:t>
            </a:r>
            <a:r>
              <a:rPr lang="en-US" baseline="0" dirty="0" smtClean="0"/>
              <a:t> if </a:t>
            </a:r>
            <a:r>
              <a:rPr lang="en-US" dirty="0" smtClean="0"/>
              <a:t>“parents</a:t>
            </a:r>
            <a:r>
              <a:rPr lang="en-US" baseline="0" dirty="0" smtClean="0"/>
              <a:t> are the best toys,” then the </a:t>
            </a:r>
            <a:r>
              <a:rPr lang="en-US" baseline="0" dirty="0" err="1" smtClean="0"/>
              <a:t>corrallary</a:t>
            </a:r>
            <a:r>
              <a:rPr lang="en-US" baseline="0" dirty="0" smtClean="0"/>
              <a:t> to this statement is that </a:t>
            </a:r>
            <a:r>
              <a:rPr lang="en-US" dirty="0" smtClean="0"/>
              <a:t>children </a:t>
            </a:r>
            <a:r>
              <a:rPr lang="en-US" dirty="0"/>
              <a:t>learn best from their parents. So if we want to support </a:t>
            </a:r>
            <a:r>
              <a:rPr lang="en-US" dirty="0" smtClean="0"/>
              <a:t>children</a:t>
            </a:r>
            <a:r>
              <a:rPr lang="en-US" baseline="0" dirty="0" smtClean="0"/>
              <a:t> as pediatricians,</a:t>
            </a:r>
            <a:r>
              <a:rPr lang="en-US" dirty="0" smtClean="0"/>
              <a:t> </a:t>
            </a:r>
            <a:r>
              <a:rPr lang="en-US" dirty="0"/>
              <a:t>we have to support </a:t>
            </a:r>
            <a:r>
              <a:rPr lang="en-US" dirty="0" smtClean="0"/>
              <a:t>parents.</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3</a:t>
            </a:fld>
            <a:endParaRPr lang="en-US"/>
          </a:p>
        </p:txBody>
      </p:sp>
    </p:spTree>
    <p:extLst>
      <p:ext uri="{BB962C8B-B14F-4D97-AF65-F5344CB8AC3E}">
        <p14:creationId xmlns:p14="http://schemas.microsoft.com/office/powerpoint/2010/main" val="2804339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a:t>
            </a:r>
            <a:r>
              <a:rPr lang="en-US" baseline="0" dirty="0"/>
              <a:t> in one study testing a novel </a:t>
            </a:r>
            <a:r>
              <a:rPr lang="en-US" baseline="0" dirty="0" err="1"/>
              <a:t>ebook</a:t>
            </a:r>
            <a:r>
              <a:rPr lang="en-US" baseline="0" dirty="0"/>
              <a:t> compared with a print book, there were no differences in types of verbalizations, more pointing with print, and toddlers had better memory of a new, invented word when they read it on an </a:t>
            </a:r>
            <a:r>
              <a:rPr lang="en-US" baseline="0" dirty="0" err="1"/>
              <a:t>ebook</a:t>
            </a:r>
            <a:r>
              <a:rPr lang="en-US" baseline="0" dirty="0"/>
              <a:t>. </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46</a:t>
            </a:fld>
            <a:endParaRPr lang="en-US"/>
          </a:p>
        </p:txBody>
      </p:sp>
    </p:spTree>
    <p:extLst>
      <p:ext uri="{BB962C8B-B14F-4D97-AF65-F5344CB8AC3E}">
        <p14:creationId xmlns:p14="http://schemas.microsoft.com/office/powerpoint/2010/main" val="14501476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t>
            </a:r>
            <a:r>
              <a:rPr lang="en-US" baseline="0" dirty="0"/>
              <a:t> studies have examined parent-toddler NONVERBAL interactions, meaning their body language, joint attention, parental responsivity, and no studies have utilized commercially-available electronic books. </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47</a:t>
            </a:fld>
            <a:endParaRPr lang="en-US"/>
          </a:p>
        </p:txBody>
      </p:sp>
    </p:spTree>
    <p:extLst>
      <p:ext uri="{BB962C8B-B14F-4D97-AF65-F5344CB8AC3E}">
        <p14:creationId xmlns:p14="http://schemas.microsoft.com/office/powerpoint/2010/main" val="38460658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Therefore our</a:t>
            </a:r>
            <a:r>
              <a:rPr lang="en-US" baseline="0" dirty="0"/>
              <a:t> aims are, in parent-toddler dyads to test the hypotheses that:</a:t>
            </a:r>
          </a:p>
          <a:p>
            <a:r>
              <a:rPr lang="en-US" baseline="0" dirty="0"/>
              <a:t>Dialogic verbalizations (or rich language used by parents to scaffold their children and facilitate child expressive communication) is lower when reading </a:t>
            </a:r>
            <a:r>
              <a:rPr lang="en-US" baseline="0" dirty="0" err="1"/>
              <a:t>ebooks</a:t>
            </a:r>
            <a:r>
              <a:rPr lang="en-US" baseline="0" dirty="0"/>
              <a:t> </a:t>
            </a:r>
          </a:p>
          <a:p>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48</a:t>
            </a:fld>
            <a:endParaRPr lang="en-US"/>
          </a:p>
        </p:txBody>
      </p:sp>
    </p:spTree>
    <p:extLst>
      <p:ext uri="{BB962C8B-B14F-4D97-AF65-F5344CB8AC3E}">
        <p14:creationId xmlns:p14="http://schemas.microsoft.com/office/powerpoint/2010/main" val="10324177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that the quality of nonverbal</a:t>
            </a:r>
            <a:r>
              <a:rPr lang="en-US" baseline="0" dirty="0"/>
              <a:t> or social-emotional interactions are lower when reading </a:t>
            </a:r>
            <a:r>
              <a:rPr lang="en-US" baseline="0" dirty="0" err="1"/>
              <a:t>ebooks</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49</a:t>
            </a:fld>
            <a:endParaRPr lang="en-US"/>
          </a:p>
        </p:txBody>
      </p:sp>
    </p:spTree>
    <p:extLst>
      <p:ext uri="{BB962C8B-B14F-4D97-AF65-F5344CB8AC3E}">
        <p14:creationId xmlns:p14="http://schemas.microsoft.com/office/powerpoint/2010/main" val="32855795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test these aims, w</a:t>
            </a:r>
            <a:r>
              <a:rPr lang="en-US" dirty="0"/>
              <a:t>e recruited</a:t>
            </a:r>
            <a:r>
              <a:rPr lang="en-US" baseline="0" dirty="0"/>
              <a:t> 37 otherwise healthy, English-speaking participants through an online research portal and community fliers</a:t>
            </a:r>
          </a:p>
          <a:p>
            <a:pPr defTabSz="915678">
              <a:defRPr/>
            </a:pPr>
            <a:r>
              <a:rPr lang="en-US" dirty="0"/>
              <a:t>Within-subjects, counter-balanced, cross-over study design,</a:t>
            </a:r>
            <a:r>
              <a:rPr lang="en-US" baseline="0" dirty="0"/>
              <a:t> which essentially means that we randomized families such that an equal number of participants received </a:t>
            </a:r>
            <a:r>
              <a:rPr lang="en-US" baseline="0" dirty="0" err="1"/>
              <a:t>ebooks</a:t>
            </a:r>
            <a:r>
              <a:rPr lang="en-US" baseline="0" dirty="0"/>
              <a:t> first and an equal number received print first. </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50</a:t>
            </a:fld>
            <a:endParaRPr lang="en-US"/>
          </a:p>
        </p:txBody>
      </p:sp>
    </p:spTree>
    <p:extLst>
      <p:ext uri="{BB962C8B-B14F-4D97-AF65-F5344CB8AC3E}">
        <p14:creationId xmlns:p14="http://schemas.microsoft.com/office/powerpoint/2010/main" val="27486037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78"/>
            <a:r>
              <a:rPr lang="en-US" dirty="0"/>
              <a:t>The reading protocol included one print, basic </a:t>
            </a:r>
            <a:r>
              <a:rPr lang="en-US" dirty="0" err="1"/>
              <a:t>ebook</a:t>
            </a:r>
            <a:r>
              <a:rPr lang="en-US" dirty="0"/>
              <a:t>, meaning an</a:t>
            </a:r>
            <a:r>
              <a:rPr lang="en-US" baseline="0" dirty="0"/>
              <a:t> electronic book with page-turning capabilities, and an enhanced </a:t>
            </a:r>
            <a:r>
              <a:rPr lang="en-US" baseline="0" dirty="0" err="1"/>
              <a:t>ebook</a:t>
            </a:r>
            <a:r>
              <a:rPr lang="en-US" baseline="0" dirty="0"/>
              <a:t>, meaning an electronic book with gamified or interactive features such as sound effects (pushing pictures would produce the name of the picture and an associated animation). </a:t>
            </a:r>
            <a:r>
              <a:rPr lang="en-US" dirty="0"/>
              <a:t>We</a:t>
            </a:r>
            <a:r>
              <a:rPr lang="en-US" baseline="0" dirty="0"/>
              <a:t> asked parents to select the “read it myself” button for all </a:t>
            </a:r>
            <a:r>
              <a:rPr lang="en-US" baseline="0" dirty="0" err="1"/>
              <a:t>ebook</a:t>
            </a:r>
            <a:r>
              <a:rPr lang="en-US" baseline="0" dirty="0"/>
              <a:t> conditions (such that the machine was not reading the book). </a:t>
            </a:r>
          </a:p>
          <a:p>
            <a:endParaRPr lang="en-US" baseline="0" dirty="0"/>
          </a:p>
          <a:p>
            <a:r>
              <a:rPr lang="en-US" baseline="0" dirty="0"/>
              <a:t>The order of book condition was randomized such that an equal number of participants received a print book first, basic </a:t>
            </a:r>
            <a:r>
              <a:rPr lang="en-US" baseline="0" dirty="0" err="1"/>
              <a:t>ebook</a:t>
            </a:r>
            <a:r>
              <a:rPr lang="en-US" baseline="0" dirty="0"/>
              <a:t> first, and enhanced </a:t>
            </a:r>
            <a:r>
              <a:rPr lang="en-US" baseline="0" dirty="0" err="1"/>
              <a:t>ebook</a:t>
            </a:r>
            <a:r>
              <a:rPr lang="en-US" baseline="0" dirty="0"/>
              <a:t> first. </a:t>
            </a:r>
            <a:endParaRPr lang="en-US" dirty="0"/>
          </a:p>
          <a:p>
            <a:endParaRPr lang="en-US" dirty="0"/>
          </a:p>
          <a:p>
            <a:r>
              <a:rPr lang="en-US" dirty="0"/>
              <a:t>Parents looked at all three books for five minutes each, for</a:t>
            </a:r>
            <a:r>
              <a:rPr lang="en-US" baseline="0" dirty="0"/>
              <a:t> a total of 15 minutes of book reading, which felt just right for most families. </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51</a:t>
            </a:fld>
            <a:endParaRPr lang="en-US"/>
          </a:p>
        </p:txBody>
      </p:sp>
    </p:spTree>
    <p:extLst>
      <p:ext uri="{BB962C8B-B14F-4D97-AF65-F5344CB8AC3E}">
        <p14:creationId xmlns:p14="http://schemas.microsoft.com/office/powerpoint/2010/main" val="8127963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families completed</a:t>
            </a:r>
            <a:r>
              <a:rPr lang="en-US" baseline="0" dirty="0"/>
              <a:t> the protocol, w</a:t>
            </a:r>
            <a:r>
              <a:rPr lang="en-US" dirty="0"/>
              <a:t>e developed coding schemes</a:t>
            </a:r>
            <a:r>
              <a:rPr lang="en-US" baseline="0" dirty="0"/>
              <a:t> adopted from previous studies and categorized parent and child verbalizations in 10-second intervals to reliability. </a:t>
            </a:r>
          </a:p>
          <a:p>
            <a:endParaRPr lang="en-US" baseline="0" dirty="0"/>
          </a:p>
          <a:p>
            <a:r>
              <a:rPr lang="en-US" baseline="0" dirty="0"/>
              <a:t>For parents, we coded for</a:t>
            </a:r>
          </a:p>
          <a:p>
            <a:r>
              <a:rPr lang="en-US" baseline="0" dirty="0"/>
              <a:t>Dialogic verbalizations, which includes rich language parents use to scaffold their children, such as open-ended questions or relating the book back to a child’s experience</a:t>
            </a:r>
          </a:p>
          <a:p>
            <a:r>
              <a:rPr lang="en-US" baseline="0" dirty="0" err="1"/>
              <a:t>Nondialogic</a:t>
            </a:r>
            <a:r>
              <a:rPr lang="en-US" baseline="0" dirty="0"/>
              <a:t> verbalizations, which are related to the book, but more simple prompts or comments than dialogic verbalizations</a:t>
            </a:r>
          </a:p>
          <a:p>
            <a:r>
              <a:rPr lang="en-US" baseline="0" dirty="0"/>
              <a:t>Parent reading the text verbatim</a:t>
            </a:r>
          </a:p>
          <a:p>
            <a:r>
              <a:rPr lang="en-US" baseline="0" dirty="0"/>
              <a:t>Format verbalizations, which are related to aspects of using the book like turn the page or tap that picture</a:t>
            </a:r>
          </a:p>
          <a:p>
            <a:r>
              <a:rPr lang="en-US" baseline="0" dirty="0"/>
              <a:t>Negative directives about the book format like don’t touch that button or don’t turn up the volume</a:t>
            </a:r>
          </a:p>
          <a:p>
            <a:r>
              <a:rPr lang="en-US" baseline="0" dirty="0"/>
              <a:t>And off-task and total verbalizations</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B419376-5CDD-4542-B2D4-9A4785B764A9}" type="slidenum">
              <a:rPr lang="en-US" smtClean="0"/>
              <a:t>52</a:t>
            </a:fld>
            <a:endParaRPr lang="en-US"/>
          </a:p>
        </p:txBody>
      </p:sp>
    </p:spTree>
    <p:extLst>
      <p:ext uri="{BB962C8B-B14F-4D97-AF65-F5344CB8AC3E}">
        <p14:creationId xmlns:p14="http://schemas.microsoft.com/office/powerpoint/2010/main" val="23810110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a:t>
            </a:r>
            <a:r>
              <a:rPr lang="en-US" baseline="0" dirty="0"/>
              <a:t> child utterances were coded into book-related, negative, and off-task verbalizations</a:t>
            </a:r>
          </a:p>
        </p:txBody>
      </p:sp>
      <p:sp>
        <p:nvSpPr>
          <p:cNvPr id="4" name="Slide Number Placeholder 3"/>
          <p:cNvSpPr>
            <a:spLocks noGrp="1"/>
          </p:cNvSpPr>
          <p:nvPr>
            <p:ph type="sldNum" sz="quarter" idx="10"/>
          </p:nvPr>
        </p:nvSpPr>
        <p:spPr/>
        <p:txBody>
          <a:bodyPr/>
          <a:lstStyle/>
          <a:p>
            <a:fld id="{6B419376-5CDD-4542-B2D4-9A4785B764A9}" type="slidenum">
              <a:rPr lang="en-US" smtClean="0"/>
              <a:t>53</a:t>
            </a:fld>
            <a:endParaRPr lang="en-US"/>
          </a:p>
        </p:txBody>
      </p:sp>
    </p:spTree>
    <p:extLst>
      <p:ext uri="{BB962C8B-B14F-4D97-AF65-F5344CB8AC3E}">
        <p14:creationId xmlns:p14="http://schemas.microsoft.com/office/powerpoint/2010/main" val="6028922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quantify the quality of reading experience, we also coded for nonverbal global codes on a scale of one through five with five being the best possible outcome. We quantified shared positive affect (smiling, laughing together), and collaborative book reading experience (which included elements of dyad proximity, shared possession of the book, mutual synchrony, and parental responsiveness)</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55</a:t>
            </a:fld>
            <a:endParaRPr lang="en-US"/>
          </a:p>
        </p:txBody>
      </p:sp>
    </p:spTree>
    <p:extLst>
      <p:ext uri="{BB962C8B-B14F-4D97-AF65-F5344CB8AC3E}">
        <p14:creationId xmlns:p14="http://schemas.microsoft.com/office/powerpoint/2010/main" val="22167274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3-way </a:t>
            </a:r>
            <a:r>
              <a:rPr lang="en-US" baseline="0" dirty="0" err="1"/>
              <a:t>anova</a:t>
            </a:r>
            <a:r>
              <a:rPr lang="en-US" baseline="0" dirty="0"/>
              <a:t> was used to analyze each parent and child outcome by book format, meaning we compared dyads to themselves since they each read enhanced, basic, and print books. </a:t>
            </a:r>
          </a:p>
          <a:p>
            <a:r>
              <a:rPr lang="en-US" baseline="0" dirty="0"/>
              <a:t>We adjusted for covariates with p&lt;.05</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56</a:t>
            </a:fld>
            <a:endParaRPr lang="en-US"/>
          </a:p>
        </p:txBody>
      </p:sp>
    </p:spTree>
    <p:extLst>
      <p:ext uri="{BB962C8B-B14F-4D97-AF65-F5344CB8AC3E}">
        <p14:creationId xmlns:p14="http://schemas.microsoft.com/office/powerpoint/2010/main" val="3873581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 was a resident, Dr</a:t>
            </a:r>
            <a:r>
              <a:rPr lang="en-US" dirty="0"/>
              <a:t>. </a:t>
            </a:r>
            <a:r>
              <a:rPr lang="en-US" dirty="0" err="1"/>
              <a:t>Fealy</a:t>
            </a:r>
            <a:r>
              <a:rPr lang="en-US" dirty="0"/>
              <a:t>, </a:t>
            </a:r>
            <a:r>
              <a:rPr lang="en-US" dirty="0" smtClean="0"/>
              <a:t>imparted a piece of wisdom</a:t>
            </a:r>
            <a:r>
              <a:rPr lang="en-US" baseline="0" dirty="0" smtClean="0"/>
              <a:t> that really stuck with me through training and inspired me to pursue developmental pediatrics. She taught me that “Parents are the best toys.” And for good reason! Parents </a:t>
            </a:r>
            <a:r>
              <a:rPr lang="en-US" dirty="0" smtClean="0"/>
              <a:t>are </a:t>
            </a:r>
            <a:r>
              <a:rPr lang="en-US" dirty="0"/>
              <a:t>the most important and best teachers of children</a:t>
            </a:r>
            <a:r>
              <a:rPr lang="en-US" dirty="0" smtClean="0"/>
              <a:t>. So why is</a:t>
            </a:r>
            <a:r>
              <a:rPr lang="en-US" baseline="0" dirty="0" smtClean="0"/>
              <a:t> that?</a:t>
            </a:r>
            <a:endParaRPr lang="en-US" dirty="0" smtClean="0"/>
          </a:p>
          <a:p>
            <a:endParaRPr lang="en-US" dirty="0" smtClean="0"/>
          </a:p>
          <a:p>
            <a:r>
              <a:rPr lang="en-US" dirty="0" smtClean="0"/>
              <a:t>The</a:t>
            </a:r>
            <a:r>
              <a:rPr lang="en-US" baseline="0" dirty="0" smtClean="0"/>
              <a:t> evidence shows </a:t>
            </a:r>
            <a:r>
              <a:rPr lang="en-US" dirty="0" smtClean="0"/>
              <a:t>that babies</a:t>
            </a:r>
            <a:r>
              <a:rPr lang="en-US" baseline="0" dirty="0" smtClean="0"/>
              <a:t> are biologically hard wired to love interacting with faces, and the first faces they see are their parents, </a:t>
            </a:r>
            <a:r>
              <a:rPr lang="en-US" dirty="0" smtClean="0"/>
              <a:t>who </a:t>
            </a:r>
            <a:r>
              <a:rPr lang="en-US" dirty="0"/>
              <a:t>are socially contingent, responsive, and know </a:t>
            </a:r>
            <a:r>
              <a:rPr lang="en-US" dirty="0" smtClean="0"/>
              <a:t>their children’s needs and how to engage them more than anyone else. Parents build attachment </a:t>
            </a:r>
            <a:r>
              <a:rPr lang="en-US" dirty="0"/>
              <a:t>and it is through this bond that much of the important learning about social-emotional skills, </a:t>
            </a:r>
            <a:r>
              <a:rPr lang="en-US" dirty="0" smtClean="0"/>
              <a:t>cognitive </a:t>
            </a:r>
            <a:r>
              <a:rPr lang="en-US" dirty="0"/>
              <a:t>and language development happen. </a:t>
            </a:r>
          </a:p>
          <a:p>
            <a:endParaRPr lang="en-US" dirty="0" smtClean="0"/>
          </a:p>
          <a:p>
            <a:r>
              <a:rPr lang="en-US" dirty="0" smtClean="0"/>
              <a:t>To</a:t>
            </a:r>
            <a:r>
              <a:rPr lang="en-US" baseline="0" dirty="0" smtClean="0"/>
              <a:t> put it simply, parents do a lot! The more I interact with families and patients, and learn about child development, the more respect and deep admiration I have for the work they do. </a:t>
            </a:r>
            <a:r>
              <a:rPr lang="en-US" dirty="0" smtClean="0"/>
              <a:t> </a:t>
            </a:r>
          </a:p>
          <a:p>
            <a:endParaRPr lang="en-US" dirty="0" smtClean="0"/>
          </a:p>
          <a:p>
            <a:r>
              <a:rPr lang="en-US" dirty="0" smtClean="0"/>
              <a:t>So</a:t>
            </a:r>
            <a:r>
              <a:rPr lang="en-US" baseline="0" dirty="0" smtClean="0"/>
              <a:t> if </a:t>
            </a:r>
            <a:r>
              <a:rPr lang="en-US" dirty="0" smtClean="0"/>
              <a:t>“parents</a:t>
            </a:r>
            <a:r>
              <a:rPr lang="en-US" baseline="0" dirty="0" smtClean="0"/>
              <a:t> are the best toys,” then the </a:t>
            </a:r>
            <a:r>
              <a:rPr lang="en-US" baseline="0" dirty="0" err="1" smtClean="0"/>
              <a:t>corrallary</a:t>
            </a:r>
            <a:r>
              <a:rPr lang="en-US" baseline="0" dirty="0" smtClean="0"/>
              <a:t> to this statement is that </a:t>
            </a:r>
            <a:r>
              <a:rPr lang="en-US" dirty="0" smtClean="0"/>
              <a:t>children </a:t>
            </a:r>
            <a:r>
              <a:rPr lang="en-US" dirty="0"/>
              <a:t>learn best from their parents. So if we want to support </a:t>
            </a:r>
            <a:r>
              <a:rPr lang="en-US" dirty="0" smtClean="0"/>
              <a:t>children</a:t>
            </a:r>
            <a:r>
              <a:rPr lang="en-US" baseline="0" dirty="0" smtClean="0"/>
              <a:t> as pediatricians,</a:t>
            </a:r>
            <a:r>
              <a:rPr lang="en-US" dirty="0" smtClean="0"/>
              <a:t> </a:t>
            </a:r>
            <a:r>
              <a:rPr lang="en-US" dirty="0"/>
              <a:t>we have to support </a:t>
            </a:r>
            <a:r>
              <a:rPr lang="en-US" dirty="0" smtClean="0"/>
              <a:t>parents.</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4</a:t>
            </a:fld>
            <a:endParaRPr lang="en-US"/>
          </a:p>
        </p:txBody>
      </p:sp>
    </p:spTree>
    <p:extLst>
      <p:ext uri="{BB962C8B-B14F-4D97-AF65-F5344CB8AC3E}">
        <p14:creationId xmlns:p14="http://schemas.microsoft.com/office/powerpoint/2010/main" val="21506109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delving into our results, our sample was primarily mothers, with an even</a:t>
            </a:r>
            <a:r>
              <a:rPr lang="en-US" baseline="0" dirty="0"/>
              <a:t> split of boys and girls, with diverse ethnic and educational backgrounds</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57</a:t>
            </a:fld>
            <a:endParaRPr lang="en-US"/>
          </a:p>
        </p:txBody>
      </p:sp>
    </p:spTree>
    <p:extLst>
      <p:ext uri="{BB962C8B-B14F-4D97-AF65-F5344CB8AC3E}">
        <p14:creationId xmlns:p14="http://schemas.microsoft.com/office/powerpoint/2010/main" val="31558966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Alright,</a:t>
            </a:r>
            <a:r>
              <a:rPr lang="en-US" baseline="0" dirty="0"/>
              <a:t> now to get to our results. to orient you to these slides, the x-axis has parent verbal categories. The y-axis has number of intervals containing verbalizations in each category. The dark blue is the enhanced </a:t>
            </a:r>
            <a:r>
              <a:rPr lang="en-US" baseline="0" dirty="0" err="1"/>
              <a:t>ebook</a:t>
            </a:r>
            <a:r>
              <a:rPr lang="en-US" baseline="0" dirty="0"/>
              <a:t>, yellow is basic, and grey is print. </a:t>
            </a:r>
          </a:p>
        </p:txBody>
      </p:sp>
      <p:sp>
        <p:nvSpPr>
          <p:cNvPr id="4" name="Slide Number Placeholder 3"/>
          <p:cNvSpPr>
            <a:spLocks noGrp="1"/>
          </p:cNvSpPr>
          <p:nvPr>
            <p:ph type="sldNum" sz="quarter" idx="10"/>
          </p:nvPr>
        </p:nvSpPr>
        <p:spPr/>
        <p:txBody>
          <a:bodyPr/>
          <a:lstStyle/>
          <a:p>
            <a:fld id="{6B419376-5CDD-4542-B2D4-9A4785B764A9}" type="slidenum">
              <a:rPr lang="en-US" smtClean="0"/>
              <a:t>58</a:t>
            </a:fld>
            <a:endParaRPr lang="en-US"/>
          </a:p>
        </p:txBody>
      </p:sp>
    </p:spTree>
    <p:extLst>
      <p:ext uri="{BB962C8B-B14F-4D97-AF65-F5344CB8AC3E}">
        <p14:creationId xmlns:p14="http://schemas.microsoft.com/office/powerpoint/2010/main" val="18728516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through each category</a:t>
            </a:r>
            <a:r>
              <a:rPr lang="en-US" baseline="0" dirty="0"/>
              <a:t> one by one. There were more dialogic verbalizations in print versus ALL types of </a:t>
            </a:r>
            <a:r>
              <a:rPr lang="en-US" baseline="0" dirty="0" err="1"/>
              <a:t>ebooks</a:t>
            </a:r>
            <a:endParaRPr lang="en-US" baseline="0" dirty="0"/>
          </a:p>
        </p:txBody>
      </p:sp>
      <p:sp>
        <p:nvSpPr>
          <p:cNvPr id="4" name="Slide Number Placeholder 3"/>
          <p:cNvSpPr>
            <a:spLocks noGrp="1"/>
          </p:cNvSpPr>
          <p:nvPr>
            <p:ph type="sldNum" sz="quarter" idx="10"/>
          </p:nvPr>
        </p:nvSpPr>
        <p:spPr/>
        <p:txBody>
          <a:bodyPr/>
          <a:lstStyle/>
          <a:p>
            <a:fld id="{6B419376-5CDD-4542-B2D4-9A4785B764A9}" type="slidenum">
              <a:rPr lang="en-US" smtClean="0"/>
              <a:t>59</a:t>
            </a:fld>
            <a:endParaRPr lang="en-US"/>
          </a:p>
        </p:txBody>
      </p:sp>
    </p:spTree>
    <p:extLst>
      <p:ext uri="{BB962C8B-B14F-4D97-AF65-F5344CB8AC3E}">
        <p14:creationId xmlns:p14="http://schemas.microsoft.com/office/powerpoint/2010/main" val="11064200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a:t>
            </a:r>
            <a:r>
              <a:rPr lang="en-US" baseline="0" dirty="0"/>
              <a:t> parent </a:t>
            </a:r>
            <a:r>
              <a:rPr lang="en-US" baseline="0" dirty="0" err="1"/>
              <a:t>nondialogic</a:t>
            </a:r>
            <a:r>
              <a:rPr lang="en-US" baseline="0" dirty="0"/>
              <a:t> verbalizations in print books versus basic </a:t>
            </a:r>
            <a:r>
              <a:rPr lang="en-US" baseline="0" dirty="0" err="1"/>
              <a:t>ebooks</a:t>
            </a:r>
            <a:endParaRPr lang="en-US" baseline="0" dirty="0"/>
          </a:p>
        </p:txBody>
      </p:sp>
      <p:sp>
        <p:nvSpPr>
          <p:cNvPr id="4" name="Slide Number Placeholder 3"/>
          <p:cNvSpPr>
            <a:spLocks noGrp="1"/>
          </p:cNvSpPr>
          <p:nvPr>
            <p:ph type="sldNum" sz="quarter" idx="10"/>
          </p:nvPr>
        </p:nvSpPr>
        <p:spPr/>
        <p:txBody>
          <a:bodyPr/>
          <a:lstStyle/>
          <a:p>
            <a:fld id="{6B419376-5CDD-4542-B2D4-9A4785B764A9}" type="slidenum">
              <a:rPr lang="en-US" smtClean="0"/>
              <a:t>60</a:t>
            </a:fld>
            <a:endParaRPr lang="en-US"/>
          </a:p>
        </p:txBody>
      </p:sp>
    </p:spTree>
    <p:extLst>
      <p:ext uri="{BB962C8B-B14F-4D97-AF65-F5344CB8AC3E}">
        <p14:creationId xmlns:p14="http://schemas.microsoft.com/office/powerpoint/2010/main" val="20913339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a:t>
            </a:r>
            <a:r>
              <a:rPr lang="en-US" baseline="0" dirty="0"/>
              <a:t> read the text more in print and basic </a:t>
            </a:r>
            <a:r>
              <a:rPr lang="en-US" baseline="0" dirty="0" err="1"/>
              <a:t>ebooks</a:t>
            </a:r>
            <a:r>
              <a:rPr lang="en-US" baseline="0" dirty="0"/>
              <a:t> compared with enhanced </a:t>
            </a:r>
            <a:r>
              <a:rPr lang="en-US" baseline="0" dirty="0" err="1"/>
              <a:t>ebooks</a:t>
            </a:r>
            <a:endParaRPr lang="en-US" baseline="0" dirty="0"/>
          </a:p>
          <a:p>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61</a:t>
            </a:fld>
            <a:endParaRPr lang="en-US"/>
          </a:p>
        </p:txBody>
      </p:sp>
    </p:spTree>
    <p:extLst>
      <p:ext uri="{BB962C8B-B14F-4D97-AF65-F5344CB8AC3E}">
        <p14:creationId xmlns:p14="http://schemas.microsoft.com/office/powerpoint/2010/main" val="28420597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a:t>
            </a:r>
            <a:r>
              <a:rPr lang="en-US" baseline="0" dirty="0"/>
              <a:t> made more format </a:t>
            </a:r>
            <a:r>
              <a:rPr lang="en-US" baseline="0" dirty="0" err="1"/>
              <a:t>verbalizatiosn</a:t>
            </a:r>
            <a:r>
              <a:rPr lang="en-US" baseline="0" dirty="0"/>
              <a:t> in all types of </a:t>
            </a:r>
            <a:r>
              <a:rPr lang="en-US" baseline="0" dirty="0" err="1"/>
              <a:t>ebooks</a:t>
            </a:r>
            <a:r>
              <a:rPr lang="en-US" baseline="0" dirty="0"/>
              <a:t> compared with print</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62</a:t>
            </a:fld>
            <a:endParaRPr lang="en-US"/>
          </a:p>
        </p:txBody>
      </p:sp>
    </p:spTree>
    <p:extLst>
      <p:ext uri="{BB962C8B-B14F-4D97-AF65-F5344CB8AC3E}">
        <p14:creationId xmlns:p14="http://schemas.microsoft.com/office/powerpoint/2010/main" val="29775723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parents also had more negative</a:t>
            </a:r>
            <a:r>
              <a:rPr lang="en-US" baseline="0" dirty="0"/>
              <a:t> verbalizations related to format in both </a:t>
            </a:r>
            <a:r>
              <a:rPr lang="en-US" baseline="0" dirty="0" err="1"/>
              <a:t>ebook</a:t>
            </a:r>
            <a:r>
              <a:rPr lang="en-US" baseline="0" dirty="0"/>
              <a:t> conditions compared with print</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63</a:t>
            </a:fld>
            <a:endParaRPr lang="en-US"/>
          </a:p>
        </p:txBody>
      </p:sp>
    </p:spTree>
    <p:extLst>
      <p:ext uri="{BB962C8B-B14F-4D97-AF65-F5344CB8AC3E}">
        <p14:creationId xmlns:p14="http://schemas.microsoft.com/office/powerpoint/2010/main" val="9211175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a:t>
            </a:r>
            <a:r>
              <a:rPr lang="en-US" baseline="0" dirty="0"/>
              <a:t> more off-task verbalizations in print versus enhanced </a:t>
            </a:r>
            <a:r>
              <a:rPr lang="en-US" baseline="0" dirty="0" err="1"/>
              <a:t>ebooks</a:t>
            </a:r>
            <a:endParaRPr lang="en-US" baseline="0" dirty="0"/>
          </a:p>
          <a:p>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64</a:t>
            </a:fld>
            <a:endParaRPr lang="en-US"/>
          </a:p>
        </p:txBody>
      </p:sp>
    </p:spTree>
    <p:extLst>
      <p:ext uri="{BB962C8B-B14F-4D97-AF65-F5344CB8AC3E}">
        <p14:creationId xmlns:p14="http://schemas.microsoft.com/office/powerpoint/2010/main" val="5349347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had similar results for child verbalizations</a:t>
            </a:r>
            <a:endParaRPr lang="en-US" baseline="0" dirty="0"/>
          </a:p>
          <a:p>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65</a:t>
            </a:fld>
            <a:endParaRPr lang="en-US"/>
          </a:p>
        </p:txBody>
      </p:sp>
    </p:spTree>
    <p:extLst>
      <p:ext uri="{BB962C8B-B14F-4D97-AF65-F5344CB8AC3E}">
        <p14:creationId xmlns:p14="http://schemas.microsoft.com/office/powerpoint/2010/main" val="14128708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 more book-related</a:t>
            </a:r>
            <a:r>
              <a:rPr lang="en-US" baseline="0" dirty="0"/>
              <a:t> verbalizations in print versus any type of </a:t>
            </a:r>
            <a:r>
              <a:rPr lang="en-US" baseline="0" dirty="0" err="1"/>
              <a:t>ebook</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66</a:t>
            </a:fld>
            <a:endParaRPr lang="en-US"/>
          </a:p>
        </p:txBody>
      </p:sp>
    </p:spTree>
    <p:extLst>
      <p:ext uri="{BB962C8B-B14F-4D97-AF65-F5344CB8AC3E}">
        <p14:creationId xmlns:p14="http://schemas.microsoft.com/office/powerpoint/2010/main" val="1440412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we’ve gone from green eggs and ham to screen apps and </a:t>
            </a:r>
            <a:r>
              <a:rPr lang="en-US" baseline="0" dirty="0" err="1" smtClean="0"/>
              <a:t>instagram</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5</a:t>
            </a:fld>
            <a:endParaRPr lang="en-US"/>
          </a:p>
        </p:txBody>
      </p:sp>
    </p:spTree>
    <p:extLst>
      <p:ext uri="{BB962C8B-B14F-4D97-AF65-F5344CB8AC3E}">
        <p14:creationId xmlns:p14="http://schemas.microsoft.com/office/powerpoint/2010/main" val="13973668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t>
            </a:r>
            <a:r>
              <a:rPr lang="en-US" baseline="0" dirty="0"/>
              <a:t> differences in negative verbalizations</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67</a:t>
            </a:fld>
            <a:endParaRPr lang="en-US"/>
          </a:p>
        </p:txBody>
      </p:sp>
    </p:spTree>
    <p:extLst>
      <p:ext uri="{BB962C8B-B14F-4D97-AF65-F5344CB8AC3E}">
        <p14:creationId xmlns:p14="http://schemas.microsoft.com/office/powerpoint/2010/main" val="26182366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a:t>
            </a:r>
            <a:r>
              <a:rPr lang="en-US" baseline="0" dirty="0"/>
              <a:t> off-task in print versus enhanced </a:t>
            </a:r>
            <a:r>
              <a:rPr lang="en-US" baseline="0" dirty="0" err="1"/>
              <a:t>ebook</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68</a:t>
            </a:fld>
            <a:endParaRPr lang="en-US"/>
          </a:p>
        </p:txBody>
      </p:sp>
    </p:spTree>
    <p:extLst>
      <p:ext uri="{BB962C8B-B14F-4D97-AF65-F5344CB8AC3E}">
        <p14:creationId xmlns:p14="http://schemas.microsoft.com/office/powerpoint/2010/main" val="17089782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lastly, more total</a:t>
            </a:r>
            <a:r>
              <a:rPr lang="en-US" baseline="0" dirty="0"/>
              <a:t> verbalizations in print versus any type of </a:t>
            </a:r>
            <a:r>
              <a:rPr lang="en-US" baseline="0" dirty="0" err="1"/>
              <a:t>ebook</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69</a:t>
            </a:fld>
            <a:endParaRPr lang="en-US"/>
          </a:p>
        </p:txBody>
      </p:sp>
    </p:spTree>
    <p:extLst>
      <p:ext uri="{BB962C8B-B14F-4D97-AF65-F5344CB8AC3E}">
        <p14:creationId xmlns:p14="http://schemas.microsoft.com/office/powerpoint/2010/main" val="5939118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70</a:t>
            </a:fld>
            <a:endParaRPr lang="en-US"/>
          </a:p>
        </p:txBody>
      </p:sp>
    </p:spTree>
    <p:extLst>
      <p:ext uri="{BB962C8B-B14F-4D97-AF65-F5344CB8AC3E}">
        <p14:creationId xmlns:p14="http://schemas.microsoft.com/office/powerpoint/2010/main" val="27944748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71</a:t>
            </a:fld>
            <a:endParaRPr lang="en-US"/>
          </a:p>
        </p:txBody>
      </p:sp>
    </p:spTree>
    <p:extLst>
      <p:ext uri="{BB962C8B-B14F-4D97-AF65-F5344CB8AC3E}">
        <p14:creationId xmlns:p14="http://schemas.microsoft.com/office/powerpoint/2010/main" val="19849311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72</a:t>
            </a:fld>
            <a:endParaRPr lang="en-US"/>
          </a:p>
        </p:txBody>
      </p:sp>
    </p:spTree>
    <p:extLst>
      <p:ext uri="{BB962C8B-B14F-4D97-AF65-F5344CB8AC3E}">
        <p14:creationId xmlns:p14="http://schemas.microsoft.com/office/powerpoint/2010/main" val="30488058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73</a:t>
            </a:fld>
            <a:endParaRPr lang="en-US"/>
          </a:p>
        </p:txBody>
      </p:sp>
    </p:spTree>
    <p:extLst>
      <p:ext uri="{BB962C8B-B14F-4D97-AF65-F5344CB8AC3E}">
        <p14:creationId xmlns:p14="http://schemas.microsoft.com/office/powerpoint/2010/main" val="4985180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74</a:t>
            </a:fld>
            <a:endParaRPr lang="en-US"/>
          </a:p>
        </p:txBody>
      </p:sp>
    </p:spTree>
    <p:extLst>
      <p:ext uri="{BB962C8B-B14F-4D97-AF65-F5344CB8AC3E}">
        <p14:creationId xmlns:p14="http://schemas.microsoft.com/office/powerpoint/2010/main" val="5871576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75</a:t>
            </a:fld>
            <a:endParaRPr lang="en-US"/>
          </a:p>
        </p:txBody>
      </p:sp>
    </p:spTree>
    <p:extLst>
      <p:ext uri="{BB962C8B-B14F-4D97-AF65-F5344CB8AC3E}">
        <p14:creationId xmlns:p14="http://schemas.microsoft.com/office/powerpoint/2010/main" val="6889291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76</a:t>
            </a:fld>
            <a:endParaRPr lang="en-US"/>
          </a:p>
        </p:txBody>
      </p:sp>
    </p:spTree>
    <p:extLst>
      <p:ext uri="{BB962C8B-B14F-4D97-AF65-F5344CB8AC3E}">
        <p14:creationId xmlns:p14="http://schemas.microsoft.com/office/powerpoint/2010/main" val="3972697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we’ve gone from green eggs and ham to screen apps and </a:t>
            </a:r>
            <a:r>
              <a:rPr lang="en-US" baseline="0" dirty="0" err="1" smtClean="0"/>
              <a:t>instagram</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6</a:t>
            </a:fld>
            <a:endParaRPr lang="en-US"/>
          </a:p>
        </p:txBody>
      </p:sp>
    </p:spTree>
    <p:extLst>
      <p:ext uri="{BB962C8B-B14F-4D97-AF65-F5344CB8AC3E}">
        <p14:creationId xmlns:p14="http://schemas.microsoft.com/office/powerpoint/2010/main" val="18768430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77</a:t>
            </a:fld>
            <a:endParaRPr lang="en-US"/>
          </a:p>
        </p:txBody>
      </p:sp>
    </p:spTree>
    <p:extLst>
      <p:ext uri="{BB962C8B-B14F-4D97-AF65-F5344CB8AC3E}">
        <p14:creationId xmlns:p14="http://schemas.microsoft.com/office/powerpoint/2010/main" val="9184455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our social-emotional results</a:t>
            </a:r>
          </a:p>
          <a:p>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78</a:t>
            </a:fld>
            <a:endParaRPr lang="en-US"/>
          </a:p>
        </p:txBody>
      </p:sp>
    </p:spTree>
    <p:extLst>
      <p:ext uri="{BB962C8B-B14F-4D97-AF65-F5344CB8AC3E}">
        <p14:creationId xmlns:p14="http://schemas.microsoft.com/office/powerpoint/2010/main" val="42805821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was no difference in shared positive affect</a:t>
            </a:r>
          </a:p>
        </p:txBody>
      </p:sp>
      <p:sp>
        <p:nvSpPr>
          <p:cNvPr id="4" name="Slide Number Placeholder 3"/>
          <p:cNvSpPr>
            <a:spLocks noGrp="1"/>
          </p:cNvSpPr>
          <p:nvPr>
            <p:ph type="sldNum" sz="quarter" idx="10"/>
          </p:nvPr>
        </p:nvSpPr>
        <p:spPr/>
        <p:txBody>
          <a:bodyPr/>
          <a:lstStyle/>
          <a:p>
            <a:fld id="{6B419376-5CDD-4542-B2D4-9A4785B764A9}" type="slidenum">
              <a:rPr lang="en-US" smtClean="0"/>
              <a:t>79</a:t>
            </a:fld>
            <a:endParaRPr lang="en-US"/>
          </a:p>
        </p:txBody>
      </p:sp>
    </p:spTree>
    <p:extLst>
      <p:ext uri="{BB962C8B-B14F-4D97-AF65-F5344CB8AC3E}">
        <p14:creationId xmlns:p14="http://schemas.microsoft.com/office/powerpoint/2010/main" val="19638401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Print</a:t>
            </a:r>
            <a:r>
              <a:rPr lang="en-US" baseline="0" dirty="0"/>
              <a:t> books produced more collaborative book reading than any type of </a:t>
            </a:r>
            <a:r>
              <a:rPr lang="en-US" baseline="0" dirty="0" err="1"/>
              <a:t>ebook</a:t>
            </a:r>
            <a:r>
              <a:rPr lang="en-US" baseline="0" dirty="0"/>
              <a:t>.</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80</a:t>
            </a:fld>
            <a:endParaRPr lang="en-US"/>
          </a:p>
        </p:txBody>
      </p:sp>
    </p:spTree>
    <p:extLst>
      <p:ext uri="{BB962C8B-B14F-4D97-AF65-F5344CB8AC3E}">
        <p14:creationId xmlns:p14="http://schemas.microsoft.com/office/powerpoint/2010/main" val="42161315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78">
              <a:defRPr/>
            </a:pPr>
            <a:r>
              <a:rPr lang="en-US" dirty="0"/>
              <a:t>Similarly,</a:t>
            </a:r>
            <a:r>
              <a:rPr lang="en-US" baseline="0" dirty="0"/>
              <a:t> when reading </a:t>
            </a:r>
            <a:r>
              <a:rPr lang="en-US" baseline="0" dirty="0" err="1"/>
              <a:t>ebooks</a:t>
            </a:r>
            <a:r>
              <a:rPr lang="en-US" baseline="0" dirty="0"/>
              <a:t>, children make fewer book-related and total verbalizations compared with print books, which is likely a result of </a:t>
            </a:r>
            <a:r>
              <a:rPr lang="en-US" dirty="0"/>
              <a:t>children</a:t>
            </a:r>
            <a:r>
              <a:rPr lang="en-US" baseline="0" dirty="0"/>
              <a:t> attending to or being distracted by the enhancements. </a:t>
            </a:r>
            <a:endParaRPr lang="en-US" dirty="0"/>
          </a:p>
          <a:p>
            <a:pPr defTabSz="915678">
              <a:defRPr/>
            </a:pPr>
            <a:endParaRPr lang="en-US" dirty="0"/>
          </a:p>
          <a:p>
            <a:r>
              <a:rPr lang="en-US" dirty="0"/>
              <a:t> Conclusions: Concept that the affordances of the objects design makes it easier vs harder to verbally and nonverbally interact and the importance of this for transferring knowledge from tablets/media or for learning words/literacy.</a:t>
            </a:r>
          </a:p>
          <a:p>
            <a:r>
              <a:rPr lang="en-US" dirty="0"/>
              <a:t>-          Tablets are highly engaging, but the quality of engagement around reading is different.</a:t>
            </a:r>
          </a:p>
          <a:p>
            <a:pPr defTabSz="915678">
              <a:defRPr/>
            </a:pPr>
            <a:endParaRPr lang="en-US" dirty="0"/>
          </a:p>
          <a:p>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81</a:t>
            </a:fld>
            <a:endParaRPr lang="en-US"/>
          </a:p>
        </p:txBody>
      </p:sp>
    </p:spTree>
    <p:extLst>
      <p:ext uri="{BB962C8B-B14F-4D97-AF65-F5344CB8AC3E}">
        <p14:creationId xmlns:p14="http://schemas.microsoft.com/office/powerpoint/2010/main" val="100502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82</a:t>
            </a:fld>
            <a:endParaRPr lang="en-US"/>
          </a:p>
        </p:txBody>
      </p:sp>
    </p:spTree>
    <p:extLst>
      <p:ext uri="{BB962C8B-B14F-4D97-AF65-F5344CB8AC3E}">
        <p14:creationId xmlns:p14="http://schemas.microsoft.com/office/powerpoint/2010/main" val="18056251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83</a:t>
            </a:fld>
            <a:endParaRPr lang="en-US"/>
          </a:p>
        </p:txBody>
      </p:sp>
    </p:spTree>
    <p:extLst>
      <p:ext uri="{BB962C8B-B14F-4D97-AF65-F5344CB8AC3E}">
        <p14:creationId xmlns:p14="http://schemas.microsoft.com/office/powerpoint/2010/main" val="15575034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84</a:t>
            </a:fld>
            <a:endParaRPr lang="en-US"/>
          </a:p>
        </p:txBody>
      </p:sp>
    </p:spTree>
    <p:extLst>
      <p:ext uri="{BB962C8B-B14F-4D97-AF65-F5344CB8AC3E}">
        <p14:creationId xmlns:p14="http://schemas.microsoft.com/office/powerpoint/2010/main" val="28776590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85</a:t>
            </a:fld>
            <a:endParaRPr lang="en-US"/>
          </a:p>
        </p:txBody>
      </p:sp>
    </p:spTree>
    <p:extLst>
      <p:ext uri="{BB962C8B-B14F-4D97-AF65-F5344CB8AC3E}">
        <p14:creationId xmlns:p14="http://schemas.microsoft.com/office/powerpoint/2010/main" val="24632533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a:t>
            </a:r>
            <a:r>
              <a:rPr lang="en-US" baseline="0" dirty="0"/>
              <a:t> given the decreased quantity of parent-child verbalizations and quality of interactions occurring over </a:t>
            </a:r>
            <a:r>
              <a:rPr lang="en-US" baseline="0" dirty="0" err="1"/>
              <a:t>ebooks</a:t>
            </a:r>
            <a:r>
              <a:rPr lang="en-US" baseline="0" dirty="0"/>
              <a:t> versus print, pediatricians may wish to consider recommending print books over </a:t>
            </a:r>
            <a:r>
              <a:rPr lang="en-US" baseline="0" dirty="0" err="1"/>
              <a:t>ebooks</a:t>
            </a:r>
            <a:r>
              <a:rPr lang="en-US" baseline="0" dirty="0"/>
              <a:t> for toddlers and their parents. </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86</a:t>
            </a:fld>
            <a:endParaRPr lang="en-US"/>
          </a:p>
        </p:txBody>
      </p:sp>
    </p:spTree>
    <p:extLst>
      <p:ext uri="{BB962C8B-B14F-4D97-AF65-F5344CB8AC3E}">
        <p14:creationId xmlns:p14="http://schemas.microsoft.com/office/powerpoint/2010/main" val="1055982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we’ve gone from green eggs and ham to screen apps and </a:t>
            </a:r>
            <a:r>
              <a:rPr lang="en-US" baseline="0" dirty="0" err="1" smtClean="0"/>
              <a:t>instagram</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7</a:t>
            </a:fld>
            <a:endParaRPr lang="en-US"/>
          </a:p>
        </p:txBody>
      </p:sp>
    </p:spTree>
    <p:extLst>
      <p:ext uri="{BB962C8B-B14F-4D97-AF65-F5344CB8AC3E}">
        <p14:creationId xmlns:p14="http://schemas.microsoft.com/office/powerpoint/2010/main" val="20933467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all of this information is to just</a:t>
            </a:r>
            <a:r>
              <a:rPr lang="en-US" baseline="0" dirty="0" smtClean="0"/>
              <a:t> echo what Dr. </a:t>
            </a:r>
            <a:r>
              <a:rPr lang="en-US" baseline="0" dirty="0" err="1" smtClean="0"/>
              <a:t>Fealy</a:t>
            </a:r>
            <a:r>
              <a:rPr lang="en-US" baseline="0" dirty="0" smtClean="0"/>
              <a:t> taught me five years ago, that Parents really are the best toys, even with all the rising availability of digital toys. As a pediatrician, I’d like to learn more about the ways that media function to support or hinder how parents interact with children and</a:t>
            </a:r>
            <a:r>
              <a:rPr lang="en-US" dirty="0" smtClean="0"/>
              <a:t> look forward to a lifetime of getting to support families. </a:t>
            </a:r>
          </a:p>
          <a:p>
            <a:endParaRPr lang="en-US" dirty="0" smtClean="0"/>
          </a:p>
          <a:p>
            <a:r>
              <a:rPr lang="en-US" dirty="0" smtClean="0"/>
              <a:t>Thank</a:t>
            </a:r>
            <a:r>
              <a:rPr lang="en-US" baseline="0" dirty="0" smtClean="0"/>
              <a:t> you!</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87</a:t>
            </a:fld>
            <a:endParaRPr lang="en-US"/>
          </a:p>
        </p:txBody>
      </p:sp>
    </p:spTree>
    <p:extLst>
      <p:ext uri="{BB962C8B-B14F-4D97-AF65-F5344CB8AC3E}">
        <p14:creationId xmlns:p14="http://schemas.microsoft.com/office/powerpoint/2010/main" val="158343647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all of this information is to just</a:t>
            </a:r>
            <a:r>
              <a:rPr lang="en-US" baseline="0" dirty="0" smtClean="0"/>
              <a:t> echo what Dr. </a:t>
            </a:r>
            <a:r>
              <a:rPr lang="en-US" baseline="0" dirty="0" err="1" smtClean="0"/>
              <a:t>Fealy</a:t>
            </a:r>
            <a:r>
              <a:rPr lang="en-US" baseline="0" dirty="0" smtClean="0"/>
              <a:t> taught me five years ago, that Parents really are the best toys, even with all the rising availability of digital toys. As a pediatrician, I’d like to learn more about the ways that media function to support or hinder how parents interact with children and</a:t>
            </a:r>
            <a:r>
              <a:rPr lang="en-US" dirty="0" smtClean="0"/>
              <a:t> look forward to a lifetime of getting to support families. </a:t>
            </a:r>
          </a:p>
          <a:p>
            <a:endParaRPr lang="en-US" dirty="0" smtClean="0"/>
          </a:p>
          <a:p>
            <a:r>
              <a:rPr lang="en-US" dirty="0" smtClean="0"/>
              <a:t>Thank</a:t>
            </a:r>
            <a:r>
              <a:rPr lang="en-US" baseline="0" dirty="0" smtClean="0"/>
              <a:t> you!</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88</a:t>
            </a:fld>
            <a:endParaRPr lang="en-US"/>
          </a:p>
        </p:txBody>
      </p:sp>
    </p:spTree>
    <p:extLst>
      <p:ext uri="{BB962C8B-B14F-4D97-AF65-F5344CB8AC3E}">
        <p14:creationId xmlns:p14="http://schemas.microsoft.com/office/powerpoint/2010/main" val="19550156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all of this information is to just</a:t>
            </a:r>
            <a:r>
              <a:rPr lang="en-US" baseline="0" dirty="0" smtClean="0"/>
              <a:t> echo what Dr. </a:t>
            </a:r>
            <a:r>
              <a:rPr lang="en-US" baseline="0" dirty="0" err="1" smtClean="0"/>
              <a:t>Fealy</a:t>
            </a:r>
            <a:r>
              <a:rPr lang="en-US" baseline="0" dirty="0" smtClean="0"/>
              <a:t> taught me five years ago, that Parents really are the best toys, even with all the rising availability of digital toys. As a pediatrician, I’d like to learn more about the ways that media function to support or hinder how parents interact with children and</a:t>
            </a:r>
            <a:r>
              <a:rPr lang="en-US" dirty="0" smtClean="0"/>
              <a:t> look forward to a lifetime of getting to support families. </a:t>
            </a:r>
          </a:p>
          <a:p>
            <a:endParaRPr lang="en-US" dirty="0" smtClean="0"/>
          </a:p>
          <a:p>
            <a:r>
              <a:rPr lang="en-US" dirty="0" smtClean="0"/>
              <a:t>Thank</a:t>
            </a:r>
            <a:r>
              <a:rPr lang="en-US" baseline="0" dirty="0" smtClean="0"/>
              <a:t> you!</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89</a:t>
            </a:fld>
            <a:endParaRPr lang="en-US"/>
          </a:p>
        </p:txBody>
      </p:sp>
    </p:spTree>
    <p:extLst>
      <p:ext uri="{BB962C8B-B14F-4D97-AF65-F5344CB8AC3E}">
        <p14:creationId xmlns:p14="http://schemas.microsoft.com/office/powerpoint/2010/main" val="19295504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all of this information is to just</a:t>
            </a:r>
            <a:r>
              <a:rPr lang="en-US" baseline="0" dirty="0" smtClean="0"/>
              <a:t> echo what Dr. </a:t>
            </a:r>
            <a:r>
              <a:rPr lang="en-US" baseline="0" dirty="0" err="1" smtClean="0"/>
              <a:t>Fealy</a:t>
            </a:r>
            <a:r>
              <a:rPr lang="en-US" baseline="0" dirty="0" smtClean="0"/>
              <a:t> taught me five years ago, that Parents really are the best toys, even with all the rising availability of digital toys. As a pediatrician, I’d like to learn more about the ways that media function to support or hinder how parents interact with children and</a:t>
            </a:r>
            <a:r>
              <a:rPr lang="en-US" dirty="0" smtClean="0"/>
              <a:t> look forward to a lifetime of getting to support families. </a:t>
            </a:r>
          </a:p>
          <a:p>
            <a:endParaRPr lang="en-US" dirty="0" smtClean="0"/>
          </a:p>
          <a:p>
            <a:r>
              <a:rPr lang="en-US" dirty="0" smtClean="0"/>
              <a:t>Thank</a:t>
            </a:r>
            <a:r>
              <a:rPr lang="en-US" baseline="0" dirty="0" smtClean="0"/>
              <a:t> you!</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90</a:t>
            </a:fld>
            <a:endParaRPr lang="en-US"/>
          </a:p>
        </p:txBody>
      </p:sp>
    </p:spTree>
    <p:extLst>
      <p:ext uri="{BB962C8B-B14F-4D97-AF65-F5344CB8AC3E}">
        <p14:creationId xmlns:p14="http://schemas.microsoft.com/office/powerpoint/2010/main" val="41341149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all of this information is to just</a:t>
            </a:r>
            <a:r>
              <a:rPr lang="en-US" baseline="0" dirty="0" smtClean="0"/>
              <a:t> echo what Dr. </a:t>
            </a:r>
            <a:r>
              <a:rPr lang="en-US" baseline="0" dirty="0" err="1" smtClean="0"/>
              <a:t>Fealy</a:t>
            </a:r>
            <a:r>
              <a:rPr lang="en-US" baseline="0" dirty="0" smtClean="0"/>
              <a:t> taught me five years ago, that Parents really are the best toys, even with all the rising availability of digital toys. As a pediatrician, I’d like to learn more about the ways that media function to support or hinder how parents interact with children and</a:t>
            </a:r>
            <a:r>
              <a:rPr lang="en-US" dirty="0" smtClean="0"/>
              <a:t> look forward to a lifetime of getting to support families. </a:t>
            </a:r>
          </a:p>
          <a:p>
            <a:endParaRPr lang="en-US" dirty="0" smtClean="0"/>
          </a:p>
          <a:p>
            <a:r>
              <a:rPr lang="en-US" dirty="0" smtClean="0"/>
              <a:t>Thank</a:t>
            </a:r>
            <a:r>
              <a:rPr lang="en-US" baseline="0" dirty="0" smtClean="0"/>
              <a:t> you!</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91</a:t>
            </a:fld>
            <a:endParaRPr lang="en-US"/>
          </a:p>
        </p:txBody>
      </p:sp>
    </p:spTree>
    <p:extLst>
      <p:ext uri="{BB962C8B-B14F-4D97-AF65-F5344CB8AC3E}">
        <p14:creationId xmlns:p14="http://schemas.microsoft.com/office/powerpoint/2010/main" val="348891588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 levels of TV are associated</a:t>
            </a:r>
            <a:r>
              <a:rPr lang="en-US" baseline="0" dirty="0" smtClean="0"/>
              <a:t> with greater obesity and cardiovascular risk but these associations start at an early age</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92</a:t>
            </a:fld>
            <a:endParaRPr lang="en-US"/>
          </a:p>
        </p:txBody>
      </p:sp>
    </p:spTree>
    <p:extLst>
      <p:ext uri="{BB962C8B-B14F-4D97-AF65-F5344CB8AC3E}">
        <p14:creationId xmlns:p14="http://schemas.microsoft.com/office/powerpoint/2010/main" val="40737605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 levels of TV are associated</a:t>
            </a:r>
            <a:r>
              <a:rPr lang="en-US" baseline="0" dirty="0" smtClean="0"/>
              <a:t> with greater obesity and cardiovascular risk but these associations start at an early age</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93</a:t>
            </a:fld>
            <a:endParaRPr lang="en-US"/>
          </a:p>
        </p:txBody>
      </p:sp>
    </p:spTree>
    <p:extLst>
      <p:ext uri="{BB962C8B-B14F-4D97-AF65-F5344CB8AC3E}">
        <p14:creationId xmlns:p14="http://schemas.microsoft.com/office/powerpoint/2010/main" val="12464255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98</a:t>
            </a:fld>
            <a:endParaRPr lang="en-US"/>
          </a:p>
        </p:txBody>
      </p:sp>
    </p:spTree>
    <p:extLst>
      <p:ext uri="{BB962C8B-B14F-4D97-AF65-F5344CB8AC3E}">
        <p14:creationId xmlns:p14="http://schemas.microsoft.com/office/powerpoint/2010/main" val="390726280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99</a:t>
            </a:fld>
            <a:endParaRPr lang="en-US"/>
          </a:p>
        </p:txBody>
      </p:sp>
    </p:spTree>
    <p:extLst>
      <p:ext uri="{BB962C8B-B14F-4D97-AF65-F5344CB8AC3E}">
        <p14:creationId xmlns:p14="http://schemas.microsoft.com/office/powerpoint/2010/main" val="204543678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times are important opportunities to catch up with</a:t>
            </a:r>
            <a:r>
              <a:rPr lang="en-US" baseline="0" dirty="0" smtClean="0"/>
              <a:t> family members and share about the day.</a:t>
            </a:r>
          </a:p>
          <a:p>
            <a:r>
              <a:rPr lang="en-US" baseline="0" dirty="0" smtClean="0"/>
              <a:t>Because screens emit blue light at night which stimulates production of melatonin, if possible to avoid screens an hour before bedtime (and fill this time with shared reading and getting ready for bed to wind down)</a:t>
            </a:r>
          </a:p>
        </p:txBody>
      </p:sp>
      <p:sp>
        <p:nvSpPr>
          <p:cNvPr id="4" name="Slide Number Placeholder 3"/>
          <p:cNvSpPr>
            <a:spLocks noGrp="1"/>
          </p:cNvSpPr>
          <p:nvPr>
            <p:ph type="sldNum" sz="quarter" idx="10"/>
          </p:nvPr>
        </p:nvSpPr>
        <p:spPr/>
        <p:txBody>
          <a:bodyPr/>
          <a:lstStyle/>
          <a:p>
            <a:fld id="{6B419376-5CDD-4542-B2D4-9A4785B764A9}" type="slidenum">
              <a:rPr lang="en-US" smtClean="0"/>
              <a:t>102</a:t>
            </a:fld>
            <a:endParaRPr lang="en-US"/>
          </a:p>
        </p:txBody>
      </p:sp>
    </p:spTree>
    <p:extLst>
      <p:ext uri="{BB962C8B-B14F-4D97-AF65-F5344CB8AC3E}">
        <p14:creationId xmlns:p14="http://schemas.microsoft.com/office/powerpoint/2010/main" val="2019732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we’ve gone from green eggs and ham to screen apps and </a:t>
            </a:r>
            <a:r>
              <a:rPr lang="en-US" baseline="0" dirty="0" err="1" smtClean="0"/>
              <a:t>instagram</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8</a:t>
            </a:fld>
            <a:endParaRPr lang="en-US"/>
          </a:p>
        </p:txBody>
      </p:sp>
    </p:spTree>
    <p:extLst>
      <p:ext uri="{BB962C8B-B14F-4D97-AF65-F5344CB8AC3E}">
        <p14:creationId xmlns:p14="http://schemas.microsoft.com/office/powerpoint/2010/main" val="405868760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103</a:t>
            </a:fld>
            <a:endParaRPr lang="en-US"/>
          </a:p>
        </p:txBody>
      </p:sp>
    </p:spTree>
    <p:extLst>
      <p:ext uri="{BB962C8B-B14F-4D97-AF65-F5344CB8AC3E}">
        <p14:creationId xmlns:p14="http://schemas.microsoft.com/office/powerpoint/2010/main" val="6715280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104</a:t>
            </a:fld>
            <a:endParaRPr lang="en-US"/>
          </a:p>
        </p:txBody>
      </p:sp>
    </p:spTree>
    <p:extLst>
      <p:ext uri="{BB962C8B-B14F-4D97-AF65-F5344CB8AC3E}">
        <p14:creationId xmlns:p14="http://schemas.microsoft.com/office/powerpoint/2010/main" val="23980466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105</a:t>
            </a:fld>
            <a:endParaRPr lang="en-US"/>
          </a:p>
        </p:txBody>
      </p:sp>
    </p:spTree>
    <p:extLst>
      <p:ext uri="{BB962C8B-B14F-4D97-AF65-F5344CB8AC3E}">
        <p14:creationId xmlns:p14="http://schemas.microsoft.com/office/powerpoint/2010/main" val="198704235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a:t>
            </a:r>
            <a:r>
              <a:rPr lang="en-US" baseline="0" dirty="0" smtClean="0"/>
              <a:t> need to be able to identify and </a:t>
            </a:r>
            <a:r>
              <a:rPr lang="en-US" baseline="0" dirty="0" err="1" smtClean="0"/>
              <a:t>handl</a:t>
            </a:r>
            <a:r>
              <a:rPr lang="en-US" baseline="0" dirty="0" smtClean="0"/>
              <a:t> strong emotions– tech as a go-to strategy for calming emotions may not be practical or effective!</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108</a:t>
            </a:fld>
            <a:endParaRPr lang="en-US"/>
          </a:p>
        </p:txBody>
      </p:sp>
    </p:spTree>
    <p:extLst>
      <p:ext uri="{BB962C8B-B14F-4D97-AF65-F5344CB8AC3E}">
        <p14:creationId xmlns:p14="http://schemas.microsoft.com/office/powerpoint/2010/main" val="237860403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so much to</a:t>
            </a:r>
            <a:r>
              <a:rPr lang="en-US" baseline="0" dirty="0"/>
              <a:t> you for your attention and a special thank you to my truly incredible mentor, Jenny Radesky, diligent research team, participants/families, and Reach out and Read/APA for this </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109</a:t>
            </a:fld>
            <a:endParaRPr lang="en-US"/>
          </a:p>
        </p:txBody>
      </p:sp>
    </p:spTree>
    <p:extLst>
      <p:ext uri="{BB962C8B-B14F-4D97-AF65-F5344CB8AC3E}">
        <p14:creationId xmlns:p14="http://schemas.microsoft.com/office/powerpoint/2010/main" val="42741964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so much to</a:t>
            </a:r>
            <a:r>
              <a:rPr lang="en-US" baseline="0" dirty="0"/>
              <a:t> you for your attention and a special thank you to my truly incredible mentor, Jenny Radesky, diligent research team, participants/families, and Reach out and Read/APA for this </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110</a:t>
            </a:fld>
            <a:endParaRPr lang="en-US"/>
          </a:p>
        </p:txBody>
      </p:sp>
    </p:spTree>
    <p:extLst>
      <p:ext uri="{BB962C8B-B14F-4D97-AF65-F5344CB8AC3E}">
        <p14:creationId xmlns:p14="http://schemas.microsoft.com/office/powerpoint/2010/main" val="60797966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so much to</a:t>
            </a:r>
            <a:r>
              <a:rPr lang="en-US" baseline="0" dirty="0"/>
              <a:t> you for your attention and a special thank you to my truly incredible mentor, Jenny Radesky, diligent research team, participants/families, and Reach out and Read/APA for this </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111</a:t>
            </a:fld>
            <a:endParaRPr lang="en-US"/>
          </a:p>
        </p:txBody>
      </p:sp>
    </p:spTree>
    <p:extLst>
      <p:ext uri="{BB962C8B-B14F-4D97-AF65-F5344CB8AC3E}">
        <p14:creationId xmlns:p14="http://schemas.microsoft.com/office/powerpoint/2010/main" val="267471347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so much to</a:t>
            </a:r>
            <a:r>
              <a:rPr lang="en-US" baseline="0" dirty="0"/>
              <a:t> you for your attention and a special thank you to my truly incredible mentor, Jenny Radesky, diligent research team, participants/families, and Reach out and Read/APA for this </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112</a:t>
            </a:fld>
            <a:endParaRPr lang="en-US"/>
          </a:p>
        </p:txBody>
      </p:sp>
    </p:spTree>
    <p:extLst>
      <p:ext uri="{BB962C8B-B14F-4D97-AF65-F5344CB8AC3E}">
        <p14:creationId xmlns:p14="http://schemas.microsoft.com/office/powerpoint/2010/main" val="178366309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so much to</a:t>
            </a:r>
            <a:r>
              <a:rPr lang="en-US" baseline="0" dirty="0"/>
              <a:t> you for your attention and a special thank you to my truly incredible mentor, Jenny Radesky, diligent research team, participants/families, and Reach out and Read/APA for this </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113</a:t>
            </a:fld>
            <a:endParaRPr lang="en-US"/>
          </a:p>
        </p:txBody>
      </p:sp>
    </p:spTree>
    <p:extLst>
      <p:ext uri="{BB962C8B-B14F-4D97-AF65-F5344CB8AC3E}">
        <p14:creationId xmlns:p14="http://schemas.microsoft.com/office/powerpoint/2010/main" val="202139436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419376-5CDD-4542-B2D4-9A4785B764A9}" type="slidenum">
              <a:rPr lang="en-US" smtClean="0"/>
              <a:t>114</a:t>
            </a:fld>
            <a:endParaRPr lang="en-US"/>
          </a:p>
        </p:txBody>
      </p:sp>
    </p:spTree>
    <p:extLst>
      <p:ext uri="{BB962C8B-B14F-4D97-AF65-F5344CB8AC3E}">
        <p14:creationId xmlns:p14="http://schemas.microsoft.com/office/powerpoint/2010/main" val="427392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we’ve gone from green eggs and ham to screen apps and </a:t>
            </a:r>
            <a:r>
              <a:rPr lang="en-US" baseline="0" dirty="0" err="1" smtClean="0"/>
              <a:t>instagram</a:t>
            </a:r>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9</a:t>
            </a:fld>
            <a:endParaRPr lang="en-US"/>
          </a:p>
        </p:txBody>
      </p:sp>
    </p:spTree>
    <p:extLst>
      <p:ext uri="{BB962C8B-B14F-4D97-AF65-F5344CB8AC3E}">
        <p14:creationId xmlns:p14="http://schemas.microsoft.com/office/powerpoint/2010/main" val="405128562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19376-5CDD-4542-B2D4-9A4785B764A9}" type="slidenum">
              <a:rPr lang="en-US" smtClean="0"/>
              <a:t>115</a:t>
            </a:fld>
            <a:endParaRPr lang="en-US"/>
          </a:p>
        </p:txBody>
      </p:sp>
    </p:spTree>
    <p:extLst>
      <p:ext uri="{BB962C8B-B14F-4D97-AF65-F5344CB8AC3E}">
        <p14:creationId xmlns:p14="http://schemas.microsoft.com/office/powerpoint/2010/main" val="43792698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419376-5CDD-4542-B2D4-9A4785B764A9}" type="slidenum">
              <a:rPr lang="en-US" smtClean="0"/>
              <a:t>116</a:t>
            </a:fld>
            <a:endParaRPr lang="en-US"/>
          </a:p>
        </p:txBody>
      </p:sp>
    </p:spTree>
    <p:extLst>
      <p:ext uri="{BB962C8B-B14F-4D97-AF65-F5344CB8AC3E}">
        <p14:creationId xmlns:p14="http://schemas.microsoft.com/office/powerpoint/2010/main" val="3137627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nchor="ctr"/>
          <a:lstStyle>
            <a:lvl1pPr algn="ct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447800"/>
          </a:xfrm>
        </p:spPr>
        <p:txBody>
          <a:bodyPr>
            <a:normAutofit/>
          </a:bodyPr>
          <a:lstStyle>
            <a:lvl1pPr marL="0" indent="0" algn="ctr">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9" name="Straight Connector 8"/>
          <p:cNvCxnSpPr/>
          <p:nvPr userDrawn="1"/>
        </p:nvCxnSpPr>
        <p:spPr bwMode="auto">
          <a:xfrm>
            <a:off x="0" y="3733800"/>
            <a:ext cx="9144000" cy="1588"/>
          </a:xfrm>
          <a:prstGeom prst="line">
            <a:avLst/>
          </a:prstGeom>
          <a:solidFill>
            <a:schemeClr val="accent1"/>
          </a:solidFill>
          <a:ln w="25400" cap="flat" cmpd="sng" algn="ctr">
            <a:gradFill flip="none" rotWithShape="1">
              <a:gsLst>
                <a:gs pos="0">
                  <a:schemeClr val="bg1"/>
                </a:gs>
                <a:gs pos="50000">
                  <a:schemeClr val="accent1"/>
                </a:gs>
                <a:gs pos="100000">
                  <a:schemeClr val="bg1"/>
                </a:gs>
              </a:gsLst>
              <a:lin ang="0" scaled="1"/>
              <a:tileRect/>
            </a:gradFill>
            <a:prstDash val="solid"/>
            <a:round/>
            <a:headEnd type="none" w="sm" len="sm"/>
            <a:tailEnd type="none" w="sm" len="sm"/>
          </a:ln>
          <a:effectLst/>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Title and Content with logo">
    <p:spTree>
      <p:nvGrpSpPr>
        <p:cNvPr id="1" name=""/>
        <p:cNvGrpSpPr/>
        <p:nvPr/>
      </p:nvGrpSpPr>
      <p:grpSpPr>
        <a:xfrm>
          <a:off x="0" y="0"/>
          <a:ext cx="0" cy="0"/>
          <a:chOff x="0" y="0"/>
          <a:chExt cx="0" cy="0"/>
        </a:xfrm>
      </p:grpSpPr>
      <p:sp>
        <p:nvSpPr>
          <p:cNvPr id="2" name="Title 1"/>
          <p:cNvSpPr>
            <a:spLocks noGrp="1"/>
          </p:cNvSpPr>
          <p:nvPr>
            <p:ph type="title"/>
          </p:nvPr>
        </p:nvSpPr>
        <p:spPr>
          <a:xfrm>
            <a:off x="76200" y="27993"/>
            <a:ext cx="9144000" cy="838200"/>
          </a:xfrm>
          <a:prstGeom prst="rect">
            <a:avLst/>
          </a:prstGeom>
        </p:spPr>
        <p:txBody>
          <a:bodyPr anchor="ctr">
            <a:normAutofit/>
          </a:bodyPr>
          <a:lstStyle>
            <a:lvl1pPr>
              <a:defRPr sz="36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152400" y="1143000"/>
            <a:ext cx="8839200" cy="4525963"/>
          </a:xfrm>
        </p:spPr>
        <p:txBody>
          <a:bodyPr/>
          <a:lstStyle>
            <a:lvl1pPr>
              <a:spcBef>
                <a:spcPts val="600"/>
              </a:spcBef>
              <a:spcAft>
                <a:spcPts val="600"/>
              </a:spcAft>
              <a:defRPr sz="2400"/>
            </a:lvl1pPr>
            <a:lvl2pPr>
              <a:spcBef>
                <a:spcPts val="600"/>
              </a:spcBef>
              <a:spcAft>
                <a:spcPts val="600"/>
              </a:spcAft>
              <a:defRPr sz="2000"/>
            </a:lvl2pPr>
            <a:lvl3pPr>
              <a:spcBef>
                <a:spcPts val="600"/>
              </a:spcBef>
              <a:spcAft>
                <a:spcPts val="600"/>
              </a:spcAft>
              <a:defRPr sz="1800"/>
            </a:lvl3pPr>
            <a:lvl4pPr>
              <a:spcBef>
                <a:spcPts val="600"/>
              </a:spcBef>
              <a:spcAft>
                <a:spcPts val="600"/>
              </a:spcAft>
              <a:defRPr sz="1600"/>
            </a:lvl4pPr>
            <a:lvl5pPr>
              <a:spcBef>
                <a:spcPts val="600"/>
              </a:spcBef>
              <a:spcAft>
                <a:spcPts val="600"/>
              </a:spcAf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13D4505-985F-49BE-8C1F-E0CFEEC3F372}" type="slidenum">
              <a:rPr lang="en-US" smtClean="0"/>
              <a:t>‹#›</a:t>
            </a:fld>
            <a:endParaRPr lang="en-US" dirty="0"/>
          </a:p>
        </p:txBody>
      </p:sp>
      <p:cxnSp>
        <p:nvCxnSpPr>
          <p:cNvPr id="7" name="Straight Connector 6"/>
          <p:cNvCxnSpPr/>
          <p:nvPr userDrawn="1"/>
        </p:nvCxnSpPr>
        <p:spPr bwMode="auto">
          <a:xfrm flipH="1">
            <a:off x="0" y="838200"/>
            <a:ext cx="8991600" cy="1588"/>
          </a:xfrm>
          <a:prstGeom prst="line">
            <a:avLst/>
          </a:prstGeom>
          <a:solidFill>
            <a:schemeClr val="accent1"/>
          </a:solidFill>
          <a:ln w="25400" cap="flat" cmpd="sng" algn="ctr">
            <a:gradFill flip="none" rotWithShape="1">
              <a:gsLst>
                <a:gs pos="0">
                  <a:schemeClr val="bg1"/>
                </a:gs>
                <a:gs pos="0">
                  <a:schemeClr val="bg1"/>
                </a:gs>
                <a:gs pos="100000">
                  <a:schemeClr val="tx1"/>
                </a:gs>
              </a:gsLst>
              <a:lin ang="0" scaled="1"/>
              <a:tileRect/>
            </a:gradFill>
            <a:prstDash val="solid"/>
            <a:round/>
            <a:headEnd type="none" w="sm" len="sm"/>
            <a:tailEnd type="none" w="sm" len="sm"/>
          </a:ln>
          <a:effectLst/>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 Title and Content with logo">
    <p:spTree>
      <p:nvGrpSpPr>
        <p:cNvPr id="1" name=""/>
        <p:cNvGrpSpPr/>
        <p:nvPr/>
      </p:nvGrpSpPr>
      <p:grpSpPr>
        <a:xfrm>
          <a:off x="0" y="0"/>
          <a:ext cx="0" cy="0"/>
          <a:chOff x="0" y="0"/>
          <a:chExt cx="0" cy="0"/>
        </a:xfrm>
      </p:grpSpPr>
      <p:sp>
        <p:nvSpPr>
          <p:cNvPr id="2" name="Title 1"/>
          <p:cNvSpPr>
            <a:spLocks noGrp="1"/>
          </p:cNvSpPr>
          <p:nvPr>
            <p:ph type="title"/>
          </p:nvPr>
        </p:nvSpPr>
        <p:spPr>
          <a:xfrm>
            <a:off x="76200" y="27993"/>
            <a:ext cx="9144000" cy="838200"/>
          </a:xfrm>
          <a:prstGeom prst="rect">
            <a:avLst/>
          </a:prstGeom>
        </p:spPr>
        <p:txBody>
          <a:bodyPr anchor="ctr">
            <a:normAutofit/>
          </a:bodyPr>
          <a:lstStyle>
            <a:lvl1pPr>
              <a:defRPr sz="36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152400" y="1143000"/>
            <a:ext cx="8839200" cy="4525963"/>
          </a:xfrm>
        </p:spPr>
        <p:txBody>
          <a:bodyPr/>
          <a:lstStyle>
            <a:lvl1pPr>
              <a:spcBef>
                <a:spcPts val="600"/>
              </a:spcBef>
              <a:spcAft>
                <a:spcPts val="600"/>
              </a:spcAft>
              <a:defRPr sz="2400"/>
            </a:lvl1pPr>
            <a:lvl2pPr>
              <a:spcBef>
                <a:spcPts val="600"/>
              </a:spcBef>
              <a:spcAft>
                <a:spcPts val="600"/>
              </a:spcAft>
              <a:defRPr sz="2000"/>
            </a:lvl2pPr>
            <a:lvl3pPr>
              <a:spcBef>
                <a:spcPts val="600"/>
              </a:spcBef>
              <a:spcAft>
                <a:spcPts val="600"/>
              </a:spcAft>
              <a:defRPr sz="1800"/>
            </a:lvl3pPr>
            <a:lvl4pPr>
              <a:spcBef>
                <a:spcPts val="600"/>
              </a:spcBef>
              <a:spcAft>
                <a:spcPts val="600"/>
              </a:spcAft>
              <a:defRPr sz="1600"/>
            </a:lvl4pPr>
            <a:lvl5pPr>
              <a:spcBef>
                <a:spcPts val="600"/>
              </a:spcBef>
              <a:spcAft>
                <a:spcPts val="600"/>
              </a:spcAf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13D4505-985F-49BE-8C1F-E0CFEEC3F372}" type="slidenum">
              <a:rPr lang="en-US" smtClean="0"/>
              <a:t>‹#›</a:t>
            </a:fld>
            <a:endParaRPr lang="en-US" dirty="0"/>
          </a:p>
        </p:txBody>
      </p:sp>
      <p:cxnSp>
        <p:nvCxnSpPr>
          <p:cNvPr id="7" name="Straight Connector 6"/>
          <p:cNvCxnSpPr/>
          <p:nvPr userDrawn="1"/>
        </p:nvCxnSpPr>
        <p:spPr bwMode="auto">
          <a:xfrm flipH="1">
            <a:off x="0" y="838200"/>
            <a:ext cx="8991600" cy="1588"/>
          </a:xfrm>
          <a:prstGeom prst="line">
            <a:avLst/>
          </a:prstGeom>
          <a:solidFill>
            <a:schemeClr val="accent1"/>
          </a:solidFill>
          <a:ln w="25400" cap="flat" cmpd="sng" algn="ctr">
            <a:gradFill flip="none" rotWithShape="1">
              <a:gsLst>
                <a:gs pos="0">
                  <a:schemeClr val="bg1"/>
                </a:gs>
                <a:gs pos="0">
                  <a:schemeClr val="bg1"/>
                </a:gs>
                <a:gs pos="100000">
                  <a:schemeClr val="tx1"/>
                </a:gs>
              </a:gsLst>
              <a:lin ang="0" scaled="1"/>
              <a:tileRect/>
            </a:gradFill>
            <a:prstDash val="solid"/>
            <a:round/>
            <a:headEnd type="none" w="sm" len="sm"/>
            <a:tailEnd type="none" w="sm" len="sm"/>
          </a:ln>
          <a:effectLst/>
        </p:spPr>
      </p:cxnSp>
    </p:spTree>
    <p:extLst>
      <p:ext uri="{BB962C8B-B14F-4D97-AF65-F5344CB8AC3E}">
        <p14:creationId xmlns:p14="http://schemas.microsoft.com/office/powerpoint/2010/main" val="464049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13D4505-985F-49BE-8C1F-E0CFEEC3F372}" type="slidenum">
              <a:rPr lang="en-US" smtClean="0"/>
              <a:t>‹#›</a:t>
            </a:fld>
            <a:endParaRPr lang="en-US"/>
          </a:p>
        </p:txBody>
      </p:sp>
      <p:sp>
        <p:nvSpPr>
          <p:cNvPr id="8" name="Title 1"/>
          <p:cNvSpPr>
            <a:spLocks noGrp="1"/>
          </p:cNvSpPr>
          <p:nvPr>
            <p:ph type="title"/>
          </p:nvPr>
        </p:nvSpPr>
        <p:spPr>
          <a:xfrm>
            <a:off x="0" y="2286000"/>
            <a:ext cx="9144000" cy="838200"/>
          </a:xfrm>
          <a:prstGeom prst="rect">
            <a:avLst/>
          </a:prstGeom>
        </p:spPr>
        <p:txBody>
          <a:bodyPr anchor="ctr">
            <a:normAutofit/>
          </a:bodyPr>
          <a:lstStyle>
            <a:lvl1pPr algn="ctr">
              <a:defRPr sz="3600">
                <a:solidFill>
                  <a:schemeClr val="tx1"/>
                </a:solidFill>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spcBef>
                <a:spcPts val="600"/>
              </a:spcBef>
              <a:spcAft>
                <a:spcPts val="600"/>
              </a:spcAft>
              <a:defRPr sz="2400"/>
            </a:lvl1pPr>
            <a:lvl2pPr>
              <a:spcBef>
                <a:spcPts val="600"/>
              </a:spcBef>
              <a:spcAft>
                <a:spcPts val="600"/>
              </a:spcAft>
              <a:defRPr sz="2000"/>
            </a:lvl2pPr>
            <a:lvl3pPr>
              <a:spcBef>
                <a:spcPts val="600"/>
              </a:spcBef>
              <a:spcAft>
                <a:spcPts val="600"/>
              </a:spcAft>
              <a:defRPr sz="1800"/>
            </a:lvl3pPr>
            <a:lvl4pPr>
              <a:spcBef>
                <a:spcPts val="600"/>
              </a:spcBef>
              <a:spcAft>
                <a:spcPts val="600"/>
              </a:spcAft>
              <a:defRPr sz="1600"/>
            </a:lvl4pPr>
            <a:lvl5pPr>
              <a:spcBef>
                <a:spcPts val="600"/>
              </a:spcBef>
              <a:spcAft>
                <a:spcPts val="6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spcBef>
                <a:spcPts val="600"/>
              </a:spcBef>
              <a:spcAft>
                <a:spcPts val="600"/>
              </a:spcAft>
              <a:defRPr sz="2400"/>
            </a:lvl1pPr>
            <a:lvl2pPr>
              <a:spcBef>
                <a:spcPts val="600"/>
              </a:spcBef>
              <a:spcAft>
                <a:spcPts val="600"/>
              </a:spcAft>
              <a:defRPr sz="2000"/>
            </a:lvl2pPr>
            <a:lvl3pPr>
              <a:spcBef>
                <a:spcPts val="600"/>
              </a:spcBef>
              <a:spcAft>
                <a:spcPts val="600"/>
              </a:spcAft>
              <a:defRPr sz="1800"/>
            </a:lvl3pPr>
            <a:lvl4pPr>
              <a:spcBef>
                <a:spcPts val="600"/>
              </a:spcBef>
              <a:spcAft>
                <a:spcPts val="600"/>
              </a:spcAft>
              <a:defRPr sz="1600"/>
            </a:lvl4pPr>
            <a:lvl5pPr>
              <a:spcBef>
                <a:spcPts val="600"/>
              </a:spcBef>
              <a:spcAft>
                <a:spcPts val="6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313D4505-985F-49BE-8C1F-E0CFEEC3F372}" type="slidenum">
              <a:rPr lang="en-US" smtClean="0"/>
              <a:t>‹#›</a:t>
            </a:fld>
            <a:endParaRPr lang="en-US"/>
          </a:p>
        </p:txBody>
      </p:sp>
      <p:cxnSp>
        <p:nvCxnSpPr>
          <p:cNvPr id="10" name="Straight Connector 9"/>
          <p:cNvCxnSpPr/>
          <p:nvPr userDrawn="1"/>
        </p:nvCxnSpPr>
        <p:spPr bwMode="auto">
          <a:xfrm flipH="1">
            <a:off x="0" y="839788"/>
            <a:ext cx="9067800" cy="0"/>
          </a:xfrm>
          <a:prstGeom prst="line">
            <a:avLst/>
          </a:prstGeom>
          <a:solidFill>
            <a:schemeClr val="accent1"/>
          </a:solidFill>
          <a:ln w="25400" cap="flat" cmpd="sng" algn="ctr">
            <a:gradFill flip="none" rotWithShape="1">
              <a:gsLst>
                <a:gs pos="0">
                  <a:schemeClr val="bg1"/>
                </a:gs>
                <a:gs pos="0">
                  <a:schemeClr val="bg1"/>
                </a:gs>
                <a:gs pos="100000">
                  <a:schemeClr val="tx1"/>
                </a:gs>
              </a:gsLst>
              <a:lin ang="0" scaled="1"/>
              <a:tileRect/>
            </a:gradFill>
            <a:prstDash val="solid"/>
            <a:round/>
            <a:headEnd type="none" w="sm" len="sm"/>
            <a:tailEnd type="none" w="sm" len="sm"/>
          </a:ln>
          <a:effectLst/>
        </p:spPr>
      </p:cxnSp>
      <p:sp>
        <p:nvSpPr>
          <p:cNvPr id="11" name="Title 1"/>
          <p:cNvSpPr>
            <a:spLocks noGrp="1"/>
          </p:cNvSpPr>
          <p:nvPr>
            <p:ph type="title"/>
          </p:nvPr>
        </p:nvSpPr>
        <p:spPr>
          <a:xfrm>
            <a:off x="76200" y="27993"/>
            <a:ext cx="9144000" cy="838200"/>
          </a:xfrm>
          <a:prstGeom prst="rect">
            <a:avLst/>
          </a:prstGeom>
        </p:spPr>
        <p:txBody>
          <a:bodyPr anchor="ctr">
            <a:normAutofit/>
          </a:bodyPr>
          <a:lstStyle>
            <a:lvl1pPr>
              <a:defRPr sz="3600">
                <a:solidFill>
                  <a:schemeClr val="tx1"/>
                </a:solidFill>
              </a:defRPr>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spcBef>
                <a:spcPts val="600"/>
              </a:spcBef>
              <a:spcAft>
                <a:spcPts val="600"/>
              </a:spcAft>
              <a:defRPr sz="2400"/>
            </a:lvl1pPr>
            <a:lvl2pPr>
              <a:spcBef>
                <a:spcPts val="600"/>
              </a:spcBef>
              <a:spcAft>
                <a:spcPts val="600"/>
              </a:spcAft>
              <a:defRPr sz="2000"/>
            </a:lvl2pPr>
            <a:lvl3pPr>
              <a:spcBef>
                <a:spcPts val="600"/>
              </a:spcBef>
              <a:spcAft>
                <a:spcPts val="600"/>
              </a:spcAft>
              <a:defRPr sz="1800"/>
            </a:lvl3pPr>
            <a:lvl4pPr>
              <a:spcBef>
                <a:spcPts val="600"/>
              </a:spcBef>
              <a:spcAft>
                <a:spcPts val="600"/>
              </a:spcAft>
              <a:defRPr sz="1600"/>
            </a:lvl4pPr>
            <a:lvl5pPr>
              <a:spcBef>
                <a:spcPts val="600"/>
              </a:spcBef>
              <a:spcAft>
                <a:spcPts val="6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spcBef>
                <a:spcPts val="600"/>
              </a:spcBef>
              <a:spcAft>
                <a:spcPts val="600"/>
              </a:spcAft>
              <a:defRPr sz="2400"/>
            </a:lvl1pPr>
            <a:lvl2pPr>
              <a:spcBef>
                <a:spcPts val="600"/>
              </a:spcBef>
              <a:spcAft>
                <a:spcPts val="600"/>
              </a:spcAft>
              <a:defRPr sz="2000"/>
            </a:lvl2pPr>
            <a:lvl3pPr>
              <a:spcBef>
                <a:spcPts val="600"/>
              </a:spcBef>
              <a:spcAft>
                <a:spcPts val="600"/>
              </a:spcAft>
              <a:defRPr sz="1800"/>
            </a:lvl3pPr>
            <a:lvl4pPr>
              <a:spcBef>
                <a:spcPts val="600"/>
              </a:spcBef>
              <a:spcAft>
                <a:spcPts val="600"/>
              </a:spcAft>
              <a:defRPr sz="1600"/>
            </a:lvl4pPr>
            <a:lvl5pPr>
              <a:spcBef>
                <a:spcPts val="600"/>
              </a:spcBef>
              <a:spcAft>
                <a:spcPts val="6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313D4505-985F-49BE-8C1F-E0CFEEC3F372}" type="slidenum">
              <a:rPr lang="en-US" smtClean="0"/>
              <a:t>‹#›</a:t>
            </a:fld>
            <a:endParaRPr lang="en-US"/>
          </a:p>
        </p:txBody>
      </p:sp>
      <p:cxnSp>
        <p:nvCxnSpPr>
          <p:cNvPr id="10" name="Straight Connector 9"/>
          <p:cNvCxnSpPr/>
          <p:nvPr userDrawn="1"/>
        </p:nvCxnSpPr>
        <p:spPr bwMode="auto">
          <a:xfrm flipH="1">
            <a:off x="0" y="839788"/>
            <a:ext cx="9067800" cy="0"/>
          </a:xfrm>
          <a:prstGeom prst="line">
            <a:avLst/>
          </a:prstGeom>
          <a:solidFill>
            <a:schemeClr val="accent1"/>
          </a:solidFill>
          <a:ln w="25400" cap="flat" cmpd="sng" algn="ctr">
            <a:gradFill flip="none" rotWithShape="1">
              <a:gsLst>
                <a:gs pos="0">
                  <a:schemeClr val="bg1"/>
                </a:gs>
                <a:gs pos="0">
                  <a:schemeClr val="bg1"/>
                </a:gs>
                <a:gs pos="100000">
                  <a:schemeClr val="tx1"/>
                </a:gs>
              </a:gsLst>
              <a:lin ang="0" scaled="1"/>
              <a:tileRect/>
            </a:gradFill>
            <a:prstDash val="solid"/>
            <a:round/>
            <a:headEnd type="none" w="sm" len="sm"/>
            <a:tailEnd type="none" w="sm" len="sm"/>
          </a:ln>
          <a:effectLst/>
        </p:spPr>
      </p:cxnSp>
      <p:sp>
        <p:nvSpPr>
          <p:cNvPr id="11" name="Title 1"/>
          <p:cNvSpPr>
            <a:spLocks noGrp="1"/>
          </p:cNvSpPr>
          <p:nvPr>
            <p:ph type="title"/>
          </p:nvPr>
        </p:nvSpPr>
        <p:spPr>
          <a:xfrm>
            <a:off x="0" y="27993"/>
            <a:ext cx="9144000" cy="838200"/>
          </a:xfrm>
          <a:prstGeom prst="rect">
            <a:avLst/>
          </a:prstGeom>
        </p:spPr>
        <p:txBody>
          <a:bodyPr anchor="ctr">
            <a:normAutofit/>
          </a:bodyPr>
          <a:lstStyle>
            <a:lvl1pPr>
              <a:defRPr sz="36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865516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Title Only - with log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13D4505-985F-49BE-8C1F-E0CFEEC3F372}" type="slidenum">
              <a:rPr lang="en-US" smtClean="0"/>
              <a:t>‹#›</a:t>
            </a:fld>
            <a:endParaRPr lang="en-US"/>
          </a:p>
        </p:txBody>
      </p:sp>
      <p:cxnSp>
        <p:nvCxnSpPr>
          <p:cNvPr id="8" name="Straight Connector 7"/>
          <p:cNvCxnSpPr/>
          <p:nvPr userDrawn="1"/>
        </p:nvCxnSpPr>
        <p:spPr bwMode="auto">
          <a:xfrm flipH="1">
            <a:off x="0" y="838200"/>
            <a:ext cx="8991600" cy="1588"/>
          </a:xfrm>
          <a:prstGeom prst="line">
            <a:avLst/>
          </a:prstGeom>
          <a:solidFill>
            <a:schemeClr val="accent1"/>
          </a:solidFill>
          <a:ln w="25400" cap="flat" cmpd="sng" algn="ctr">
            <a:gradFill flip="none" rotWithShape="1">
              <a:gsLst>
                <a:gs pos="0">
                  <a:schemeClr val="bg1"/>
                </a:gs>
                <a:gs pos="0">
                  <a:schemeClr val="bg1"/>
                </a:gs>
                <a:gs pos="100000">
                  <a:schemeClr val="tx1"/>
                </a:gs>
              </a:gsLst>
              <a:lin ang="0" scaled="1"/>
              <a:tileRect/>
            </a:gradFill>
            <a:prstDash val="solid"/>
            <a:round/>
            <a:headEnd type="none" w="sm" len="sm"/>
            <a:tailEnd type="none" w="sm" len="sm"/>
          </a:ln>
          <a:effectLst/>
        </p:spPr>
      </p:cxnSp>
      <p:sp>
        <p:nvSpPr>
          <p:cNvPr id="11" name="Title 1"/>
          <p:cNvSpPr>
            <a:spLocks noGrp="1"/>
          </p:cNvSpPr>
          <p:nvPr>
            <p:ph type="title"/>
          </p:nvPr>
        </p:nvSpPr>
        <p:spPr>
          <a:xfrm>
            <a:off x="76200" y="27993"/>
            <a:ext cx="9144000" cy="838200"/>
          </a:xfrm>
          <a:prstGeom prst="rect">
            <a:avLst/>
          </a:prstGeom>
        </p:spPr>
        <p:txBody>
          <a:bodyPr anchor="ctr">
            <a:normAutofit/>
          </a:bodyPr>
          <a:lstStyle>
            <a:lvl1pPr>
              <a:defRPr sz="3600">
                <a:solidFill>
                  <a:schemeClr val="tx1"/>
                </a:solidFill>
              </a:defRPr>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Title Only - with log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13D4505-985F-49BE-8C1F-E0CFEEC3F372}" type="slidenum">
              <a:rPr lang="en-US" smtClean="0"/>
              <a:t>‹#›</a:t>
            </a:fld>
            <a:endParaRPr lang="en-US"/>
          </a:p>
        </p:txBody>
      </p:sp>
      <p:cxnSp>
        <p:nvCxnSpPr>
          <p:cNvPr id="8" name="Straight Connector 7"/>
          <p:cNvCxnSpPr/>
          <p:nvPr userDrawn="1"/>
        </p:nvCxnSpPr>
        <p:spPr bwMode="auto">
          <a:xfrm flipH="1">
            <a:off x="0" y="838200"/>
            <a:ext cx="8991600" cy="1588"/>
          </a:xfrm>
          <a:prstGeom prst="line">
            <a:avLst/>
          </a:prstGeom>
          <a:solidFill>
            <a:schemeClr val="accent1"/>
          </a:solidFill>
          <a:ln w="25400" cap="flat" cmpd="sng" algn="ctr">
            <a:gradFill flip="none" rotWithShape="1">
              <a:gsLst>
                <a:gs pos="0">
                  <a:schemeClr val="bg1"/>
                </a:gs>
                <a:gs pos="0">
                  <a:schemeClr val="bg1"/>
                </a:gs>
                <a:gs pos="100000">
                  <a:schemeClr val="tx1"/>
                </a:gs>
              </a:gsLst>
              <a:lin ang="0" scaled="1"/>
              <a:tileRect/>
            </a:gradFill>
            <a:prstDash val="solid"/>
            <a:round/>
            <a:headEnd type="none" w="sm" len="sm"/>
            <a:tailEnd type="none" w="sm" len="sm"/>
          </a:ln>
          <a:effectLst/>
        </p:spPr>
      </p:cxnSp>
      <p:sp>
        <p:nvSpPr>
          <p:cNvPr id="11" name="Title 1"/>
          <p:cNvSpPr>
            <a:spLocks noGrp="1"/>
          </p:cNvSpPr>
          <p:nvPr>
            <p:ph type="title"/>
          </p:nvPr>
        </p:nvSpPr>
        <p:spPr>
          <a:xfrm>
            <a:off x="76200" y="27993"/>
            <a:ext cx="9144000" cy="838200"/>
          </a:xfrm>
          <a:prstGeom prst="rect">
            <a:avLst/>
          </a:prstGeom>
        </p:spPr>
        <p:txBody>
          <a:bodyPr anchor="ctr">
            <a:normAutofit/>
          </a:bodyPr>
          <a:lstStyle>
            <a:lvl1pPr>
              <a:defRPr sz="36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645647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Title Only - no logo - for large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13D4505-985F-49BE-8C1F-E0CFEEC3F372}" type="slidenum">
              <a:rPr lang="en-US" smtClean="0"/>
              <a:t>‹#›</a:t>
            </a:fld>
            <a:endParaRPr lang="en-US"/>
          </a:p>
        </p:txBody>
      </p:sp>
      <p:cxnSp>
        <p:nvCxnSpPr>
          <p:cNvPr id="8" name="Straight Connector 7"/>
          <p:cNvCxnSpPr/>
          <p:nvPr userDrawn="1"/>
        </p:nvCxnSpPr>
        <p:spPr bwMode="auto">
          <a:xfrm flipH="1">
            <a:off x="0" y="609600"/>
            <a:ext cx="8991600" cy="1588"/>
          </a:xfrm>
          <a:prstGeom prst="line">
            <a:avLst/>
          </a:prstGeom>
          <a:solidFill>
            <a:schemeClr val="accent1"/>
          </a:solidFill>
          <a:ln w="25400" cap="flat" cmpd="sng" algn="ctr">
            <a:gradFill flip="none" rotWithShape="1">
              <a:gsLst>
                <a:gs pos="0">
                  <a:schemeClr val="bg1"/>
                </a:gs>
                <a:gs pos="0">
                  <a:schemeClr val="bg1"/>
                </a:gs>
                <a:gs pos="100000">
                  <a:schemeClr val="tx1"/>
                </a:gs>
              </a:gsLst>
              <a:lin ang="0" scaled="1"/>
              <a:tileRect/>
            </a:gradFill>
            <a:prstDash val="solid"/>
            <a:round/>
            <a:headEnd type="none" w="sm" len="sm"/>
            <a:tailEnd type="none" w="sm" len="sm"/>
          </a:ln>
          <a:effectLst/>
        </p:spPr>
      </p:cxnSp>
      <p:sp>
        <p:nvSpPr>
          <p:cNvPr id="11" name="Title 1"/>
          <p:cNvSpPr>
            <a:spLocks noGrp="1"/>
          </p:cNvSpPr>
          <p:nvPr>
            <p:ph type="title" hasCustomPrompt="1"/>
          </p:nvPr>
        </p:nvSpPr>
        <p:spPr>
          <a:xfrm>
            <a:off x="0" y="0"/>
            <a:ext cx="9144000" cy="609600"/>
          </a:xfrm>
          <a:prstGeom prst="rect">
            <a:avLst/>
          </a:prstGeom>
        </p:spPr>
        <p:txBody>
          <a:bodyPr anchor="ctr">
            <a:normAutofit/>
          </a:bodyPr>
          <a:lstStyle>
            <a:lvl1pPr>
              <a:defRPr sz="3200" baseline="0">
                <a:solidFill>
                  <a:schemeClr val="tx1"/>
                </a:solidFill>
              </a:defRPr>
            </a:lvl1pPr>
          </a:lstStyle>
          <a:p>
            <a:r>
              <a:rPr lang="en-US" dirty="0"/>
              <a:t>Slide for large images – not to be regularly used</a:t>
            </a:r>
          </a:p>
        </p:txBody>
      </p:sp>
    </p:spTree>
    <p:extLst>
      <p:ext uri="{BB962C8B-B14F-4D97-AF65-F5344CB8AC3E}">
        <p14:creationId xmlns:p14="http://schemas.microsoft.com/office/powerpoint/2010/main" val="971006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16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741400" y="6505800"/>
            <a:ext cx="420130" cy="365125"/>
          </a:xfrm>
          <a:prstGeom prst="rect">
            <a:avLst/>
          </a:prstGeom>
        </p:spPr>
        <p:txBody>
          <a:bodyPr vert="horz" lIns="91440" tIns="45720" rIns="91440" bIns="45720" rtlCol="0" anchor="ctr"/>
          <a:lstStyle>
            <a:lvl1pPr algn="ctr">
              <a:defRPr sz="1000" i="0">
                <a:solidFill>
                  <a:schemeClr val="tx1"/>
                </a:solidFill>
              </a:defRPr>
            </a:lvl1pPr>
          </a:lstStyle>
          <a:p>
            <a:fld id="{313D4505-985F-49BE-8C1F-E0CFEEC3F3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7" r:id="rId3"/>
    <p:sldLayoutId id="2147483771" r:id="rId4"/>
    <p:sldLayoutId id="2147483772" r:id="rId5"/>
    <p:sldLayoutId id="2147483779" r:id="rId6"/>
    <p:sldLayoutId id="2147483774" r:id="rId7"/>
    <p:sldLayoutId id="2147483780" r:id="rId8"/>
    <p:sldLayoutId id="2147483784" r:id="rId9"/>
  </p:sldLayoutIdLst>
  <p:hf hdr="0" ftr="0" dt="0"/>
  <p:txStyles>
    <p:titleStyle>
      <a:lvl1pPr algn="l"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9.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10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4.xml"/><Relationship Id="rId1" Type="http://schemas.openxmlformats.org/officeDocument/2006/relationships/slideLayout" Target="../slideLayouts/slideLayout3.xml"/><Relationship Id="rId4" Type="http://schemas.openxmlformats.org/officeDocument/2006/relationships/image" Target="../media/image41.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1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5.xml"/><Relationship Id="rId1" Type="http://schemas.openxmlformats.org/officeDocument/2006/relationships/slideLayout" Target="../slideLayouts/slideLayout3.xml"/><Relationship Id="rId5" Type="http://schemas.openxmlformats.org/officeDocument/2006/relationships/image" Target="../media/image42.jpeg"/><Relationship Id="rId4" Type="http://schemas.openxmlformats.org/officeDocument/2006/relationships/image" Target="../media/image41.jpg"/></Relationships>
</file>

<file path=ppt/slides/_rels/slide11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44.jpeg"/><Relationship Id="rId2" Type="http://schemas.openxmlformats.org/officeDocument/2006/relationships/notesSlide" Target="../notesSlides/notesSlide86.xml"/><Relationship Id="rId1" Type="http://schemas.openxmlformats.org/officeDocument/2006/relationships/slideLayout" Target="../slideLayouts/slideLayout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g"/></Relationships>
</file>

<file path=ppt/slides/_rels/slide112.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2.emf"/><Relationship Id="rId7" Type="http://schemas.openxmlformats.org/officeDocument/2006/relationships/image" Target="../media/image44.jpeg"/><Relationship Id="rId2" Type="http://schemas.openxmlformats.org/officeDocument/2006/relationships/notesSlide" Target="../notesSlides/notesSlide87.xml"/><Relationship Id="rId1" Type="http://schemas.openxmlformats.org/officeDocument/2006/relationships/slideLayout" Target="../slideLayouts/slideLayout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g"/></Relationships>
</file>

<file path=ppt/slides/_rels/slide113.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2.emf"/><Relationship Id="rId7" Type="http://schemas.openxmlformats.org/officeDocument/2006/relationships/image" Target="../media/image43.jpeg"/><Relationship Id="rId2" Type="http://schemas.openxmlformats.org/officeDocument/2006/relationships/notesSlide" Target="../notesSlides/notesSlide88.xml"/><Relationship Id="rId1" Type="http://schemas.openxmlformats.org/officeDocument/2006/relationships/slideLayout" Target="../slideLayouts/slideLayout3.xml"/><Relationship Id="rId6" Type="http://schemas.openxmlformats.org/officeDocument/2006/relationships/image" Target="../media/image45.jp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jpg"/><Relationship Id="rId9" Type="http://schemas.openxmlformats.org/officeDocument/2006/relationships/image" Target="../media/image46.jpeg"/></Relationships>
</file>

<file path=ppt/slides/_rels/slide1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9.xml"/><Relationship Id="rId1" Type="http://schemas.openxmlformats.org/officeDocument/2006/relationships/slideLayout" Target="../slideLayouts/slideLayout4.xml"/><Relationship Id="rId4" Type="http://schemas.openxmlformats.org/officeDocument/2006/relationships/image" Target="../media/image48.jpeg"/></Relationships>
</file>

<file path=ppt/slides/_rels/slide1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0.xml"/><Relationship Id="rId1" Type="http://schemas.openxmlformats.org/officeDocument/2006/relationships/slideLayout" Target="../slideLayouts/slideLayout3.xml"/><Relationship Id="rId5" Type="http://schemas.openxmlformats.org/officeDocument/2006/relationships/image" Target="../media/image2.emf"/><Relationship Id="rId4" Type="http://schemas.openxmlformats.org/officeDocument/2006/relationships/image" Target="../media/image49.png"/></Relationships>
</file>

<file path=ppt/slides/_rels/slide1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g"/></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g"/></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g"/></Relationships>
</file>

<file path=ppt/slides/_rels/slide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g"/></Relationships>
</file>

<file path=ppt/slides/_rels/slide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g"/></Relationships>
</file>

<file path=ppt/slides/_rels/slide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4.jpeg"/><Relationship Id="rId7" Type="http://schemas.openxmlformats.org/officeDocument/2006/relationships/diagramQuickStyle" Target="../diagrams/quickStyle1.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26.jpeg"/><Relationship Id="rId5" Type="http://schemas.openxmlformats.org/officeDocument/2006/relationships/diagramData" Target="../diagrams/data1.xml"/><Relationship Id="rId10" Type="http://schemas.openxmlformats.org/officeDocument/2006/relationships/image" Target="../media/image25.jpeg"/><Relationship Id="rId4" Type="http://schemas.openxmlformats.org/officeDocument/2006/relationships/image" Target="../media/image2.emf"/><Relationship Id="rId9" Type="http://schemas.microsoft.com/office/2007/relationships/diagramDrawing" Target="../diagrams/drawing1.xml"/></Relationships>
</file>

<file path=ppt/slides/_rels/slide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emf"/></Relationships>
</file>

<file path=ppt/slides/_rels/slide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JPG"/></Relationships>
</file>

<file path=ppt/slides/_rels/slide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JPG"/></Relationships>
</file>

<file path=ppt/slides/_rels/slide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JPG"/></Relationships>
</file>

<file path=ppt/slides/_rels/slide6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JPG"/></Relationships>
</file>

<file path=ppt/slides/_rels/slide6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JPG"/></Relationships>
</file>

<file path=ppt/slides/_rels/slide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JPG"/></Relationships>
</file>

<file path=ppt/slides/_rels/slide6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9.JPG"/></Relationships>
</file>

<file path=ppt/slides/_rels/slide6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9.JPG"/></Relationships>
</file>

<file path=ppt/slides/_rels/slide6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9.JPG"/></Relationships>
</file>

<file path=ppt/slides/_rels/slide6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9.JPG"/></Relationships>
</file>

<file path=ppt/slides/_rels/slide6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9.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emf"/></Relationships>
</file>

<file path=ppt/slides/_rels/slide7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4.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emf"/></Relationships>
</file>

<file path=ppt/slides/_rels/slide7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5.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emf"/></Relationships>
</file>

<file path=ppt/slides/_rels/slide7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6.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emf"/></Relationships>
</file>

<file path=ppt/slides/_rels/slide7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7.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emf"/></Relationships>
</file>

<file path=ppt/slides/_rels/slide7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8.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emf"/></Relationships>
</file>

<file path=ppt/slides/_rels/slide7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9.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emf"/></Relationships>
</file>

<file path=ppt/slides/_rels/slide7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0.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emf"/></Relationships>
</file>

<file path=ppt/slides/_rels/slide7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1.xml"/><Relationship Id="rId1" Type="http://schemas.openxmlformats.org/officeDocument/2006/relationships/slideLayout" Target="../slideLayouts/slideLayout3.xml"/><Relationship Id="rId5" Type="http://schemas.openxmlformats.org/officeDocument/2006/relationships/image" Target="../media/image2.emf"/><Relationship Id="rId4" Type="http://schemas.openxmlformats.org/officeDocument/2006/relationships/image" Target="../media/image28.png"/></Relationships>
</file>

<file path=ppt/slides/_rels/slide7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2.xml"/><Relationship Id="rId1" Type="http://schemas.openxmlformats.org/officeDocument/2006/relationships/slideLayout" Target="../slideLayouts/slideLayout3.xml"/><Relationship Id="rId5" Type="http://schemas.openxmlformats.org/officeDocument/2006/relationships/image" Target="../media/image2.emf"/><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3.xml"/><Relationship Id="rId1" Type="http://schemas.openxmlformats.org/officeDocument/2006/relationships/slideLayout" Target="../slideLayouts/slideLayout3.xml"/><Relationship Id="rId5" Type="http://schemas.openxmlformats.org/officeDocument/2006/relationships/image" Target="../media/image2.emf"/><Relationship Id="rId4" Type="http://schemas.openxmlformats.org/officeDocument/2006/relationships/image" Target="../media/image28.png"/></Relationships>
</file>

<file path=ppt/slides/_rels/slide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image" Target="../media/image2.emf"/></Relationships>
</file>

<file path=ppt/slides/_rels/slide8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1.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8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2.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3.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9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9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6.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9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2" y="11113"/>
            <a:ext cx="9164782" cy="3733799"/>
          </a:xfrm>
          <a:prstGeom prst="rect">
            <a:avLst/>
          </a:prstGeom>
        </p:spPr>
      </p:pic>
      <p:sp>
        <p:nvSpPr>
          <p:cNvPr id="2" name="Title 1"/>
          <p:cNvSpPr>
            <a:spLocks noGrp="1"/>
          </p:cNvSpPr>
          <p:nvPr>
            <p:ph type="ctrTitle"/>
          </p:nvPr>
        </p:nvSpPr>
        <p:spPr>
          <a:xfrm>
            <a:off x="665018" y="228600"/>
            <a:ext cx="7772400" cy="2994025"/>
          </a:xfrm>
        </p:spPr>
        <p:txBody>
          <a:bodyPr>
            <a:normAutofit/>
          </a:bodyPr>
          <a:lstStyle/>
          <a:p>
            <a:r>
              <a:rPr lang="en-US" dirty="0" smtClean="0"/>
              <a:t>Reading in the digital age: Challenges, opportunities, practical tips</a:t>
            </a:r>
          </a:p>
        </p:txBody>
      </p:sp>
      <p:sp>
        <p:nvSpPr>
          <p:cNvPr id="3" name="Subtitle 2"/>
          <p:cNvSpPr>
            <a:spLocks noGrp="1"/>
          </p:cNvSpPr>
          <p:nvPr>
            <p:ph type="subTitle" idx="1"/>
          </p:nvPr>
        </p:nvSpPr>
        <p:spPr>
          <a:xfrm>
            <a:off x="936913" y="4191000"/>
            <a:ext cx="7249391" cy="1447800"/>
          </a:xfrm>
        </p:spPr>
        <p:txBody>
          <a:bodyPr/>
          <a:lstStyle/>
          <a:p>
            <a:r>
              <a:rPr lang="en-US" dirty="0" smtClean="0"/>
              <a:t>October 11, 2019</a:t>
            </a:r>
            <a:endParaRPr lang="en-US" dirty="0"/>
          </a:p>
          <a:p>
            <a:r>
              <a:rPr lang="en-US" dirty="0" smtClean="0"/>
              <a:t>Reach </a:t>
            </a:r>
            <a:r>
              <a:rPr lang="en-US" dirty="0" smtClean="0"/>
              <a:t>Out and </a:t>
            </a:r>
            <a:r>
              <a:rPr lang="en-US" dirty="0" smtClean="0"/>
              <a:t>Read Wisconsin</a:t>
            </a:r>
            <a:endParaRPr lang="en-US" dirty="0" smtClean="0"/>
          </a:p>
          <a:p>
            <a:r>
              <a:rPr lang="en-US" dirty="0" smtClean="0"/>
              <a:t>Tiffany </a:t>
            </a:r>
            <a:r>
              <a:rPr lang="en-US" dirty="0" err="1" smtClean="0"/>
              <a:t>Munzer</a:t>
            </a:r>
            <a:r>
              <a:rPr lang="en-US" dirty="0" smtClean="0"/>
              <a:t>; Alison Miller; Heidi Weeks; Niko </a:t>
            </a:r>
            <a:r>
              <a:rPr lang="en-US" dirty="0" err="1" smtClean="0"/>
              <a:t>Kaciroti</a:t>
            </a:r>
            <a:r>
              <a:rPr lang="en-US" dirty="0" smtClean="0"/>
              <a:t>; Jenny </a:t>
            </a:r>
            <a:r>
              <a:rPr lang="en-US" dirty="0" err="1" smtClean="0"/>
              <a:t>Radesky</a:t>
            </a:r>
            <a:endParaRPr lang="en-US" b="1" dirty="0"/>
          </a:p>
        </p:txBody>
      </p:sp>
      <p:pic>
        <p:nvPicPr>
          <p:cNvPr id="4" name="Picture 3" descr="Signature-Vertical.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5689973"/>
            <a:ext cx="1681916" cy="1052487"/>
          </a:xfrm>
          <a:prstGeom prst="rect">
            <a:avLst/>
          </a:prstGeom>
        </p:spPr>
      </p:pic>
      <p:sp>
        <p:nvSpPr>
          <p:cNvPr id="6" name="TextBox 5"/>
          <p:cNvSpPr txBox="1"/>
          <p:nvPr/>
        </p:nvSpPr>
        <p:spPr>
          <a:xfrm>
            <a:off x="141495" y="3530948"/>
            <a:ext cx="8284200" cy="246221"/>
          </a:xfrm>
          <a:prstGeom prst="rect">
            <a:avLst/>
          </a:prstGeom>
          <a:noFill/>
        </p:spPr>
        <p:txBody>
          <a:bodyPr wrap="square" rtlCol="0">
            <a:spAutoFit/>
          </a:bodyPr>
          <a:lstStyle/>
          <a:p>
            <a:r>
              <a:rPr lang="en-US" sz="1000" dirty="0"/>
              <a:t>Commonsensemedia.org</a:t>
            </a:r>
          </a:p>
        </p:txBody>
      </p:sp>
    </p:spTree>
    <p:extLst>
      <p:ext uri="{BB962C8B-B14F-4D97-AF65-F5344CB8AC3E}">
        <p14:creationId xmlns:p14="http://schemas.microsoft.com/office/powerpoint/2010/main" val="1943252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apps and </a:t>
            </a:r>
            <a:r>
              <a:rPr lang="en-US" dirty="0" err="1" smtClean="0"/>
              <a:t>instagram</a:t>
            </a:r>
            <a:endParaRPr lang="en-US" dirty="0"/>
          </a:p>
        </p:txBody>
      </p:sp>
      <p:sp>
        <p:nvSpPr>
          <p:cNvPr id="4" name="Slide Number Placeholder 3"/>
          <p:cNvSpPr>
            <a:spLocks noGrp="1"/>
          </p:cNvSpPr>
          <p:nvPr>
            <p:ph type="sldNum" sz="quarter" idx="12"/>
          </p:nvPr>
        </p:nvSpPr>
        <p:spPr/>
        <p:txBody>
          <a:bodyPr/>
          <a:lstStyle/>
          <a:p>
            <a:fld id="{313D4505-985F-49BE-8C1F-E0CFEEC3F372}" type="slidenum">
              <a:rPr lang="en-US" smtClean="0"/>
              <a:t>10</a:t>
            </a:fld>
            <a:endParaRPr lang="en-US" dirty="0"/>
          </a:p>
        </p:txBody>
      </p:sp>
      <p:sp>
        <p:nvSpPr>
          <p:cNvPr id="6" name="Content Placeholder 2"/>
          <p:cNvSpPr txBox="1">
            <a:spLocks/>
          </p:cNvSpPr>
          <p:nvPr/>
        </p:nvSpPr>
        <p:spPr>
          <a:xfrm>
            <a:off x="152400" y="1143000"/>
            <a:ext cx="3962400" cy="4525963"/>
          </a:xfrm>
          <a:prstGeom prst="rect">
            <a:avLst/>
          </a:prstGeom>
        </p:spPr>
        <p:txBody>
          <a:bodyPr vert="horz" lIns="91440" tIns="45720" rIns="91440" bIns="45720" rtlCol="0">
            <a:normAutofit/>
          </a:bodyPr>
          <a:lstStyle>
            <a:lvl1pPr marL="342900" indent="-342900" algn="l" defTabSz="914400" rtl="0" eaLnBrk="1" latinLnBrk="0" hangingPunct="1">
              <a:spcBef>
                <a:spcPts val="600"/>
              </a:spcBef>
              <a:spcAft>
                <a:spcPts val="600"/>
              </a:spcAft>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spcAft>
                <a:spcPts val="600"/>
              </a:spcAft>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spcAft>
                <a:spcPts val="600"/>
              </a:spcAft>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spcAft>
                <a:spcPts val="60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New screen “toys”</a:t>
            </a:r>
            <a:endParaRPr lang="en-US" dirty="0"/>
          </a:p>
          <a:p>
            <a:pPr lvl="1"/>
            <a:r>
              <a:rPr lang="en-US" dirty="0" smtClean="0"/>
              <a:t>Screens and apps are marketed </a:t>
            </a:r>
            <a:r>
              <a:rPr lang="en-US" dirty="0"/>
              <a:t>as a way to improve children’s development</a:t>
            </a:r>
          </a:p>
          <a:p>
            <a:pPr lvl="1"/>
            <a:r>
              <a:rPr lang="en-US" dirty="0" smtClean="0"/>
              <a:t>Baby Einstein</a:t>
            </a:r>
          </a:p>
          <a:p>
            <a:pPr lvl="1"/>
            <a:r>
              <a:rPr lang="en-US" dirty="0" smtClean="0"/>
              <a:t>Digital preschools</a:t>
            </a:r>
          </a:p>
          <a:p>
            <a:r>
              <a:rPr lang="en-US" dirty="0" smtClean="0"/>
              <a:t>How do these affect children’s development?</a:t>
            </a:r>
          </a:p>
        </p:txBody>
      </p:sp>
      <p:sp>
        <p:nvSpPr>
          <p:cNvPr id="13" name="TextBox 12"/>
          <p:cNvSpPr txBox="1"/>
          <p:nvPr/>
        </p:nvSpPr>
        <p:spPr>
          <a:xfrm>
            <a:off x="5001900" y="6492849"/>
            <a:ext cx="8284200" cy="246221"/>
          </a:xfrm>
          <a:prstGeom prst="rect">
            <a:avLst/>
          </a:prstGeom>
          <a:noFill/>
        </p:spPr>
        <p:txBody>
          <a:bodyPr wrap="square" rtlCol="0">
            <a:spAutoFit/>
          </a:bodyPr>
          <a:lstStyle/>
          <a:p>
            <a:r>
              <a:rPr lang="en-US" sz="1000" dirty="0" smtClean="0"/>
              <a:t>Barnes and Noble, </a:t>
            </a:r>
            <a:r>
              <a:rPr lang="en-US" sz="1000" dirty="0" err="1" smtClean="0"/>
              <a:t>Pixabay</a:t>
            </a:r>
            <a:endParaRPr lang="en-US" sz="10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6641" y="866192"/>
            <a:ext cx="4307359" cy="5991807"/>
          </a:xfrm>
          <a:prstGeom prst="rect">
            <a:avLst/>
          </a:prstGeom>
        </p:spPr>
      </p:pic>
    </p:spTree>
    <p:extLst>
      <p:ext uri="{BB962C8B-B14F-4D97-AF65-F5344CB8AC3E}">
        <p14:creationId xmlns:p14="http://schemas.microsoft.com/office/powerpoint/2010/main" val="124975783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13D4505-985F-49BE-8C1F-E0CFEEC3F372}" type="slidenum">
              <a:rPr lang="en-US" smtClean="0"/>
              <a:t>100</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054460"/>
            <a:ext cx="6858000" cy="4998088"/>
          </a:xfrm>
          <a:prstGeom prst="rect">
            <a:avLst/>
          </a:prstGeom>
        </p:spPr>
      </p:pic>
      <p:sp>
        <p:nvSpPr>
          <p:cNvPr id="6" name="Title 1"/>
          <p:cNvSpPr>
            <a:spLocks noGrp="1"/>
          </p:cNvSpPr>
          <p:nvPr>
            <p:ph type="title"/>
          </p:nvPr>
        </p:nvSpPr>
        <p:spPr/>
        <p:txBody>
          <a:bodyPr/>
          <a:lstStyle/>
          <a:p>
            <a:r>
              <a:rPr lang="en-US" dirty="0" smtClean="0"/>
              <a:t>Practical tips: Enjoy together</a:t>
            </a:r>
            <a:endParaRPr lang="en-US" b="1" dirty="0"/>
          </a:p>
        </p:txBody>
      </p:sp>
      <p:sp>
        <p:nvSpPr>
          <p:cNvPr id="8" name="Rectangle 7"/>
          <p:cNvSpPr/>
          <p:nvPr/>
        </p:nvSpPr>
        <p:spPr>
          <a:xfrm>
            <a:off x="2514600" y="5943600"/>
            <a:ext cx="3429000" cy="461665"/>
          </a:xfrm>
          <a:prstGeom prst="rect">
            <a:avLst/>
          </a:prstGeom>
        </p:spPr>
        <p:txBody>
          <a:bodyPr wrap="square">
            <a:spAutoFit/>
          </a:bodyPr>
          <a:lstStyle/>
          <a:p>
            <a:r>
              <a:rPr lang="en-US" sz="2400" dirty="0"/>
              <a:t>Commonsensemedia.org</a:t>
            </a:r>
          </a:p>
        </p:txBody>
      </p:sp>
      <p:pic>
        <p:nvPicPr>
          <p:cNvPr id="9" name="Picture 8"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Tree>
    <p:extLst>
      <p:ext uri="{BB962C8B-B14F-4D97-AF65-F5344CB8AC3E}">
        <p14:creationId xmlns:p14="http://schemas.microsoft.com/office/powerpoint/2010/main" val="125463582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Practical tips: Enjoy </a:t>
            </a:r>
            <a:r>
              <a:rPr lang="en-US" dirty="0" smtClean="0"/>
              <a:t>together</a:t>
            </a:r>
            <a:endParaRPr lang="en-US" dirty="0"/>
          </a:p>
        </p:txBody>
      </p:sp>
      <p:pic>
        <p:nvPicPr>
          <p:cNvPr id="5" name="Content Placeholder 4"/>
          <p:cNvPicPr>
            <a:picLocks noGrp="1" noChangeAspect="1"/>
          </p:cNvPicPr>
          <p:nvPr>
            <p:ph idx="1"/>
          </p:nvPr>
        </p:nvPicPr>
        <p:blipFill>
          <a:blip r:embed="rId2"/>
          <a:stretch>
            <a:fillRect/>
          </a:stretch>
        </p:blipFill>
        <p:spPr>
          <a:xfrm>
            <a:off x="152400" y="1617192"/>
            <a:ext cx="8839200" cy="3577579"/>
          </a:xfrm>
          <a:prstGeom prst="rect">
            <a:avLst/>
          </a:prstGeom>
        </p:spPr>
      </p:pic>
      <p:sp>
        <p:nvSpPr>
          <p:cNvPr id="4" name="Slide Number Placeholder 3"/>
          <p:cNvSpPr>
            <a:spLocks noGrp="1"/>
          </p:cNvSpPr>
          <p:nvPr>
            <p:ph type="sldNum" sz="quarter" idx="12"/>
          </p:nvPr>
        </p:nvSpPr>
        <p:spPr/>
        <p:txBody>
          <a:bodyPr/>
          <a:lstStyle/>
          <a:p>
            <a:fld id="{313D4505-985F-49BE-8C1F-E0CFEEC3F372}" type="slidenum">
              <a:rPr lang="en-US" smtClean="0"/>
              <a:t>101</a:t>
            </a:fld>
            <a:endParaRPr lang="en-US" dirty="0"/>
          </a:p>
        </p:txBody>
      </p:sp>
      <p:sp>
        <p:nvSpPr>
          <p:cNvPr id="6" name="Rectangle 5"/>
          <p:cNvSpPr/>
          <p:nvPr/>
        </p:nvSpPr>
        <p:spPr>
          <a:xfrm>
            <a:off x="2514600" y="5943600"/>
            <a:ext cx="3429000" cy="461665"/>
          </a:xfrm>
          <a:prstGeom prst="rect">
            <a:avLst/>
          </a:prstGeom>
        </p:spPr>
        <p:txBody>
          <a:bodyPr wrap="square">
            <a:spAutoFit/>
          </a:bodyPr>
          <a:lstStyle/>
          <a:p>
            <a:r>
              <a:rPr lang="en-US" sz="2400" dirty="0"/>
              <a:t>Commonsensemedia.org</a:t>
            </a:r>
          </a:p>
        </p:txBody>
      </p:sp>
      <p:pic>
        <p:nvPicPr>
          <p:cNvPr id="7" name="Picture 6"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
        <p:nvSpPr>
          <p:cNvPr id="8" name="Title 1"/>
          <p:cNvSpPr txBox="1">
            <a:spLocks/>
          </p:cNvSpPr>
          <p:nvPr/>
        </p:nvSpPr>
        <p:spPr>
          <a:xfrm>
            <a:off x="1371600" y="1905000"/>
            <a:ext cx="9144000" cy="838200"/>
          </a:xfrm>
          <a:prstGeom prst="rect">
            <a:avLst/>
          </a:prstGeom>
        </p:spPr>
        <p:txBody>
          <a:bodyPr anchor="ctr">
            <a:normAutofit/>
          </a:bodyPr>
          <a:lstStyle>
            <a:lvl1pPr algn="l" defTabSz="914400" rtl="0" eaLnBrk="1" latinLnBrk="0" hangingPunct="1">
              <a:spcBef>
                <a:spcPct val="0"/>
              </a:spcBef>
              <a:buNone/>
              <a:defRPr sz="3600" kern="1200">
                <a:solidFill>
                  <a:schemeClr val="tx1"/>
                </a:solidFill>
                <a:latin typeface="+mj-lt"/>
                <a:ea typeface="+mj-ea"/>
                <a:cs typeface="+mj-cs"/>
              </a:defRPr>
            </a:lvl1pPr>
          </a:lstStyle>
          <a:p>
            <a:endParaRPr lang="en-US" b="1" dirty="0"/>
          </a:p>
        </p:txBody>
      </p:sp>
    </p:spTree>
    <p:extLst>
      <p:ext uri="{BB962C8B-B14F-4D97-AF65-F5344CB8AC3E}">
        <p14:creationId xmlns:p14="http://schemas.microsoft.com/office/powerpoint/2010/main" val="36700239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Practical </a:t>
            </a:r>
            <a:r>
              <a:rPr lang="en-US" dirty="0" smtClean="0"/>
              <a:t>tips: Not too much</a:t>
            </a:r>
            <a:endParaRPr lang="en-US" dirty="0"/>
          </a:p>
        </p:txBody>
      </p:sp>
      <p:sp>
        <p:nvSpPr>
          <p:cNvPr id="3" name="Content Placeholder 2"/>
          <p:cNvSpPr>
            <a:spLocks noGrp="1"/>
          </p:cNvSpPr>
          <p:nvPr>
            <p:ph idx="1"/>
          </p:nvPr>
        </p:nvSpPr>
        <p:spPr>
          <a:xfrm>
            <a:off x="152400" y="1143000"/>
            <a:ext cx="8864150" cy="4525963"/>
          </a:xfrm>
        </p:spPr>
        <p:txBody>
          <a:bodyPr/>
          <a:lstStyle/>
          <a:p>
            <a:r>
              <a:rPr lang="en-US" dirty="0"/>
              <a:t>Children younger than 18 months, discourage use of screen media other than </a:t>
            </a:r>
            <a:r>
              <a:rPr lang="en-US" dirty="0" smtClean="0"/>
              <a:t>video-chatting</a:t>
            </a:r>
          </a:p>
          <a:p>
            <a:r>
              <a:rPr lang="en-US" dirty="0" smtClean="0"/>
              <a:t>Create </a:t>
            </a:r>
            <a:r>
              <a:rPr lang="en-US" dirty="0"/>
              <a:t>unplugged spaces/times</a:t>
            </a:r>
          </a:p>
          <a:p>
            <a:pPr lvl="1"/>
            <a:r>
              <a:rPr lang="en-US" dirty="0"/>
              <a:t>Dinner time</a:t>
            </a:r>
          </a:p>
          <a:p>
            <a:pPr lvl="1"/>
            <a:r>
              <a:rPr lang="en-US" dirty="0" smtClean="0"/>
              <a:t>Bedrooms</a:t>
            </a:r>
          </a:p>
          <a:p>
            <a:r>
              <a:rPr lang="en-US" dirty="0" smtClean="0"/>
              <a:t>RESOURCE: Family Media Plan from healthychildren.org American Academy of Pediatrics</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313D4505-985F-49BE-8C1F-E0CFEEC3F372}" type="slidenum">
              <a:rPr lang="en-US" smtClean="0"/>
              <a:t>102</a:t>
            </a:fld>
            <a:endParaRPr lang="en-US" dirty="0"/>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24383" b="8451"/>
          <a:stretch/>
        </p:blipFill>
        <p:spPr>
          <a:xfrm>
            <a:off x="1821241" y="4267200"/>
            <a:ext cx="5653917" cy="2238600"/>
          </a:xfrm>
          <a:prstGeom prst="rect">
            <a:avLst/>
          </a:prstGeom>
        </p:spPr>
      </p:pic>
    </p:spTree>
    <p:extLst>
      <p:ext uri="{BB962C8B-B14F-4D97-AF65-F5344CB8AC3E}">
        <p14:creationId xmlns:p14="http://schemas.microsoft.com/office/powerpoint/2010/main" val="241580538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tips: Not too much (apps)</a:t>
            </a:r>
            <a:endParaRPr lang="en-US" dirty="0"/>
          </a:p>
        </p:txBody>
      </p:sp>
      <p:sp>
        <p:nvSpPr>
          <p:cNvPr id="3" name="Content Placeholder 2"/>
          <p:cNvSpPr>
            <a:spLocks noGrp="1"/>
          </p:cNvSpPr>
          <p:nvPr>
            <p:ph idx="1"/>
          </p:nvPr>
        </p:nvSpPr>
        <p:spPr/>
        <p:txBody>
          <a:bodyPr>
            <a:normAutofit/>
          </a:bodyPr>
          <a:lstStyle/>
          <a:p>
            <a:r>
              <a:rPr lang="en-US" dirty="0" smtClean="0"/>
              <a:t>Very few </a:t>
            </a:r>
            <a:r>
              <a:rPr lang="en-US" dirty="0"/>
              <a:t>of the commercially available apps found in the educational section of app stores </a:t>
            </a:r>
            <a:r>
              <a:rPr lang="en-US" dirty="0" smtClean="0"/>
              <a:t>are actually educational!</a:t>
            </a:r>
          </a:p>
          <a:p>
            <a:r>
              <a:rPr lang="en-US" dirty="0" smtClean="0"/>
              <a:t>Recent reviews </a:t>
            </a:r>
            <a:r>
              <a:rPr lang="en-US" dirty="0"/>
              <a:t>of hundreds of toddler/preschooler apps labeled as educational </a:t>
            </a:r>
            <a:r>
              <a:rPr lang="en-US" dirty="0" smtClean="0"/>
              <a:t>demonstrated </a:t>
            </a:r>
            <a:r>
              <a:rPr lang="en-US" dirty="0"/>
              <a:t>that most apps show low educational </a:t>
            </a:r>
            <a:r>
              <a:rPr lang="en-US" dirty="0" smtClean="0"/>
              <a:t>potential: </a:t>
            </a:r>
          </a:p>
          <a:p>
            <a:pPr lvl="1"/>
            <a:r>
              <a:rPr lang="en-US" dirty="0" smtClean="0"/>
              <a:t>target </a:t>
            </a:r>
            <a:r>
              <a:rPr lang="en-US" dirty="0"/>
              <a:t>only rote academic skills (</a:t>
            </a:r>
            <a:r>
              <a:rPr lang="en-US" dirty="0" err="1"/>
              <a:t>eg</a:t>
            </a:r>
            <a:r>
              <a:rPr lang="en-US" dirty="0"/>
              <a:t>, ABCs, </a:t>
            </a:r>
            <a:r>
              <a:rPr lang="en-US" dirty="0" smtClean="0"/>
              <a:t>colors)</a:t>
            </a:r>
          </a:p>
          <a:p>
            <a:pPr lvl="1"/>
            <a:r>
              <a:rPr lang="en-US" dirty="0" smtClean="0"/>
              <a:t>not </a:t>
            </a:r>
            <a:r>
              <a:rPr lang="en-US" dirty="0"/>
              <a:t>based on established </a:t>
            </a:r>
            <a:r>
              <a:rPr lang="en-US" dirty="0" smtClean="0"/>
              <a:t>curricula</a:t>
            </a:r>
          </a:p>
          <a:p>
            <a:pPr lvl="1"/>
            <a:r>
              <a:rPr lang="en-US" dirty="0" smtClean="0"/>
              <a:t>include </a:t>
            </a:r>
            <a:r>
              <a:rPr lang="en-US" dirty="0"/>
              <a:t>almost no input </a:t>
            </a:r>
            <a:r>
              <a:rPr lang="en-US" dirty="0" smtClean="0"/>
              <a:t>from </a:t>
            </a:r>
            <a:r>
              <a:rPr lang="en-US" dirty="0"/>
              <a:t>developmental specialists or </a:t>
            </a:r>
            <a:r>
              <a:rPr lang="en-US" dirty="0" smtClean="0"/>
              <a:t>educator</a:t>
            </a:r>
          </a:p>
        </p:txBody>
      </p:sp>
      <p:sp>
        <p:nvSpPr>
          <p:cNvPr id="4" name="Slide Number Placeholder 3"/>
          <p:cNvSpPr>
            <a:spLocks noGrp="1"/>
          </p:cNvSpPr>
          <p:nvPr>
            <p:ph type="sldNum" sz="quarter" idx="12"/>
          </p:nvPr>
        </p:nvSpPr>
        <p:spPr/>
        <p:txBody>
          <a:bodyPr/>
          <a:lstStyle/>
          <a:p>
            <a:fld id="{313D4505-985F-49BE-8C1F-E0CFEEC3F372}" type="slidenum">
              <a:rPr lang="en-US" smtClean="0"/>
              <a:t>103</a:t>
            </a:fld>
            <a:endParaRPr lang="en-US" dirty="0"/>
          </a:p>
        </p:txBody>
      </p:sp>
      <p:pic>
        <p:nvPicPr>
          <p:cNvPr id="7" name="Picture 6"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
        <p:nvSpPr>
          <p:cNvPr id="5" name="TextBox 4"/>
          <p:cNvSpPr txBox="1"/>
          <p:nvPr/>
        </p:nvSpPr>
        <p:spPr>
          <a:xfrm>
            <a:off x="762000" y="6096000"/>
            <a:ext cx="4953000" cy="369332"/>
          </a:xfrm>
          <a:prstGeom prst="rect">
            <a:avLst/>
          </a:prstGeom>
          <a:noFill/>
        </p:spPr>
        <p:txBody>
          <a:bodyPr wrap="square" rtlCol="0">
            <a:spAutoFit/>
          </a:bodyPr>
          <a:lstStyle/>
          <a:p>
            <a:r>
              <a:rPr lang="en-US" dirty="0" smtClean="0"/>
              <a:t>Meyer + </a:t>
            </a:r>
            <a:r>
              <a:rPr lang="en-US" dirty="0" err="1" smtClean="0"/>
              <a:t>Radesky</a:t>
            </a:r>
            <a:r>
              <a:rPr lang="en-US" dirty="0" smtClean="0"/>
              <a:t> 2018; Hirsch-</a:t>
            </a:r>
            <a:r>
              <a:rPr lang="en-US" dirty="0" err="1" smtClean="0"/>
              <a:t>Pasek</a:t>
            </a:r>
            <a:r>
              <a:rPr lang="en-US" dirty="0" smtClean="0"/>
              <a:t> 2016</a:t>
            </a:r>
            <a:endParaRPr lang="en-US" dirty="0"/>
          </a:p>
        </p:txBody>
      </p:sp>
    </p:spTree>
    <p:extLst>
      <p:ext uri="{BB962C8B-B14F-4D97-AF65-F5344CB8AC3E}">
        <p14:creationId xmlns:p14="http://schemas.microsoft.com/office/powerpoint/2010/main" val="155658335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tips: Not too much (apps)</a:t>
            </a:r>
            <a:endParaRPr lang="en-US" dirty="0"/>
          </a:p>
        </p:txBody>
      </p:sp>
      <p:sp>
        <p:nvSpPr>
          <p:cNvPr id="3" name="Content Placeholder 2"/>
          <p:cNvSpPr>
            <a:spLocks noGrp="1"/>
          </p:cNvSpPr>
          <p:nvPr>
            <p:ph idx="1"/>
          </p:nvPr>
        </p:nvSpPr>
        <p:spPr/>
        <p:txBody>
          <a:bodyPr/>
          <a:lstStyle/>
          <a:p>
            <a:r>
              <a:rPr lang="en-US" dirty="0"/>
              <a:t>Sesame Workshop has a team of psychologists without advertisements and they silence the device trackers </a:t>
            </a:r>
            <a:endParaRPr lang="en-US" dirty="0" smtClean="0"/>
          </a:p>
          <a:p>
            <a:r>
              <a:rPr lang="en-US" dirty="0" smtClean="0"/>
              <a:t>Marisa Meyer and Jenny </a:t>
            </a:r>
            <a:r>
              <a:rPr lang="en-US" dirty="0" err="1" smtClean="0"/>
              <a:t>Radesky</a:t>
            </a:r>
            <a:r>
              <a:rPr lang="en-US" dirty="0" smtClean="0"/>
              <a:t> played 135 apps for kids age 5 and less</a:t>
            </a:r>
          </a:p>
          <a:p>
            <a:pPr lvl="1"/>
            <a:r>
              <a:rPr lang="en-US" dirty="0" smtClean="0"/>
              <a:t>Found lots of inappropriate ads and content for kids (e.g.: mental health resources, etc.)</a:t>
            </a:r>
          </a:p>
          <a:p>
            <a:pPr lvl="1"/>
            <a:r>
              <a:rPr lang="en-US" dirty="0" smtClean="0"/>
              <a:t>Coercive strategies asking for in-app purchases (strawberry shortcake)</a:t>
            </a:r>
          </a:p>
          <a:p>
            <a:pPr lvl="1"/>
            <a:endParaRPr lang="en-US" dirty="0"/>
          </a:p>
        </p:txBody>
      </p:sp>
      <p:sp>
        <p:nvSpPr>
          <p:cNvPr id="4" name="Slide Number Placeholder 3"/>
          <p:cNvSpPr>
            <a:spLocks noGrp="1"/>
          </p:cNvSpPr>
          <p:nvPr>
            <p:ph type="sldNum" sz="quarter" idx="12"/>
          </p:nvPr>
        </p:nvSpPr>
        <p:spPr/>
        <p:txBody>
          <a:bodyPr/>
          <a:lstStyle/>
          <a:p>
            <a:fld id="{313D4505-985F-49BE-8C1F-E0CFEEC3F372}" type="slidenum">
              <a:rPr lang="en-US" smtClean="0"/>
              <a:t>104</a:t>
            </a:fld>
            <a:endParaRPr lang="en-US" dirty="0"/>
          </a:p>
        </p:txBody>
      </p:sp>
      <p:sp>
        <p:nvSpPr>
          <p:cNvPr id="5" name="TextBox 4"/>
          <p:cNvSpPr txBox="1"/>
          <p:nvPr/>
        </p:nvSpPr>
        <p:spPr>
          <a:xfrm>
            <a:off x="762000" y="6096000"/>
            <a:ext cx="4953000" cy="369332"/>
          </a:xfrm>
          <a:prstGeom prst="rect">
            <a:avLst/>
          </a:prstGeom>
          <a:noFill/>
        </p:spPr>
        <p:txBody>
          <a:bodyPr wrap="square" rtlCol="0">
            <a:spAutoFit/>
          </a:bodyPr>
          <a:lstStyle/>
          <a:p>
            <a:r>
              <a:rPr lang="en-US" dirty="0" smtClean="0"/>
              <a:t>Meyer + </a:t>
            </a:r>
            <a:r>
              <a:rPr lang="en-US" dirty="0" err="1" smtClean="0"/>
              <a:t>Radesky</a:t>
            </a:r>
            <a:r>
              <a:rPr lang="en-US" dirty="0" smtClean="0"/>
              <a:t> 2018; Hirsch-</a:t>
            </a:r>
            <a:r>
              <a:rPr lang="en-US" dirty="0" err="1" smtClean="0"/>
              <a:t>Pasek</a:t>
            </a:r>
            <a:r>
              <a:rPr lang="en-US" dirty="0" smtClean="0"/>
              <a:t> 2016</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4191000"/>
            <a:ext cx="2743341" cy="2140060"/>
          </a:xfrm>
          <a:prstGeom prst="rect">
            <a:avLst/>
          </a:prstGeom>
        </p:spPr>
      </p:pic>
      <p:sp>
        <p:nvSpPr>
          <p:cNvPr id="7" name="Oval 6"/>
          <p:cNvSpPr/>
          <p:nvPr/>
        </p:nvSpPr>
        <p:spPr>
          <a:xfrm>
            <a:off x="5791200" y="5791200"/>
            <a:ext cx="457200" cy="4894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21699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Practical </a:t>
            </a:r>
            <a:r>
              <a:rPr lang="en-US" dirty="0" smtClean="0"/>
              <a:t>tips: Safety and respect</a:t>
            </a:r>
            <a:endParaRPr lang="en-US" dirty="0"/>
          </a:p>
        </p:txBody>
      </p:sp>
      <p:sp>
        <p:nvSpPr>
          <p:cNvPr id="3" name="Content Placeholder 2"/>
          <p:cNvSpPr>
            <a:spLocks noGrp="1"/>
          </p:cNvSpPr>
          <p:nvPr>
            <p:ph idx="1"/>
          </p:nvPr>
        </p:nvSpPr>
        <p:spPr/>
        <p:txBody>
          <a:bodyPr/>
          <a:lstStyle/>
          <a:p>
            <a:r>
              <a:rPr lang="en-US" dirty="0" smtClean="0"/>
              <a:t>Teach your child how to be a digital citizen</a:t>
            </a:r>
          </a:p>
          <a:p>
            <a:pPr lvl="1"/>
            <a:r>
              <a:rPr lang="en-US" dirty="0" smtClean="0"/>
              <a:t>Rules for how to use technology respectfully</a:t>
            </a:r>
          </a:p>
          <a:p>
            <a:pPr lvl="2"/>
            <a:r>
              <a:rPr lang="en-US" dirty="0" smtClean="0"/>
              <a:t>Respecting privacy, not being rude online, and telling a parent or trusted adult if being bullied or disrespectful online</a:t>
            </a:r>
          </a:p>
          <a:p>
            <a:pPr lvl="1"/>
            <a:r>
              <a:rPr lang="en-US" dirty="0" smtClean="0"/>
              <a:t>Rules for digital safety</a:t>
            </a:r>
          </a:p>
          <a:p>
            <a:pPr lvl="2"/>
            <a:r>
              <a:rPr lang="en-US" dirty="0" smtClean="0"/>
              <a:t>Avoid giving out personal information, sharing private photos, text and drive/cross street</a:t>
            </a:r>
          </a:p>
          <a:p>
            <a:pPr lvl="2"/>
            <a:r>
              <a:rPr lang="en-US" dirty="0" smtClean="0"/>
              <a:t>Do  not befriend or chat with someone without parent’s permission</a:t>
            </a:r>
          </a:p>
          <a:p>
            <a:pPr lvl="2"/>
            <a:r>
              <a:rPr lang="en-US" dirty="0" smtClean="0"/>
              <a:t>Also teaching about advertisements</a:t>
            </a:r>
          </a:p>
          <a:p>
            <a:pPr lvl="3"/>
            <a:r>
              <a:rPr lang="en-US" dirty="0" smtClean="0"/>
              <a:t>Children are at particular risk of not understanding what might be an advertisement versus not</a:t>
            </a:r>
            <a:endParaRPr lang="en-US" dirty="0"/>
          </a:p>
          <a:p>
            <a:endParaRPr lang="en-US" dirty="0"/>
          </a:p>
        </p:txBody>
      </p:sp>
      <p:sp>
        <p:nvSpPr>
          <p:cNvPr id="4" name="Slide Number Placeholder 3"/>
          <p:cNvSpPr>
            <a:spLocks noGrp="1"/>
          </p:cNvSpPr>
          <p:nvPr>
            <p:ph type="sldNum" sz="quarter" idx="12"/>
          </p:nvPr>
        </p:nvSpPr>
        <p:spPr/>
        <p:txBody>
          <a:bodyPr/>
          <a:lstStyle/>
          <a:p>
            <a:fld id="{313D4505-985F-49BE-8C1F-E0CFEEC3F372}" type="slidenum">
              <a:rPr lang="en-US" smtClean="0"/>
              <a:t>105</a:t>
            </a:fld>
            <a:endParaRPr lang="en-US" dirty="0"/>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Tree>
    <p:extLst>
      <p:ext uri="{BB962C8B-B14F-4D97-AF65-F5344CB8AC3E}">
        <p14:creationId xmlns:p14="http://schemas.microsoft.com/office/powerpoint/2010/main" val="48233131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Practical </a:t>
            </a:r>
            <a:r>
              <a:rPr lang="en-US" dirty="0" smtClean="0"/>
              <a:t>tips: Safety and respect</a:t>
            </a:r>
            <a:endParaRPr lang="en-US" dirty="0"/>
          </a:p>
        </p:txBody>
      </p:sp>
      <p:sp>
        <p:nvSpPr>
          <p:cNvPr id="4" name="Slide Number Placeholder 3"/>
          <p:cNvSpPr>
            <a:spLocks noGrp="1"/>
          </p:cNvSpPr>
          <p:nvPr>
            <p:ph type="sldNum" sz="quarter" idx="12"/>
          </p:nvPr>
        </p:nvSpPr>
        <p:spPr/>
        <p:txBody>
          <a:bodyPr/>
          <a:lstStyle/>
          <a:p>
            <a:fld id="{313D4505-985F-49BE-8C1F-E0CFEEC3F372}" type="slidenum">
              <a:rPr lang="en-US" smtClean="0"/>
              <a:t>106</a:t>
            </a:fld>
            <a:endParaRPr lang="en-US" dirty="0"/>
          </a:p>
        </p:txBody>
      </p:sp>
      <p:pic>
        <p:nvPicPr>
          <p:cNvPr id="5" name="Picture 4" descr="Signature-Vertical.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939"/>
          <a:stretch/>
        </p:blipFill>
        <p:spPr>
          <a:xfrm>
            <a:off x="381000" y="1219200"/>
            <a:ext cx="8418065" cy="4634035"/>
          </a:xfrm>
          <a:prstGeom prst="rect">
            <a:avLst/>
          </a:prstGeom>
        </p:spPr>
      </p:pic>
    </p:spTree>
    <p:extLst>
      <p:ext uri="{BB962C8B-B14F-4D97-AF65-F5344CB8AC3E}">
        <p14:creationId xmlns:p14="http://schemas.microsoft.com/office/powerpoint/2010/main" val="174476988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tips: Summary</a:t>
            </a:r>
            <a:endParaRPr lang="en-US" dirty="0"/>
          </a:p>
        </p:txBody>
      </p:sp>
      <p:sp>
        <p:nvSpPr>
          <p:cNvPr id="3" name="Content Placeholder 2"/>
          <p:cNvSpPr>
            <a:spLocks noGrp="1"/>
          </p:cNvSpPr>
          <p:nvPr>
            <p:ph idx="1"/>
          </p:nvPr>
        </p:nvSpPr>
        <p:spPr/>
        <p:txBody>
          <a:bodyPr>
            <a:normAutofit/>
          </a:bodyPr>
          <a:lstStyle/>
          <a:p>
            <a:r>
              <a:rPr lang="en-US" dirty="0" smtClean="0"/>
              <a:t>Encourage parents to choose educational and prosocial content</a:t>
            </a:r>
          </a:p>
          <a:p>
            <a:pPr lvl="1"/>
            <a:r>
              <a:rPr lang="en-US" dirty="0" smtClean="0"/>
              <a:t>May need to preview apps beforehand</a:t>
            </a:r>
          </a:p>
          <a:p>
            <a:r>
              <a:rPr lang="en-US" dirty="0" smtClean="0"/>
              <a:t>Create unplugged spaces</a:t>
            </a:r>
          </a:p>
          <a:p>
            <a:r>
              <a:rPr lang="en-US" dirty="0" smtClean="0"/>
              <a:t>Use media in social/creative ways, not to displace sleep, exercise, and play</a:t>
            </a:r>
          </a:p>
          <a:p>
            <a:pPr lvl="1"/>
            <a:r>
              <a:rPr lang="en-US" dirty="0" smtClean="0"/>
              <a:t>Hands-on, unstructured, and social play important</a:t>
            </a:r>
          </a:p>
          <a:p>
            <a:pPr marL="0" indent="0">
              <a:buNone/>
            </a:pP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313D4505-985F-49BE-8C1F-E0CFEEC3F372}" type="slidenum">
              <a:rPr lang="en-US" smtClean="0"/>
              <a:t>107</a:t>
            </a:fld>
            <a:endParaRPr lang="en-US" dirty="0"/>
          </a:p>
        </p:txBody>
      </p:sp>
      <p:pic>
        <p:nvPicPr>
          <p:cNvPr id="5" name="Picture 4" descr="Signature-Vertical.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
        <p:nvSpPr>
          <p:cNvPr id="6" name="TextBox 5"/>
          <p:cNvSpPr txBox="1"/>
          <p:nvPr/>
        </p:nvSpPr>
        <p:spPr>
          <a:xfrm>
            <a:off x="762000" y="6096000"/>
            <a:ext cx="6172200" cy="369332"/>
          </a:xfrm>
          <a:prstGeom prst="rect">
            <a:avLst/>
          </a:prstGeom>
          <a:noFill/>
        </p:spPr>
        <p:txBody>
          <a:bodyPr wrap="square" rtlCol="0">
            <a:spAutoFit/>
          </a:bodyPr>
          <a:lstStyle/>
          <a:p>
            <a:r>
              <a:rPr lang="en-US" dirty="0" smtClean="0"/>
              <a:t>AAP Media and Young Minds </a:t>
            </a:r>
            <a:r>
              <a:rPr lang="en-US" dirty="0" err="1" smtClean="0"/>
              <a:t>Radesky</a:t>
            </a:r>
            <a:r>
              <a:rPr lang="en-US" dirty="0" smtClean="0"/>
              <a:t> et al. 2016</a:t>
            </a:r>
            <a:endParaRPr lang="en-US" dirty="0"/>
          </a:p>
        </p:txBody>
      </p:sp>
    </p:spTree>
    <p:extLst>
      <p:ext uri="{BB962C8B-B14F-4D97-AF65-F5344CB8AC3E}">
        <p14:creationId xmlns:p14="http://schemas.microsoft.com/office/powerpoint/2010/main" val="237233363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tips: Summary</a:t>
            </a:r>
            <a:endParaRPr lang="en-US" dirty="0"/>
          </a:p>
        </p:txBody>
      </p:sp>
      <p:sp>
        <p:nvSpPr>
          <p:cNvPr id="3" name="Content Placeholder 2"/>
          <p:cNvSpPr>
            <a:spLocks noGrp="1"/>
          </p:cNvSpPr>
          <p:nvPr>
            <p:ph idx="1"/>
          </p:nvPr>
        </p:nvSpPr>
        <p:spPr/>
        <p:txBody>
          <a:bodyPr>
            <a:normAutofit/>
          </a:bodyPr>
          <a:lstStyle/>
          <a:p>
            <a:r>
              <a:rPr lang="en-US" dirty="0" smtClean="0"/>
              <a:t>Younger children don’t have the ability to learn yet from digital media ( babies and toddlers)</a:t>
            </a:r>
          </a:p>
          <a:p>
            <a:pPr lvl="1"/>
            <a:r>
              <a:rPr lang="en-US" dirty="0"/>
              <a:t>Children younger than 18 months, discourage use of screen media other than video-chatting</a:t>
            </a:r>
          </a:p>
          <a:p>
            <a:pPr lvl="1"/>
            <a:r>
              <a:rPr lang="en-US" dirty="0"/>
              <a:t>Children 18-24 months, choose high-quality programming and view </a:t>
            </a:r>
            <a:r>
              <a:rPr lang="en-US" dirty="0" smtClean="0"/>
              <a:t>together</a:t>
            </a:r>
          </a:p>
          <a:p>
            <a:r>
              <a:rPr lang="en-US" dirty="0" smtClean="0"/>
              <a:t>For school age children, </a:t>
            </a:r>
            <a:r>
              <a:rPr lang="en-US" dirty="0"/>
              <a:t>w</a:t>
            </a:r>
            <a:r>
              <a:rPr lang="en-US" dirty="0" smtClean="0"/>
              <a:t>atch and play together– encourages interactions, bonding, sportsmanship</a:t>
            </a:r>
          </a:p>
          <a:p>
            <a:pPr lvl="1"/>
            <a:r>
              <a:rPr lang="en-US" dirty="0" smtClean="0"/>
              <a:t>If you can’t watch with them read a summary about the show/activity and ask your children later</a:t>
            </a:r>
          </a:p>
          <a:p>
            <a:r>
              <a:rPr lang="en-US" dirty="0" smtClean="0"/>
              <a:t>Avoid the use of technology reactively to calm children down</a:t>
            </a:r>
          </a:p>
        </p:txBody>
      </p:sp>
      <p:sp>
        <p:nvSpPr>
          <p:cNvPr id="4" name="Slide Number Placeholder 3"/>
          <p:cNvSpPr>
            <a:spLocks noGrp="1"/>
          </p:cNvSpPr>
          <p:nvPr>
            <p:ph type="sldNum" sz="quarter" idx="12"/>
          </p:nvPr>
        </p:nvSpPr>
        <p:spPr/>
        <p:txBody>
          <a:bodyPr/>
          <a:lstStyle/>
          <a:p>
            <a:fld id="{313D4505-985F-49BE-8C1F-E0CFEEC3F372}" type="slidenum">
              <a:rPr lang="en-US" smtClean="0"/>
              <a:t>108</a:t>
            </a:fld>
            <a:endParaRPr lang="en-US" dirty="0"/>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
        <p:nvSpPr>
          <p:cNvPr id="6" name="TextBox 5"/>
          <p:cNvSpPr txBox="1"/>
          <p:nvPr/>
        </p:nvSpPr>
        <p:spPr>
          <a:xfrm>
            <a:off x="762000" y="6096000"/>
            <a:ext cx="6172200" cy="369332"/>
          </a:xfrm>
          <a:prstGeom prst="rect">
            <a:avLst/>
          </a:prstGeom>
          <a:noFill/>
        </p:spPr>
        <p:txBody>
          <a:bodyPr wrap="square" rtlCol="0">
            <a:spAutoFit/>
          </a:bodyPr>
          <a:lstStyle/>
          <a:p>
            <a:r>
              <a:rPr lang="en-US" dirty="0" smtClean="0"/>
              <a:t>AAP Media and Young Minds </a:t>
            </a:r>
            <a:r>
              <a:rPr lang="en-US" dirty="0" err="1" smtClean="0"/>
              <a:t>Radesky</a:t>
            </a:r>
            <a:r>
              <a:rPr lang="en-US" dirty="0" smtClean="0"/>
              <a:t> et al. 2016</a:t>
            </a:r>
            <a:endParaRPr lang="en-US" dirty="0"/>
          </a:p>
        </p:txBody>
      </p:sp>
    </p:spTree>
    <p:extLst>
      <p:ext uri="{BB962C8B-B14F-4D97-AF65-F5344CB8AC3E}">
        <p14:creationId xmlns:p14="http://schemas.microsoft.com/office/powerpoint/2010/main" val="155605116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thanks to:</a:t>
            </a:r>
          </a:p>
        </p:txBody>
      </p:sp>
      <p:sp>
        <p:nvSpPr>
          <p:cNvPr id="3" name="Content Placeholder 2"/>
          <p:cNvSpPr>
            <a:spLocks noGrp="1"/>
          </p:cNvSpPr>
          <p:nvPr>
            <p:ph idx="1"/>
          </p:nvPr>
        </p:nvSpPr>
        <p:spPr>
          <a:xfrm>
            <a:off x="152400" y="1143000"/>
            <a:ext cx="9067800" cy="5258607"/>
          </a:xfrm>
        </p:spPr>
        <p:txBody>
          <a:bodyPr>
            <a:normAutofit fontScale="62500" lnSpcReduction="20000"/>
          </a:bodyPr>
          <a:lstStyle/>
          <a:p>
            <a:r>
              <a:rPr lang="en-US" dirty="0"/>
              <a:t>Jenny </a:t>
            </a:r>
            <a:r>
              <a:rPr lang="en-US" dirty="0" err="1"/>
              <a:t>Radesky</a:t>
            </a:r>
            <a:endParaRPr lang="en-US" dirty="0"/>
          </a:p>
          <a:p>
            <a:r>
              <a:rPr lang="en-US" dirty="0"/>
              <a:t>Rosa Ball</a:t>
            </a:r>
          </a:p>
          <a:p>
            <a:r>
              <a:rPr lang="en-US" dirty="0"/>
              <a:t>Heidi Weeks</a:t>
            </a:r>
          </a:p>
          <a:p>
            <a:r>
              <a:rPr lang="en-US" dirty="0"/>
              <a:t>Alison Miller</a:t>
            </a:r>
          </a:p>
          <a:p>
            <a:r>
              <a:rPr lang="en-US" dirty="0"/>
              <a:t>Julie </a:t>
            </a:r>
            <a:r>
              <a:rPr lang="en-US" dirty="0" err="1"/>
              <a:t>Lumeng</a:t>
            </a:r>
            <a:endParaRPr lang="en-US" dirty="0"/>
          </a:p>
          <a:p>
            <a:r>
              <a:rPr lang="en-US" dirty="0"/>
              <a:t>Joy </a:t>
            </a:r>
            <a:r>
              <a:rPr lang="en-US" dirty="0" err="1"/>
              <a:t>Boakye</a:t>
            </a:r>
            <a:endParaRPr lang="en-US" dirty="0"/>
          </a:p>
          <a:p>
            <a:r>
              <a:rPr lang="en-US" dirty="0"/>
              <a:t>Anastasia </a:t>
            </a:r>
            <a:r>
              <a:rPr lang="en-US" dirty="0" err="1"/>
              <a:t>Pacifico</a:t>
            </a:r>
            <a:endParaRPr lang="en-US" dirty="0"/>
          </a:p>
          <a:p>
            <a:r>
              <a:rPr lang="en-US" dirty="0"/>
              <a:t>Ranya </a:t>
            </a:r>
            <a:r>
              <a:rPr lang="en-US" dirty="0" err="1"/>
              <a:t>Alkayhat</a:t>
            </a:r>
            <a:r>
              <a:rPr lang="en-US" dirty="0"/>
              <a:t> </a:t>
            </a:r>
            <a:endParaRPr lang="en-US" dirty="0" smtClean="0">
              <a:solidFill>
                <a:schemeClr val="bg1"/>
              </a:solidFill>
            </a:endParaRPr>
          </a:p>
          <a:p>
            <a:r>
              <a:rPr lang="en-US" dirty="0" smtClean="0">
                <a:solidFill>
                  <a:schemeClr val="bg1"/>
                </a:solidFill>
              </a:rPr>
              <a:t>Barbara Felt</a:t>
            </a:r>
          </a:p>
          <a:p>
            <a:r>
              <a:rPr lang="en-US" dirty="0" smtClean="0">
                <a:solidFill>
                  <a:schemeClr val="bg1"/>
                </a:solidFill>
              </a:rPr>
              <a:t>Prachi Shah</a:t>
            </a:r>
          </a:p>
          <a:p>
            <a:r>
              <a:rPr lang="en-US" dirty="0" smtClean="0">
                <a:solidFill>
                  <a:schemeClr val="bg1"/>
                </a:solidFill>
              </a:rPr>
              <a:t>Megan Pesch</a:t>
            </a:r>
          </a:p>
          <a:p>
            <a:r>
              <a:rPr lang="en-US" dirty="0" smtClean="0">
                <a:solidFill>
                  <a:schemeClr val="bg1"/>
                </a:solidFill>
              </a:rPr>
              <a:t>My amazing co-fellows, </a:t>
            </a:r>
            <a:r>
              <a:rPr lang="en-US" dirty="0" err="1" smtClean="0">
                <a:solidFill>
                  <a:schemeClr val="bg1"/>
                </a:solidFill>
              </a:rPr>
              <a:t>Chioma</a:t>
            </a:r>
            <a:r>
              <a:rPr lang="en-US" dirty="0" smtClean="0">
                <a:solidFill>
                  <a:schemeClr val="bg1"/>
                </a:solidFill>
              </a:rPr>
              <a:t>, Megan, Kim, and Jackie</a:t>
            </a:r>
          </a:p>
          <a:p>
            <a:r>
              <a:rPr lang="en-US" dirty="0" smtClean="0">
                <a:solidFill>
                  <a:schemeClr val="bg1"/>
                </a:solidFill>
              </a:rPr>
              <a:t>Participants </a:t>
            </a:r>
            <a:r>
              <a:rPr lang="en-US" dirty="0">
                <a:solidFill>
                  <a:schemeClr val="bg1"/>
                </a:solidFill>
              </a:rPr>
              <a:t>and families</a:t>
            </a:r>
          </a:p>
          <a:p>
            <a:r>
              <a:rPr lang="en-US" dirty="0">
                <a:solidFill>
                  <a:schemeClr val="bg1"/>
                </a:solidFill>
              </a:rPr>
              <a:t>Reach Out and Read, Academic Pediatric </a:t>
            </a:r>
            <a:r>
              <a:rPr lang="en-US" dirty="0" smtClean="0">
                <a:solidFill>
                  <a:schemeClr val="bg1"/>
                </a:solidFill>
              </a:rPr>
              <a:t>Association</a:t>
            </a:r>
          </a:p>
          <a:p>
            <a:r>
              <a:rPr lang="en-US" dirty="0" smtClean="0">
                <a:solidFill>
                  <a:schemeClr val="bg1"/>
                </a:solidFill>
              </a:rPr>
              <a:t>Family and friends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313D4505-985F-49BE-8C1F-E0CFEEC3F372}" type="slidenum">
              <a:rPr lang="en-US" smtClean="0"/>
              <a:t>109</a:t>
            </a:fld>
            <a:endParaRPr lang="en-US" dirty="0"/>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6"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9558" y="1227650"/>
            <a:ext cx="2863642" cy="2267845"/>
          </a:xfrm>
          <a:prstGeom prst="rect">
            <a:avLst/>
          </a:prstGeom>
        </p:spPr>
      </p:pic>
    </p:spTree>
    <p:extLst>
      <p:ext uri="{BB962C8B-B14F-4D97-AF65-F5344CB8AC3E}">
        <p14:creationId xmlns:p14="http://schemas.microsoft.com/office/powerpoint/2010/main" val="1542740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Before/after</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985" y="866193"/>
            <a:ext cx="4267200" cy="6016551"/>
          </a:xfrm>
        </p:spPr>
      </p:pic>
      <p:sp>
        <p:nvSpPr>
          <p:cNvPr id="4" name="Slide Number Placeholder 3"/>
          <p:cNvSpPr>
            <a:spLocks noGrp="1"/>
          </p:cNvSpPr>
          <p:nvPr>
            <p:ph type="sldNum" sz="quarter" idx="12"/>
          </p:nvPr>
        </p:nvSpPr>
        <p:spPr/>
        <p:txBody>
          <a:bodyPr/>
          <a:lstStyle/>
          <a:p>
            <a:fld id="{313D4505-985F-49BE-8C1F-E0CFEEC3F372}" type="slidenum">
              <a:rPr lang="en-US" smtClean="0"/>
              <a:t>11</a:t>
            </a:fld>
            <a:endParaRPr lang="en-US" dirty="0"/>
          </a:p>
        </p:txBody>
      </p:sp>
      <p:sp>
        <p:nvSpPr>
          <p:cNvPr id="7" name="TextBox 6"/>
          <p:cNvSpPr txBox="1"/>
          <p:nvPr/>
        </p:nvSpPr>
        <p:spPr>
          <a:xfrm>
            <a:off x="318255" y="1019908"/>
            <a:ext cx="2286000" cy="707886"/>
          </a:xfrm>
          <a:prstGeom prst="rect">
            <a:avLst/>
          </a:prstGeom>
          <a:solidFill>
            <a:srgbClr val="F67635"/>
          </a:solidFill>
        </p:spPr>
        <p:txBody>
          <a:bodyPr wrap="square" rtlCol="0">
            <a:spAutoFit/>
          </a:bodyPr>
          <a:lstStyle/>
          <a:p>
            <a:r>
              <a:rPr lang="en-US" sz="4000" dirty="0" smtClean="0">
                <a:solidFill>
                  <a:schemeClr val="bg1"/>
                </a:solidFill>
                <a:latin typeface="Seuss"/>
              </a:rPr>
              <a:t>Screen</a:t>
            </a:r>
            <a:endParaRPr lang="en-US" sz="4000" dirty="0">
              <a:solidFill>
                <a:schemeClr val="bg1"/>
              </a:solidFill>
              <a:latin typeface="Seuss"/>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249080" flipH="1">
            <a:off x="738258" y="3754295"/>
            <a:ext cx="1130225" cy="2260450"/>
          </a:xfrm>
          <a:prstGeom prst="rect">
            <a:avLst/>
          </a:prstGeom>
        </p:spPr>
      </p:pic>
      <p:sp>
        <p:nvSpPr>
          <p:cNvPr id="10" name="TextBox 9"/>
          <p:cNvSpPr txBox="1"/>
          <p:nvPr/>
        </p:nvSpPr>
        <p:spPr>
          <a:xfrm>
            <a:off x="857517" y="1790646"/>
            <a:ext cx="1672121" cy="707886"/>
          </a:xfrm>
          <a:prstGeom prst="rect">
            <a:avLst/>
          </a:prstGeom>
          <a:solidFill>
            <a:srgbClr val="F67635"/>
          </a:solidFill>
        </p:spPr>
        <p:txBody>
          <a:bodyPr wrap="square" rtlCol="0">
            <a:spAutoFit/>
          </a:bodyPr>
          <a:lstStyle/>
          <a:p>
            <a:r>
              <a:rPr lang="en-US" sz="4000" dirty="0" smtClean="0">
                <a:solidFill>
                  <a:schemeClr val="bg1"/>
                </a:solidFill>
                <a:latin typeface="Seuss"/>
              </a:rPr>
              <a:t>Apps</a:t>
            </a:r>
            <a:endParaRPr lang="en-US" sz="4000" dirty="0">
              <a:solidFill>
                <a:schemeClr val="bg1"/>
              </a:solidFill>
              <a:latin typeface="Seuss"/>
            </a:endParaRPr>
          </a:p>
        </p:txBody>
      </p:sp>
      <p:sp>
        <p:nvSpPr>
          <p:cNvPr id="11" name="TextBox 10"/>
          <p:cNvSpPr txBox="1"/>
          <p:nvPr/>
        </p:nvSpPr>
        <p:spPr>
          <a:xfrm>
            <a:off x="94533" y="3089725"/>
            <a:ext cx="2590800" cy="707886"/>
          </a:xfrm>
          <a:prstGeom prst="rect">
            <a:avLst/>
          </a:prstGeom>
          <a:solidFill>
            <a:srgbClr val="F67635"/>
          </a:solidFill>
        </p:spPr>
        <p:txBody>
          <a:bodyPr wrap="square" rtlCol="0">
            <a:spAutoFit/>
          </a:bodyPr>
          <a:lstStyle/>
          <a:p>
            <a:r>
              <a:rPr lang="en-US" sz="4000" dirty="0" smtClean="0">
                <a:solidFill>
                  <a:schemeClr val="bg1"/>
                </a:solidFill>
                <a:latin typeface="Seuss"/>
              </a:rPr>
              <a:t>Instagram</a:t>
            </a:r>
            <a:endParaRPr lang="en-US" sz="4000" dirty="0">
              <a:solidFill>
                <a:schemeClr val="bg1"/>
              </a:solidFill>
              <a:latin typeface="Seuss"/>
            </a:endParaRPr>
          </a:p>
        </p:txBody>
      </p:sp>
      <p:sp>
        <p:nvSpPr>
          <p:cNvPr id="13" name="TextBox 12"/>
          <p:cNvSpPr txBox="1"/>
          <p:nvPr/>
        </p:nvSpPr>
        <p:spPr>
          <a:xfrm>
            <a:off x="5001900" y="6492849"/>
            <a:ext cx="8284200" cy="246221"/>
          </a:xfrm>
          <a:prstGeom prst="rect">
            <a:avLst/>
          </a:prstGeom>
          <a:noFill/>
        </p:spPr>
        <p:txBody>
          <a:bodyPr wrap="square" rtlCol="0">
            <a:spAutoFit/>
          </a:bodyPr>
          <a:lstStyle/>
          <a:p>
            <a:r>
              <a:rPr lang="en-US" sz="1000" dirty="0" smtClean="0"/>
              <a:t>Barnes and Noble, </a:t>
            </a:r>
            <a:r>
              <a:rPr lang="en-US" sz="1000" dirty="0" err="1" smtClean="0"/>
              <a:t>Pixabay</a:t>
            </a:r>
            <a:endParaRPr lang="en-US" sz="1000" dirty="0"/>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6641" y="866192"/>
            <a:ext cx="4307359" cy="5991807"/>
          </a:xfrm>
          <a:prstGeom prst="rect">
            <a:avLst/>
          </a:prstGeom>
        </p:spPr>
      </p:pic>
    </p:spTree>
    <p:extLst>
      <p:ext uri="{BB962C8B-B14F-4D97-AF65-F5344CB8AC3E}">
        <p14:creationId xmlns:p14="http://schemas.microsoft.com/office/powerpoint/2010/main" val="427968560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thanks to:</a:t>
            </a:r>
          </a:p>
        </p:txBody>
      </p:sp>
      <p:sp>
        <p:nvSpPr>
          <p:cNvPr id="3" name="Content Placeholder 2"/>
          <p:cNvSpPr>
            <a:spLocks noGrp="1"/>
          </p:cNvSpPr>
          <p:nvPr>
            <p:ph idx="1"/>
          </p:nvPr>
        </p:nvSpPr>
        <p:spPr>
          <a:xfrm>
            <a:off x="152400" y="1143000"/>
            <a:ext cx="9067800" cy="5258607"/>
          </a:xfrm>
        </p:spPr>
        <p:txBody>
          <a:bodyPr>
            <a:normAutofit fontScale="62500" lnSpcReduction="20000"/>
          </a:bodyPr>
          <a:lstStyle/>
          <a:p>
            <a:r>
              <a:rPr lang="en-US" dirty="0"/>
              <a:t>Jenny </a:t>
            </a:r>
            <a:r>
              <a:rPr lang="en-US" dirty="0" err="1"/>
              <a:t>Radesky</a:t>
            </a:r>
            <a:endParaRPr lang="en-US" dirty="0"/>
          </a:p>
          <a:p>
            <a:r>
              <a:rPr lang="en-US" dirty="0"/>
              <a:t>Rosa Ball</a:t>
            </a:r>
          </a:p>
          <a:p>
            <a:r>
              <a:rPr lang="en-US" dirty="0"/>
              <a:t>Heidi Weeks</a:t>
            </a:r>
          </a:p>
          <a:p>
            <a:r>
              <a:rPr lang="en-US" dirty="0"/>
              <a:t>Alison Miller</a:t>
            </a:r>
          </a:p>
          <a:p>
            <a:r>
              <a:rPr lang="en-US" dirty="0"/>
              <a:t>Julie </a:t>
            </a:r>
            <a:r>
              <a:rPr lang="en-US" dirty="0" err="1"/>
              <a:t>Lumeng</a:t>
            </a:r>
            <a:endParaRPr lang="en-US" dirty="0"/>
          </a:p>
          <a:p>
            <a:r>
              <a:rPr lang="en-US" dirty="0"/>
              <a:t>Joy </a:t>
            </a:r>
            <a:r>
              <a:rPr lang="en-US" dirty="0" err="1"/>
              <a:t>Boakye</a:t>
            </a:r>
            <a:endParaRPr lang="en-US" dirty="0"/>
          </a:p>
          <a:p>
            <a:r>
              <a:rPr lang="en-US" dirty="0"/>
              <a:t>Anastasia </a:t>
            </a:r>
            <a:r>
              <a:rPr lang="en-US" dirty="0" err="1"/>
              <a:t>Pacifico</a:t>
            </a:r>
            <a:endParaRPr lang="en-US" dirty="0"/>
          </a:p>
          <a:p>
            <a:r>
              <a:rPr lang="en-US" dirty="0"/>
              <a:t>Ranya </a:t>
            </a:r>
            <a:r>
              <a:rPr lang="en-US" dirty="0" err="1"/>
              <a:t>Alkayhat</a:t>
            </a:r>
            <a:r>
              <a:rPr lang="en-US" dirty="0"/>
              <a:t> </a:t>
            </a:r>
            <a:endParaRPr lang="en-US" dirty="0" smtClean="0"/>
          </a:p>
          <a:p>
            <a:r>
              <a:rPr lang="en-US" dirty="0" smtClean="0"/>
              <a:t>Barbara Felt</a:t>
            </a:r>
          </a:p>
          <a:p>
            <a:r>
              <a:rPr lang="en-US" dirty="0" smtClean="0"/>
              <a:t>Prachi Shah</a:t>
            </a:r>
          </a:p>
          <a:p>
            <a:r>
              <a:rPr lang="en-US" dirty="0" smtClean="0"/>
              <a:t>Megan Pesch</a:t>
            </a:r>
            <a:endParaRPr lang="en-US" dirty="0" smtClean="0">
              <a:solidFill>
                <a:schemeClr val="bg1"/>
              </a:solidFill>
            </a:endParaRPr>
          </a:p>
          <a:p>
            <a:r>
              <a:rPr lang="en-US" dirty="0" smtClean="0">
                <a:solidFill>
                  <a:schemeClr val="bg1"/>
                </a:solidFill>
              </a:rPr>
              <a:t>My amazing co-fellows, </a:t>
            </a:r>
            <a:r>
              <a:rPr lang="en-US" dirty="0" err="1" smtClean="0">
                <a:solidFill>
                  <a:schemeClr val="bg1"/>
                </a:solidFill>
              </a:rPr>
              <a:t>Chioma</a:t>
            </a:r>
            <a:r>
              <a:rPr lang="en-US" dirty="0" smtClean="0">
                <a:solidFill>
                  <a:schemeClr val="bg1"/>
                </a:solidFill>
              </a:rPr>
              <a:t>, Megan, Kim, and Jackie</a:t>
            </a:r>
          </a:p>
          <a:p>
            <a:r>
              <a:rPr lang="en-US" dirty="0" smtClean="0">
                <a:solidFill>
                  <a:schemeClr val="bg1"/>
                </a:solidFill>
              </a:rPr>
              <a:t>Participants </a:t>
            </a:r>
            <a:r>
              <a:rPr lang="en-US" dirty="0">
                <a:solidFill>
                  <a:schemeClr val="bg1"/>
                </a:solidFill>
              </a:rPr>
              <a:t>and families</a:t>
            </a:r>
          </a:p>
          <a:p>
            <a:r>
              <a:rPr lang="en-US" dirty="0">
                <a:solidFill>
                  <a:schemeClr val="bg1"/>
                </a:solidFill>
              </a:rPr>
              <a:t>Reach Out and Read, Academic Pediatric </a:t>
            </a:r>
            <a:r>
              <a:rPr lang="en-US" dirty="0" smtClean="0">
                <a:solidFill>
                  <a:schemeClr val="bg1"/>
                </a:solidFill>
              </a:rPr>
              <a:t>Association</a:t>
            </a:r>
          </a:p>
          <a:p>
            <a:r>
              <a:rPr lang="en-US" dirty="0" smtClean="0">
                <a:solidFill>
                  <a:schemeClr val="bg1"/>
                </a:solidFill>
              </a:rPr>
              <a:t>Family and friends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313D4505-985F-49BE-8C1F-E0CFEEC3F372}" type="slidenum">
              <a:rPr lang="en-US" smtClean="0"/>
              <a:t>110</a:t>
            </a:fld>
            <a:endParaRPr lang="en-US" dirty="0"/>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6"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9558" y="1227650"/>
            <a:ext cx="2863642" cy="2267845"/>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3392" r="25000"/>
          <a:stretch/>
        </p:blipFill>
        <p:spPr>
          <a:xfrm>
            <a:off x="5296978" y="3916762"/>
            <a:ext cx="1752600" cy="2133600"/>
          </a:xfrm>
          <a:prstGeom prst="rect">
            <a:avLst/>
          </a:prstGeom>
        </p:spPr>
      </p:pic>
    </p:spTree>
    <p:extLst>
      <p:ext uri="{BB962C8B-B14F-4D97-AF65-F5344CB8AC3E}">
        <p14:creationId xmlns:p14="http://schemas.microsoft.com/office/powerpoint/2010/main" val="282398019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thanks to:</a:t>
            </a:r>
          </a:p>
        </p:txBody>
      </p:sp>
      <p:sp>
        <p:nvSpPr>
          <p:cNvPr id="3" name="Content Placeholder 2"/>
          <p:cNvSpPr>
            <a:spLocks noGrp="1"/>
          </p:cNvSpPr>
          <p:nvPr>
            <p:ph idx="1"/>
          </p:nvPr>
        </p:nvSpPr>
        <p:spPr>
          <a:xfrm>
            <a:off x="152400" y="1143000"/>
            <a:ext cx="9067800" cy="5258607"/>
          </a:xfrm>
        </p:spPr>
        <p:txBody>
          <a:bodyPr>
            <a:normAutofit fontScale="62500" lnSpcReduction="20000"/>
          </a:bodyPr>
          <a:lstStyle/>
          <a:p>
            <a:r>
              <a:rPr lang="en-US" dirty="0"/>
              <a:t>Jenny </a:t>
            </a:r>
            <a:r>
              <a:rPr lang="en-US" dirty="0" err="1"/>
              <a:t>Radesky</a:t>
            </a:r>
            <a:endParaRPr lang="en-US" dirty="0"/>
          </a:p>
          <a:p>
            <a:r>
              <a:rPr lang="en-US" dirty="0"/>
              <a:t>Rosa Ball</a:t>
            </a:r>
          </a:p>
          <a:p>
            <a:r>
              <a:rPr lang="en-US" dirty="0"/>
              <a:t>Heidi Weeks</a:t>
            </a:r>
          </a:p>
          <a:p>
            <a:r>
              <a:rPr lang="en-US" dirty="0"/>
              <a:t>Alison Miller</a:t>
            </a:r>
          </a:p>
          <a:p>
            <a:r>
              <a:rPr lang="en-US" dirty="0"/>
              <a:t>Julie </a:t>
            </a:r>
            <a:r>
              <a:rPr lang="en-US" dirty="0" err="1"/>
              <a:t>Lumeng</a:t>
            </a:r>
            <a:endParaRPr lang="en-US" dirty="0"/>
          </a:p>
          <a:p>
            <a:r>
              <a:rPr lang="en-US" dirty="0"/>
              <a:t>Joy </a:t>
            </a:r>
            <a:r>
              <a:rPr lang="en-US" dirty="0" err="1"/>
              <a:t>Boakye</a:t>
            </a:r>
            <a:endParaRPr lang="en-US" dirty="0"/>
          </a:p>
          <a:p>
            <a:r>
              <a:rPr lang="en-US" dirty="0"/>
              <a:t>Anastasia </a:t>
            </a:r>
            <a:r>
              <a:rPr lang="en-US" dirty="0" err="1"/>
              <a:t>Pacifico</a:t>
            </a:r>
            <a:endParaRPr lang="en-US" dirty="0"/>
          </a:p>
          <a:p>
            <a:r>
              <a:rPr lang="en-US" dirty="0"/>
              <a:t>Ranya </a:t>
            </a:r>
            <a:r>
              <a:rPr lang="en-US" dirty="0" err="1"/>
              <a:t>Alkayhat</a:t>
            </a:r>
            <a:r>
              <a:rPr lang="en-US" dirty="0"/>
              <a:t> </a:t>
            </a:r>
            <a:endParaRPr lang="en-US" dirty="0" smtClean="0"/>
          </a:p>
          <a:p>
            <a:r>
              <a:rPr lang="en-US" dirty="0" smtClean="0"/>
              <a:t>Barbara Felt</a:t>
            </a:r>
          </a:p>
          <a:p>
            <a:r>
              <a:rPr lang="en-US" dirty="0" smtClean="0"/>
              <a:t>Prachi Shah</a:t>
            </a:r>
          </a:p>
          <a:p>
            <a:r>
              <a:rPr lang="en-US" dirty="0" smtClean="0"/>
              <a:t>Megan Pesch</a:t>
            </a:r>
            <a:endParaRPr lang="en-US" dirty="0" smtClean="0">
              <a:solidFill>
                <a:schemeClr val="bg1"/>
              </a:solidFill>
            </a:endParaRPr>
          </a:p>
          <a:p>
            <a:r>
              <a:rPr lang="en-US" dirty="0"/>
              <a:t>My amazing co-fellows and </a:t>
            </a:r>
            <a:r>
              <a:rPr lang="en-US" dirty="0" smtClean="0"/>
              <a:t>co-</a:t>
            </a:r>
            <a:r>
              <a:rPr lang="en-US" dirty="0" err="1" smtClean="0"/>
              <a:t>residents</a:t>
            </a:r>
            <a:r>
              <a:rPr lang="en-US" dirty="0" err="1" smtClean="0">
                <a:solidFill>
                  <a:schemeClr val="bg1"/>
                </a:solidFill>
              </a:rPr>
              <a:t>Kim</a:t>
            </a:r>
            <a:r>
              <a:rPr lang="en-US" dirty="0" smtClean="0">
                <a:solidFill>
                  <a:schemeClr val="bg1"/>
                </a:solidFill>
              </a:rPr>
              <a:t>, and Jackie</a:t>
            </a:r>
          </a:p>
          <a:p>
            <a:r>
              <a:rPr lang="en-US" dirty="0" smtClean="0">
                <a:solidFill>
                  <a:schemeClr val="bg1"/>
                </a:solidFill>
              </a:rPr>
              <a:t>Participants </a:t>
            </a:r>
            <a:r>
              <a:rPr lang="en-US" dirty="0">
                <a:solidFill>
                  <a:schemeClr val="bg1"/>
                </a:solidFill>
              </a:rPr>
              <a:t>and families</a:t>
            </a:r>
          </a:p>
          <a:p>
            <a:r>
              <a:rPr lang="en-US" dirty="0">
                <a:solidFill>
                  <a:schemeClr val="bg1"/>
                </a:solidFill>
              </a:rPr>
              <a:t>Reach Out and Read, Academic Pediatric </a:t>
            </a:r>
            <a:r>
              <a:rPr lang="en-US" dirty="0" smtClean="0">
                <a:solidFill>
                  <a:schemeClr val="bg1"/>
                </a:solidFill>
              </a:rPr>
              <a:t>Association</a:t>
            </a:r>
          </a:p>
          <a:p>
            <a:r>
              <a:rPr lang="en-US" dirty="0" smtClean="0">
                <a:solidFill>
                  <a:schemeClr val="bg1"/>
                </a:solidFill>
              </a:rPr>
              <a:t>Family and friends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313D4505-985F-49BE-8C1F-E0CFEEC3F372}" type="slidenum">
              <a:rPr lang="en-US" smtClean="0"/>
              <a:t>111</a:t>
            </a:fld>
            <a:endParaRPr lang="en-US" dirty="0"/>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6"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9558" y="1227650"/>
            <a:ext cx="2863642" cy="2267845"/>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3392" r="25000"/>
          <a:stretch/>
        </p:blipFill>
        <p:spPr>
          <a:xfrm>
            <a:off x="5296978" y="3916762"/>
            <a:ext cx="1752600" cy="2133600"/>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t="43333" b="-3333"/>
          <a:stretch/>
        </p:blipFill>
        <p:spPr>
          <a:xfrm>
            <a:off x="6662359" y="1287460"/>
            <a:ext cx="2370667" cy="1066800"/>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r="14680" b="7912"/>
          <a:stretch/>
        </p:blipFill>
        <p:spPr>
          <a:xfrm>
            <a:off x="7037221" y="2498720"/>
            <a:ext cx="1292357" cy="1046144"/>
          </a:xfrm>
          <a:prstGeom prst="rect">
            <a:avLst/>
          </a:prstGeom>
        </p:spPr>
      </p:pic>
    </p:spTree>
    <p:extLst>
      <p:ext uri="{BB962C8B-B14F-4D97-AF65-F5344CB8AC3E}">
        <p14:creationId xmlns:p14="http://schemas.microsoft.com/office/powerpoint/2010/main" val="220650203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thanks to:</a:t>
            </a:r>
          </a:p>
        </p:txBody>
      </p:sp>
      <p:sp>
        <p:nvSpPr>
          <p:cNvPr id="3" name="Content Placeholder 2"/>
          <p:cNvSpPr>
            <a:spLocks noGrp="1"/>
          </p:cNvSpPr>
          <p:nvPr>
            <p:ph idx="1"/>
          </p:nvPr>
        </p:nvSpPr>
        <p:spPr>
          <a:xfrm>
            <a:off x="152400" y="1143000"/>
            <a:ext cx="9067800" cy="5258607"/>
          </a:xfrm>
        </p:spPr>
        <p:txBody>
          <a:bodyPr>
            <a:normAutofit fontScale="62500" lnSpcReduction="20000"/>
          </a:bodyPr>
          <a:lstStyle/>
          <a:p>
            <a:r>
              <a:rPr lang="en-US" dirty="0"/>
              <a:t>Jenny </a:t>
            </a:r>
            <a:r>
              <a:rPr lang="en-US" dirty="0" err="1"/>
              <a:t>Radesky</a:t>
            </a:r>
            <a:endParaRPr lang="en-US" dirty="0"/>
          </a:p>
          <a:p>
            <a:r>
              <a:rPr lang="en-US" dirty="0"/>
              <a:t>Rosa Ball</a:t>
            </a:r>
          </a:p>
          <a:p>
            <a:r>
              <a:rPr lang="en-US" dirty="0"/>
              <a:t>Heidi Weeks</a:t>
            </a:r>
          </a:p>
          <a:p>
            <a:r>
              <a:rPr lang="en-US" dirty="0"/>
              <a:t>Alison Miller</a:t>
            </a:r>
          </a:p>
          <a:p>
            <a:r>
              <a:rPr lang="en-US" dirty="0"/>
              <a:t>Julie </a:t>
            </a:r>
            <a:r>
              <a:rPr lang="en-US" dirty="0" err="1"/>
              <a:t>Lumeng</a:t>
            </a:r>
            <a:endParaRPr lang="en-US" dirty="0"/>
          </a:p>
          <a:p>
            <a:r>
              <a:rPr lang="en-US" dirty="0"/>
              <a:t>Joy </a:t>
            </a:r>
            <a:r>
              <a:rPr lang="en-US" dirty="0" err="1"/>
              <a:t>Boakye</a:t>
            </a:r>
            <a:endParaRPr lang="en-US" dirty="0"/>
          </a:p>
          <a:p>
            <a:r>
              <a:rPr lang="en-US" dirty="0"/>
              <a:t>Anastasia </a:t>
            </a:r>
            <a:r>
              <a:rPr lang="en-US" dirty="0" err="1"/>
              <a:t>Pacifico</a:t>
            </a:r>
            <a:endParaRPr lang="en-US" dirty="0"/>
          </a:p>
          <a:p>
            <a:r>
              <a:rPr lang="en-US" dirty="0"/>
              <a:t>Ranya </a:t>
            </a:r>
            <a:r>
              <a:rPr lang="en-US" dirty="0" err="1"/>
              <a:t>Alkayhat</a:t>
            </a:r>
            <a:r>
              <a:rPr lang="en-US" dirty="0"/>
              <a:t> </a:t>
            </a:r>
            <a:endParaRPr lang="en-US" dirty="0" smtClean="0"/>
          </a:p>
          <a:p>
            <a:r>
              <a:rPr lang="en-US" dirty="0" smtClean="0"/>
              <a:t>Barbara Felt</a:t>
            </a:r>
          </a:p>
          <a:p>
            <a:r>
              <a:rPr lang="en-US" dirty="0" smtClean="0"/>
              <a:t>Prachi Shah</a:t>
            </a:r>
          </a:p>
          <a:p>
            <a:r>
              <a:rPr lang="en-US" dirty="0" smtClean="0"/>
              <a:t>Megan Pesch</a:t>
            </a:r>
            <a:endParaRPr lang="en-US" dirty="0" smtClean="0">
              <a:solidFill>
                <a:schemeClr val="bg1"/>
              </a:solidFill>
            </a:endParaRPr>
          </a:p>
          <a:p>
            <a:r>
              <a:rPr lang="en-US" dirty="0"/>
              <a:t>My amazing co-fellows and </a:t>
            </a:r>
            <a:r>
              <a:rPr lang="en-US" dirty="0" smtClean="0"/>
              <a:t>co-residents</a:t>
            </a:r>
          </a:p>
          <a:p>
            <a:r>
              <a:rPr lang="en-US" dirty="0" smtClean="0"/>
              <a:t>Participants </a:t>
            </a:r>
            <a:r>
              <a:rPr lang="en-US" dirty="0"/>
              <a:t>and families</a:t>
            </a:r>
          </a:p>
          <a:p>
            <a:r>
              <a:rPr lang="en-US" dirty="0"/>
              <a:t>Reach Out and Read, Academic Pediatric </a:t>
            </a:r>
            <a:r>
              <a:rPr lang="en-US" dirty="0" smtClean="0"/>
              <a:t>Association</a:t>
            </a:r>
          </a:p>
          <a:p>
            <a:r>
              <a:rPr lang="en-US" dirty="0" smtClean="0">
                <a:solidFill>
                  <a:schemeClr val="bg1"/>
                </a:solidFill>
              </a:rPr>
              <a:t>Family and friends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313D4505-985F-49BE-8C1F-E0CFEEC3F372}" type="slidenum">
              <a:rPr lang="en-US" smtClean="0"/>
              <a:t>112</a:t>
            </a:fld>
            <a:endParaRPr lang="en-US" dirty="0"/>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6"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9558" y="1227650"/>
            <a:ext cx="2863642" cy="2267845"/>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3392" r="25000"/>
          <a:stretch/>
        </p:blipFill>
        <p:spPr>
          <a:xfrm>
            <a:off x="5296978" y="3916762"/>
            <a:ext cx="1752600" cy="2133600"/>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t="43333" b="-3333"/>
          <a:stretch/>
        </p:blipFill>
        <p:spPr>
          <a:xfrm>
            <a:off x="6662359" y="1287460"/>
            <a:ext cx="2370667" cy="1066800"/>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r="14680" b="7912"/>
          <a:stretch/>
        </p:blipFill>
        <p:spPr>
          <a:xfrm>
            <a:off x="7037221" y="2498720"/>
            <a:ext cx="1292357" cy="1046144"/>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28043" y="3594561"/>
            <a:ext cx="1600200" cy="1068134"/>
          </a:xfrm>
          <a:prstGeom prst="rect">
            <a:avLst/>
          </a:prstGeom>
        </p:spPr>
      </p:pic>
    </p:spTree>
    <p:extLst>
      <p:ext uri="{BB962C8B-B14F-4D97-AF65-F5344CB8AC3E}">
        <p14:creationId xmlns:p14="http://schemas.microsoft.com/office/powerpoint/2010/main" val="229931166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thanks to:</a:t>
            </a:r>
          </a:p>
        </p:txBody>
      </p:sp>
      <p:sp>
        <p:nvSpPr>
          <p:cNvPr id="3" name="Content Placeholder 2"/>
          <p:cNvSpPr>
            <a:spLocks noGrp="1"/>
          </p:cNvSpPr>
          <p:nvPr>
            <p:ph idx="1"/>
          </p:nvPr>
        </p:nvSpPr>
        <p:spPr>
          <a:xfrm>
            <a:off x="152400" y="1143000"/>
            <a:ext cx="9067800" cy="5258607"/>
          </a:xfrm>
        </p:spPr>
        <p:txBody>
          <a:bodyPr>
            <a:normAutofit fontScale="62500" lnSpcReduction="20000"/>
          </a:bodyPr>
          <a:lstStyle/>
          <a:p>
            <a:r>
              <a:rPr lang="en-US" dirty="0"/>
              <a:t>Jenny </a:t>
            </a:r>
            <a:r>
              <a:rPr lang="en-US" dirty="0" err="1"/>
              <a:t>Radesky</a:t>
            </a:r>
            <a:endParaRPr lang="en-US" dirty="0"/>
          </a:p>
          <a:p>
            <a:r>
              <a:rPr lang="en-US" dirty="0"/>
              <a:t>Rosa Ball</a:t>
            </a:r>
          </a:p>
          <a:p>
            <a:r>
              <a:rPr lang="en-US" dirty="0"/>
              <a:t>Heidi Weeks</a:t>
            </a:r>
          </a:p>
          <a:p>
            <a:r>
              <a:rPr lang="en-US" dirty="0"/>
              <a:t>Alison Miller</a:t>
            </a:r>
          </a:p>
          <a:p>
            <a:r>
              <a:rPr lang="en-US" dirty="0"/>
              <a:t>Julie </a:t>
            </a:r>
            <a:r>
              <a:rPr lang="en-US" dirty="0" err="1"/>
              <a:t>Lumeng</a:t>
            </a:r>
            <a:endParaRPr lang="en-US" dirty="0"/>
          </a:p>
          <a:p>
            <a:r>
              <a:rPr lang="en-US" dirty="0"/>
              <a:t>Joy </a:t>
            </a:r>
            <a:r>
              <a:rPr lang="en-US" dirty="0" err="1"/>
              <a:t>Boakye</a:t>
            </a:r>
            <a:endParaRPr lang="en-US" dirty="0"/>
          </a:p>
          <a:p>
            <a:r>
              <a:rPr lang="en-US" dirty="0"/>
              <a:t>Anastasia </a:t>
            </a:r>
            <a:r>
              <a:rPr lang="en-US" dirty="0" err="1"/>
              <a:t>Pacifico</a:t>
            </a:r>
            <a:endParaRPr lang="en-US" dirty="0"/>
          </a:p>
          <a:p>
            <a:r>
              <a:rPr lang="en-US" dirty="0"/>
              <a:t>Ranya </a:t>
            </a:r>
            <a:r>
              <a:rPr lang="en-US" dirty="0" err="1"/>
              <a:t>Alkayhat</a:t>
            </a:r>
            <a:r>
              <a:rPr lang="en-US" dirty="0"/>
              <a:t> </a:t>
            </a:r>
            <a:endParaRPr lang="en-US" dirty="0" smtClean="0"/>
          </a:p>
          <a:p>
            <a:r>
              <a:rPr lang="en-US" dirty="0" smtClean="0"/>
              <a:t>Barbara Felt</a:t>
            </a:r>
          </a:p>
          <a:p>
            <a:r>
              <a:rPr lang="en-US" dirty="0" smtClean="0"/>
              <a:t>Prachi Shah</a:t>
            </a:r>
          </a:p>
          <a:p>
            <a:r>
              <a:rPr lang="en-US" dirty="0" smtClean="0"/>
              <a:t>Megan Pesch</a:t>
            </a:r>
          </a:p>
          <a:p>
            <a:r>
              <a:rPr lang="en-US" dirty="0"/>
              <a:t>My amazing co-fellows and co-residents</a:t>
            </a:r>
          </a:p>
          <a:p>
            <a:r>
              <a:rPr lang="en-US" dirty="0" smtClean="0"/>
              <a:t>Participants </a:t>
            </a:r>
            <a:r>
              <a:rPr lang="en-US" dirty="0"/>
              <a:t>and families</a:t>
            </a:r>
          </a:p>
          <a:p>
            <a:r>
              <a:rPr lang="en-US" dirty="0"/>
              <a:t>Reach Out and Read, Academic Pediatric </a:t>
            </a:r>
            <a:r>
              <a:rPr lang="en-US" dirty="0" smtClean="0"/>
              <a:t>Association</a:t>
            </a:r>
          </a:p>
          <a:p>
            <a:r>
              <a:rPr lang="en-US" dirty="0" smtClean="0"/>
              <a:t>Family and friends</a:t>
            </a:r>
            <a:endParaRPr lang="en-US" dirty="0"/>
          </a:p>
        </p:txBody>
      </p:sp>
      <p:sp>
        <p:nvSpPr>
          <p:cNvPr id="4" name="Slide Number Placeholder 3"/>
          <p:cNvSpPr>
            <a:spLocks noGrp="1"/>
          </p:cNvSpPr>
          <p:nvPr>
            <p:ph type="sldNum" sz="quarter" idx="12"/>
          </p:nvPr>
        </p:nvSpPr>
        <p:spPr/>
        <p:txBody>
          <a:bodyPr/>
          <a:lstStyle/>
          <a:p>
            <a:fld id="{313D4505-985F-49BE-8C1F-E0CFEEC3F372}" type="slidenum">
              <a:rPr lang="en-US" smtClean="0"/>
              <a:t>113</a:t>
            </a:fld>
            <a:endParaRPr lang="en-US" dirty="0"/>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6"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9558" y="1227650"/>
            <a:ext cx="2863642" cy="2267845"/>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3392" r="25000"/>
          <a:stretch/>
        </p:blipFill>
        <p:spPr>
          <a:xfrm>
            <a:off x="5296978" y="3916762"/>
            <a:ext cx="1752600" cy="21336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8043" y="3594561"/>
            <a:ext cx="1600200" cy="1068134"/>
          </a:xfrm>
          <a:prstGeom prst="rect">
            <a:avLst/>
          </a:prstGeom>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t="43333" b="-3333"/>
          <a:stretch/>
        </p:blipFill>
        <p:spPr>
          <a:xfrm>
            <a:off x="6662359" y="1287460"/>
            <a:ext cx="2370667" cy="1066800"/>
          </a:xfrm>
          <a:prstGeom prst="rect">
            <a:avLst/>
          </a:prstGeom>
        </p:spPr>
      </p:pic>
      <p:pic>
        <p:nvPicPr>
          <p:cNvPr id="12" name="Picture 11"/>
          <p:cNvPicPr>
            <a:picLocks noChangeAspect="1"/>
          </p:cNvPicPr>
          <p:nvPr/>
        </p:nvPicPr>
        <p:blipFill rotWithShape="1">
          <a:blip r:embed="rId8" cstate="print">
            <a:extLst>
              <a:ext uri="{28A0092B-C50C-407E-A947-70E740481C1C}">
                <a14:useLocalDpi xmlns:a14="http://schemas.microsoft.com/office/drawing/2010/main" val="0"/>
              </a:ext>
            </a:extLst>
          </a:blip>
          <a:srcRect r="14680" b="7912"/>
          <a:stretch/>
        </p:blipFill>
        <p:spPr>
          <a:xfrm>
            <a:off x="7037221" y="2498720"/>
            <a:ext cx="1292357" cy="1046144"/>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7399620" y="4963483"/>
            <a:ext cx="1772224" cy="1331465"/>
          </a:xfrm>
          <a:prstGeom prst="rect">
            <a:avLst/>
          </a:prstGeom>
        </p:spPr>
      </p:pic>
      <p:pic>
        <p:nvPicPr>
          <p:cNvPr id="13" name="Picture 12"/>
          <p:cNvPicPr>
            <a:picLocks noChangeAspect="1"/>
          </p:cNvPicPr>
          <p:nvPr/>
        </p:nvPicPr>
        <p:blipFill rotWithShape="1">
          <a:blip r:embed="rId10" cstate="print">
            <a:extLst>
              <a:ext uri="{28A0092B-C50C-407E-A947-70E740481C1C}">
                <a14:useLocalDpi xmlns:a14="http://schemas.microsoft.com/office/drawing/2010/main" val="0"/>
              </a:ext>
            </a:extLst>
          </a:blip>
          <a:srcRect l="12219" t="21044" r="25034"/>
          <a:stretch/>
        </p:blipFill>
        <p:spPr>
          <a:xfrm>
            <a:off x="7193313" y="3916762"/>
            <a:ext cx="1137200" cy="1073234"/>
          </a:xfrm>
          <a:prstGeom prst="rect">
            <a:avLst/>
          </a:prstGeom>
        </p:spPr>
      </p:pic>
    </p:spTree>
    <p:extLst>
      <p:ext uri="{BB962C8B-B14F-4D97-AF65-F5344CB8AC3E}">
        <p14:creationId xmlns:p14="http://schemas.microsoft.com/office/powerpoint/2010/main" val="427770977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13D4505-985F-49BE-8C1F-E0CFEEC3F372}" type="slidenum">
              <a:rPr lang="en-US" smtClean="0"/>
              <a:t>114</a:t>
            </a:fld>
            <a:endParaRPr lang="en-US" dirty="0"/>
          </a:p>
        </p:txBody>
      </p:sp>
      <p:sp>
        <p:nvSpPr>
          <p:cNvPr id="5" name="Title 4"/>
          <p:cNvSpPr>
            <a:spLocks noGrp="1"/>
          </p:cNvSpPr>
          <p:nvPr>
            <p:ph type="title"/>
          </p:nvPr>
        </p:nvSpPr>
        <p:spPr/>
        <p:txBody>
          <a:bodyPr/>
          <a:lstStyle/>
          <a:p>
            <a:r>
              <a:rPr lang="en-US" dirty="0" smtClean="0"/>
              <a:t>Feedback, questions</a:t>
            </a:r>
            <a:r>
              <a:rPr lang="en-US" dirty="0"/>
              <a:t>? Thank you! </a:t>
            </a:r>
          </a:p>
        </p:txBody>
      </p:sp>
      <p:pic>
        <p:nvPicPr>
          <p:cNvPr id="6" name="Picture 5"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5488" y="805600"/>
            <a:ext cx="2013024" cy="1259686"/>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16667"/>
          <a:stretch/>
        </p:blipFill>
        <p:spPr>
          <a:xfrm>
            <a:off x="3200400" y="3124200"/>
            <a:ext cx="2903220" cy="3225800"/>
          </a:xfrm>
          <a:prstGeom prst="rect">
            <a:avLst/>
          </a:prstGeom>
        </p:spPr>
      </p:pic>
    </p:spTree>
    <p:extLst>
      <p:ext uri="{BB962C8B-B14F-4D97-AF65-F5344CB8AC3E}">
        <p14:creationId xmlns:p14="http://schemas.microsoft.com/office/powerpoint/2010/main" val="117572794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Differences in total parent verbalizations</a:t>
            </a:r>
          </a:p>
        </p:txBody>
      </p:sp>
      <p:sp>
        <p:nvSpPr>
          <p:cNvPr id="4" name="Slide Number Placeholder 3"/>
          <p:cNvSpPr>
            <a:spLocks noGrp="1"/>
          </p:cNvSpPr>
          <p:nvPr>
            <p:ph type="sldNum" sz="quarter" idx="12"/>
          </p:nvPr>
        </p:nvSpPr>
        <p:spPr/>
        <p:txBody>
          <a:bodyPr/>
          <a:lstStyle/>
          <a:p>
            <a:fld id="{313D4505-985F-49BE-8C1F-E0CFEEC3F372}" type="slidenum">
              <a:rPr lang="en-US" smtClean="0"/>
              <a:t>115</a:t>
            </a:fld>
            <a:endParaRPr lang="en-US" dirty="0"/>
          </a:p>
        </p:txBody>
      </p:sp>
      <p:sp>
        <p:nvSpPr>
          <p:cNvPr id="17" name="TextBox 16"/>
          <p:cNvSpPr txBox="1"/>
          <p:nvPr/>
        </p:nvSpPr>
        <p:spPr>
          <a:xfrm>
            <a:off x="5410200" y="1459468"/>
            <a:ext cx="685800" cy="369332"/>
          </a:xfrm>
          <a:prstGeom prst="rect">
            <a:avLst/>
          </a:prstGeom>
          <a:noFill/>
        </p:spPr>
        <p:txBody>
          <a:bodyPr wrap="square" rtlCol="0">
            <a:spAutoFit/>
          </a:bodyPr>
          <a:lstStyle/>
          <a:p>
            <a:r>
              <a:rPr lang="en-US" dirty="0"/>
              <a:t>**</a:t>
            </a:r>
          </a:p>
        </p:txBody>
      </p:sp>
      <p:sp>
        <p:nvSpPr>
          <p:cNvPr id="18" name="TextBox 17"/>
          <p:cNvSpPr txBox="1"/>
          <p:nvPr/>
        </p:nvSpPr>
        <p:spPr>
          <a:xfrm>
            <a:off x="3325906" y="1205725"/>
            <a:ext cx="685800" cy="369332"/>
          </a:xfrm>
          <a:prstGeom prst="rect">
            <a:avLst/>
          </a:prstGeom>
          <a:noFill/>
        </p:spPr>
        <p:txBody>
          <a:bodyPr wrap="square" rtlCol="0">
            <a:spAutoFit/>
          </a:bodyPr>
          <a:lstStyle/>
          <a:p>
            <a:r>
              <a:rPr lang="en-US" dirty="0"/>
              <a:t>**</a:t>
            </a:r>
          </a:p>
        </p:txBody>
      </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30201" t="16074" r="50000" b="51785"/>
          <a:stretch/>
        </p:blipFill>
        <p:spPr>
          <a:xfrm>
            <a:off x="7391400" y="1178859"/>
            <a:ext cx="1460501" cy="1143000"/>
          </a:xfrm>
          <a:prstGeom prst="rect">
            <a:avLst/>
          </a:prstGeom>
        </p:spPr>
      </p:pic>
      <p:sp>
        <p:nvSpPr>
          <p:cNvPr id="20" name="TextBox 19"/>
          <p:cNvSpPr txBox="1"/>
          <p:nvPr/>
        </p:nvSpPr>
        <p:spPr>
          <a:xfrm>
            <a:off x="1409700" y="1750359"/>
            <a:ext cx="685800" cy="4493538"/>
          </a:xfrm>
          <a:prstGeom prst="rect">
            <a:avLst/>
          </a:prstGeom>
          <a:noFill/>
        </p:spPr>
        <p:txBody>
          <a:bodyPr wrap="square" rtlCol="0">
            <a:spAutoFit/>
          </a:bodyPr>
          <a:lstStyle/>
          <a:p>
            <a:r>
              <a:rPr lang="en-US" sz="1430" dirty="0"/>
              <a:t>30</a:t>
            </a:r>
          </a:p>
          <a:p>
            <a:endParaRPr lang="en-US" sz="1430" dirty="0"/>
          </a:p>
          <a:p>
            <a:endParaRPr lang="en-US" sz="1430" dirty="0"/>
          </a:p>
          <a:p>
            <a:r>
              <a:rPr lang="en-US" sz="1430" dirty="0"/>
              <a:t>25</a:t>
            </a:r>
          </a:p>
          <a:p>
            <a:endParaRPr lang="en-US" sz="1430" dirty="0"/>
          </a:p>
          <a:p>
            <a:endParaRPr lang="en-US" sz="1430" dirty="0"/>
          </a:p>
          <a:p>
            <a:r>
              <a:rPr lang="en-US" sz="1430" dirty="0"/>
              <a:t>20</a:t>
            </a:r>
          </a:p>
          <a:p>
            <a:endParaRPr lang="en-US" sz="1430" dirty="0"/>
          </a:p>
          <a:p>
            <a:endParaRPr lang="en-US" sz="1430" dirty="0"/>
          </a:p>
          <a:p>
            <a:r>
              <a:rPr lang="en-US" sz="1430" dirty="0"/>
              <a:t>15</a:t>
            </a:r>
          </a:p>
          <a:p>
            <a:endParaRPr lang="en-US" sz="1430" dirty="0"/>
          </a:p>
          <a:p>
            <a:endParaRPr lang="en-US" sz="1430" dirty="0"/>
          </a:p>
          <a:p>
            <a:r>
              <a:rPr lang="en-US" sz="1430" dirty="0"/>
              <a:t>10</a:t>
            </a:r>
          </a:p>
          <a:p>
            <a:endParaRPr lang="en-US" sz="1430" dirty="0"/>
          </a:p>
          <a:p>
            <a:endParaRPr lang="en-US" sz="1430" dirty="0"/>
          </a:p>
          <a:p>
            <a:r>
              <a:rPr lang="en-US" sz="1430" dirty="0"/>
              <a:t>5</a:t>
            </a:r>
          </a:p>
          <a:p>
            <a:endParaRPr lang="en-US" sz="1430" dirty="0"/>
          </a:p>
          <a:p>
            <a:endParaRPr lang="en-US" sz="1430" dirty="0"/>
          </a:p>
          <a:p>
            <a:r>
              <a:rPr lang="en-US" sz="1430" dirty="0"/>
              <a:t>0</a:t>
            </a:r>
          </a:p>
          <a:p>
            <a:endParaRPr lang="en-US" sz="1430"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13065"/>
          <a:stretch/>
        </p:blipFill>
        <p:spPr>
          <a:xfrm>
            <a:off x="1752600" y="1450783"/>
            <a:ext cx="6291137" cy="4572396"/>
          </a:xfrm>
          <a:prstGeom prst="rect">
            <a:avLst/>
          </a:prstGeom>
        </p:spPr>
      </p:pic>
      <p:sp>
        <p:nvSpPr>
          <p:cNvPr id="23" name="TextBox 22"/>
          <p:cNvSpPr txBox="1"/>
          <p:nvPr/>
        </p:nvSpPr>
        <p:spPr>
          <a:xfrm>
            <a:off x="2451402" y="6380208"/>
            <a:ext cx="4893532" cy="369332"/>
          </a:xfrm>
          <a:prstGeom prst="rect">
            <a:avLst/>
          </a:prstGeom>
          <a:noFill/>
        </p:spPr>
        <p:txBody>
          <a:bodyPr wrap="square" rtlCol="0">
            <a:spAutoFit/>
          </a:bodyPr>
          <a:lstStyle/>
          <a:p>
            <a:r>
              <a:rPr lang="en-US" dirty="0"/>
              <a:t>Total parent verbalizations by book format</a:t>
            </a:r>
          </a:p>
        </p:txBody>
      </p:sp>
      <p:sp>
        <p:nvSpPr>
          <p:cNvPr id="24" name="TextBox 23"/>
          <p:cNvSpPr txBox="1"/>
          <p:nvPr/>
        </p:nvSpPr>
        <p:spPr>
          <a:xfrm>
            <a:off x="1815140" y="5968205"/>
            <a:ext cx="1510766" cy="369332"/>
          </a:xfrm>
          <a:prstGeom prst="rect">
            <a:avLst/>
          </a:prstGeom>
          <a:noFill/>
        </p:spPr>
        <p:txBody>
          <a:bodyPr wrap="square" rtlCol="0">
            <a:spAutoFit/>
          </a:bodyPr>
          <a:lstStyle/>
          <a:p>
            <a:r>
              <a:rPr lang="en-US" dirty="0"/>
              <a:t>Enhanced</a:t>
            </a:r>
          </a:p>
        </p:txBody>
      </p:sp>
      <p:sp>
        <p:nvSpPr>
          <p:cNvPr id="25" name="TextBox 24"/>
          <p:cNvSpPr txBox="1"/>
          <p:nvPr/>
        </p:nvSpPr>
        <p:spPr>
          <a:xfrm>
            <a:off x="4293881" y="5955392"/>
            <a:ext cx="1510766" cy="369332"/>
          </a:xfrm>
          <a:prstGeom prst="rect">
            <a:avLst/>
          </a:prstGeom>
          <a:noFill/>
        </p:spPr>
        <p:txBody>
          <a:bodyPr wrap="square" rtlCol="0">
            <a:spAutoFit/>
          </a:bodyPr>
          <a:lstStyle/>
          <a:p>
            <a:r>
              <a:rPr lang="en-US" dirty="0"/>
              <a:t>Basic</a:t>
            </a:r>
          </a:p>
        </p:txBody>
      </p:sp>
      <p:sp>
        <p:nvSpPr>
          <p:cNvPr id="26" name="TextBox 25"/>
          <p:cNvSpPr txBox="1"/>
          <p:nvPr/>
        </p:nvSpPr>
        <p:spPr>
          <a:xfrm>
            <a:off x="6434571" y="5968205"/>
            <a:ext cx="979241" cy="369332"/>
          </a:xfrm>
          <a:prstGeom prst="rect">
            <a:avLst/>
          </a:prstGeom>
          <a:noFill/>
        </p:spPr>
        <p:txBody>
          <a:bodyPr wrap="square" rtlCol="0">
            <a:spAutoFit/>
          </a:bodyPr>
          <a:lstStyle/>
          <a:p>
            <a:r>
              <a:rPr lang="en-US" dirty="0"/>
              <a:t>Print</a:t>
            </a:r>
          </a:p>
        </p:txBody>
      </p:sp>
      <p:pic>
        <p:nvPicPr>
          <p:cNvPr id="13" name="Picture 12" descr="Signature-Vertical.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Tree>
    <p:extLst>
      <p:ext uri="{BB962C8B-B14F-4D97-AF65-F5344CB8AC3E}">
        <p14:creationId xmlns:p14="http://schemas.microsoft.com/office/powerpoint/2010/main" val="347876015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Results– Participant characteristics</a:t>
            </a:r>
          </a:p>
        </p:txBody>
      </p:sp>
      <p:sp>
        <p:nvSpPr>
          <p:cNvPr id="4" name="Slide Number Placeholder 3"/>
          <p:cNvSpPr>
            <a:spLocks noGrp="1"/>
          </p:cNvSpPr>
          <p:nvPr>
            <p:ph type="sldNum" sz="quarter" idx="12"/>
          </p:nvPr>
        </p:nvSpPr>
        <p:spPr/>
        <p:txBody>
          <a:bodyPr/>
          <a:lstStyle/>
          <a:p>
            <a:fld id="{313D4505-985F-49BE-8C1F-E0CFEEC3F372}" type="slidenum">
              <a:rPr lang="en-US" smtClean="0"/>
              <a:t>116</a:t>
            </a:fld>
            <a:endParaRPr lang="en-US" dirty="0"/>
          </a:p>
        </p:txBody>
      </p:sp>
      <p:pic>
        <p:nvPicPr>
          <p:cNvPr id="7" name="Picture 6"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50573833"/>
              </p:ext>
            </p:extLst>
          </p:nvPr>
        </p:nvGraphicFramePr>
        <p:xfrm>
          <a:off x="1219200" y="1127773"/>
          <a:ext cx="6477000" cy="4145280"/>
        </p:xfrm>
        <a:graphic>
          <a:graphicData uri="http://schemas.openxmlformats.org/drawingml/2006/table">
            <a:tbl>
              <a:tblPr firstRow="1" firstCol="1" bandRow="1">
                <a:tableStyleId>{5940675A-B579-460E-94D1-54222C63F5DA}</a:tableStyleId>
              </a:tblPr>
              <a:tblGrid>
                <a:gridCol w="4185123">
                  <a:extLst>
                    <a:ext uri="{9D8B030D-6E8A-4147-A177-3AD203B41FA5}">
                      <a16:colId xmlns="" xmlns:a16="http://schemas.microsoft.com/office/drawing/2014/main" val="2713469165"/>
                    </a:ext>
                  </a:extLst>
                </a:gridCol>
                <a:gridCol w="2291877">
                  <a:extLst>
                    <a:ext uri="{9D8B030D-6E8A-4147-A177-3AD203B41FA5}">
                      <a16:colId xmlns="" xmlns:a16="http://schemas.microsoft.com/office/drawing/2014/main" val="2669554664"/>
                    </a:ext>
                  </a:extLst>
                </a:gridCol>
              </a:tblGrid>
              <a:tr h="205105">
                <a:tc>
                  <a:txBody>
                    <a:bodyPr/>
                    <a:lstStyle/>
                    <a:p>
                      <a:pPr marL="0" marR="0" algn="l">
                        <a:spcBef>
                          <a:spcPts val="0"/>
                        </a:spcBef>
                        <a:spcAft>
                          <a:spcPts val="0"/>
                        </a:spcAft>
                      </a:pPr>
                      <a:r>
                        <a:rPr lang="en-US" sz="1600" dirty="0">
                          <a:effectLst/>
                        </a:rPr>
                        <a:t>Study</a:t>
                      </a:r>
                      <a:r>
                        <a:rPr lang="en-US" sz="1600" baseline="0" dirty="0">
                          <a:effectLst/>
                        </a:rPr>
                        <a:t> sample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n = 37, n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634094603"/>
                  </a:ext>
                </a:extLst>
              </a:tr>
              <a:tr h="205105">
                <a:tc>
                  <a:txBody>
                    <a:bodyPr/>
                    <a:lstStyle/>
                    <a:p>
                      <a:pPr marL="0" marR="0" algn="l">
                        <a:spcBef>
                          <a:spcPts val="0"/>
                        </a:spcBef>
                        <a:spcAft>
                          <a:spcPts val="0"/>
                        </a:spcAft>
                      </a:pPr>
                      <a:r>
                        <a:rPr lang="en-US" sz="1600" dirty="0">
                          <a:effectLst/>
                        </a:rPr>
                        <a:t>Child has used tablet to read a book</a:t>
                      </a:r>
                    </a:p>
                    <a:p>
                      <a:pPr marL="0" marR="0" algn="l">
                        <a:spcBef>
                          <a:spcPts val="0"/>
                        </a:spcBef>
                        <a:spcAft>
                          <a:spcPts val="0"/>
                        </a:spcAft>
                      </a:pPr>
                      <a:r>
                        <a:rPr lang="en-US" sz="1600" dirty="0">
                          <a:effectLst/>
                        </a:rPr>
                        <a:t>  Almost never</a:t>
                      </a:r>
                    </a:p>
                    <a:p>
                      <a:pPr marL="0" marR="0" algn="l">
                        <a:spcBef>
                          <a:spcPts val="0"/>
                        </a:spcBef>
                        <a:spcAft>
                          <a:spcPts val="0"/>
                        </a:spcAft>
                      </a:pPr>
                      <a:r>
                        <a:rPr lang="en-US" sz="1600" dirty="0">
                          <a:effectLst/>
                        </a:rPr>
                        <a:t>  Rarely</a:t>
                      </a:r>
                    </a:p>
                    <a:p>
                      <a:pPr marL="0" marR="0" algn="l">
                        <a:spcBef>
                          <a:spcPts val="0"/>
                        </a:spcBef>
                        <a:spcAft>
                          <a:spcPts val="0"/>
                        </a:spcAft>
                      </a:pPr>
                      <a:r>
                        <a:rPr lang="en-US" sz="1600" dirty="0">
                          <a:effectLst/>
                        </a:rPr>
                        <a:t>  Occasionally</a:t>
                      </a:r>
                    </a:p>
                    <a:p>
                      <a:pPr marL="0" marR="0" algn="l">
                        <a:spcBef>
                          <a:spcPts val="0"/>
                        </a:spcBef>
                        <a:spcAft>
                          <a:spcPts val="0"/>
                        </a:spcAft>
                      </a:pPr>
                      <a:r>
                        <a:rPr lang="en-US" sz="1600" dirty="0">
                          <a:effectLst/>
                        </a:rPr>
                        <a:t>  Often</a:t>
                      </a:r>
                    </a:p>
                    <a:p>
                      <a:pPr marL="0" marR="0" algn="l">
                        <a:spcBef>
                          <a:spcPts val="0"/>
                        </a:spcBef>
                        <a:spcAft>
                          <a:spcPts val="0"/>
                        </a:spcAft>
                      </a:pPr>
                      <a:r>
                        <a:rPr lang="en-US" sz="1600" dirty="0">
                          <a:effectLst/>
                        </a:rPr>
                        <a:t>  Most of the time</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 </a:t>
                      </a:r>
                    </a:p>
                    <a:p>
                      <a:pPr marL="0" marR="0" algn="ctr">
                        <a:spcBef>
                          <a:spcPts val="0"/>
                        </a:spcBef>
                        <a:spcAft>
                          <a:spcPts val="0"/>
                        </a:spcAft>
                      </a:pPr>
                      <a:r>
                        <a:rPr lang="en-US" sz="1600" dirty="0">
                          <a:effectLst/>
                        </a:rPr>
                        <a:t>23 (62.2%)</a:t>
                      </a:r>
                    </a:p>
                    <a:p>
                      <a:pPr marL="0" marR="0" algn="ctr">
                        <a:spcBef>
                          <a:spcPts val="0"/>
                        </a:spcBef>
                        <a:spcAft>
                          <a:spcPts val="0"/>
                        </a:spcAft>
                      </a:pPr>
                      <a:r>
                        <a:rPr lang="en-US" sz="1600" dirty="0">
                          <a:effectLst/>
                        </a:rPr>
                        <a:t>2 (5.4%)</a:t>
                      </a:r>
                    </a:p>
                    <a:p>
                      <a:pPr marL="0" marR="0" algn="ctr">
                        <a:spcBef>
                          <a:spcPts val="0"/>
                        </a:spcBef>
                        <a:spcAft>
                          <a:spcPts val="0"/>
                        </a:spcAft>
                      </a:pPr>
                      <a:r>
                        <a:rPr lang="en-US" sz="1600" dirty="0">
                          <a:effectLst/>
                        </a:rPr>
                        <a:t>4 (10.8%)</a:t>
                      </a:r>
                    </a:p>
                    <a:p>
                      <a:pPr marL="0" marR="0" algn="ctr">
                        <a:spcBef>
                          <a:spcPts val="0"/>
                        </a:spcBef>
                        <a:spcAft>
                          <a:spcPts val="0"/>
                        </a:spcAft>
                      </a:pPr>
                      <a:r>
                        <a:rPr lang="en-US" sz="1600" dirty="0">
                          <a:effectLst/>
                        </a:rPr>
                        <a:t>6 (16.2%)</a:t>
                      </a:r>
                    </a:p>
                    <a:p>
                      <a:pPr marL="0" marR="0" algn="ctr">
                        <a:spcBef>
                          <a:spcPts val="0"/>
                        </a:spcBef>
                        <a:spcAft>
                          <a:spcPts val="0"/>
                        </a:spcAft>
                      </a:pPr>
                      <a:r>
                        <a:rPr lang="en-US" sz="1600" dirty="0">
                          <a:effectLst/>
                        </a:rPr>
                        <a:t>2 (5.4%)</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501460044"/>
                  </a:ext>
                </a:extLst>
              </a:tr>
              <a:tr h="205105">
                <a:tc>
                  <a:txBody>
                    <a:bodyPr/>
                    <a:lstStyle/>
                    <a:p>
                      <a:pPr marL="0" marR="0" algn="l">
                        <a:spcBef>
                          <a:spcPts val="0"/>
                        </a:spcBef>
                        <a:spcAft>
                          <a:spcPts val="0"/>
                        </a:spcAft>
                      </a:pPr>
                      <a:r>
                        <a:rPr lang="en-US" sz="1600" dirty="0">
                          <a:effectLst/>
                        </a:rPr>
                        <a:t>Daily time spent reading books together</a:t>
                      </a:r>
                    </a:p>
                    <a:p>
                      <a:pPr marL="0" marR="0" algn="l">
                        <a:spcBef>
                          <a:spcPts val="0"/>
                        </a:spcBef>
                        <a:spcAft>
                          <a:spcPts val="0"/>
                        </a:spcAft>
                      </a:pPr>
                      <a:r>
                        <a:rPr lang="en-US" sz="1600" dirty="0">
                          <a:effectLst/>
                        </a:rPr>
                        <a:t>  Not used</a:t>
                      </a:r>
                    </a:p>
                    <a:p>
                      <a:pPr marL="0" marR="0" algn="l">
                        <a:spcBef>
                          <a:spcPts val="0"/>
                        </a:spcBef>
                        <a:spcAft>
                          <a:spcPts val="0"/>
                        </a:spcAft>
                      </a:pPr>
                      <a:r>
                        <a:rPr lang="en-US" sz="1600" dirty="0">
                          <a:effectLst/>
                        </a:rPr>
                        <a:t>  &lt;30 minutes</a:t>
                      </a:r>
                    </a:p>
                    <a:p>
                      <a:pPr marL="0" marR="0" algn="l">
                        <a:spcBef>
                          <a:spcPts val="0"/>
                        </a:spcBef>
                        <a:spcAft>
                          <a:spcPts val="0"/>
                        </a:spcAft>
                      </a:pPr>
                      <a:r>
                        <a:rPr lang="en-US" sz="1600" dirty="0">
                          <a:effectLst/>
                        </a:rPr>
                        <a:t>  30 minutes-1 hour</a:t>
                      </a:r>
                    </a:p>
                    <a:p>
                      <a:pPr marL="0" marR="0" algn="l">
                        <a:spcBef>
                          <a:spcPts val="0"/>
                        </a:spcBef>
                        <a:spcAft>
                          <a:spcPts val="0"/>
                        </a:spcAft>
                      </a:pPr>
                      <a:r>
                        <a:rPr lang="en-US" sz="1600" dirty="0">
                          <a:effectLst/>
                        </a:rPr>
                        <a:t>  1-2 hours</a:t>
                      </a:r>
                    </a:p>
                    <a:p>
                      <a:pPr marL="0" marR="0" algn="l">
                        <a:spcBef>
                          <a:spcPts val="0"/>
                        </a:spcBef>
                        <a:spcAft>
                          <a:spcPts val="0"/>
                        </a:spcAft>
                      </a:pPr>
                      <a:r>
                        <a:rPr lang="en-US" sz="1600" dirty="0">
                          <a:effectLst/>
                        </a:rPr>
                        <a:t>  3-4 hours</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 </a:t>
                      </a:r>
                    </a:p>
                    <a:p>
                      <a:pPr marL="0" marR="0" algn="ctr">
                        <a:spcBef>
                          <a:spcPts val="0"/>
                        </a:spcBef>
                        <a:spcAft>
                          <a:spcPts val="0"/>
                        </a:spcAft>
                      </a:pPr>
                      <a:r>
                        <a:rPr lang="en-US" sz="1600" dirty="0">
                          <a:effectLst/>
                        </a:rPr>
                        <a:t>8 (21.6%)</a:t>
                      </a:r>
                    </a:p>
                    <a:p>
                      <a:pPr marL="0" marR="0" algn="ctr">
                        <a:spcBef>
                          <a:spcPts val="0"/>
                        </a:spcBef>
                        <a:spcAft>
                          <a:spcPts val="0"/>
                        </a:spcAft>
                      </a:pPr>
                      <a:r>
                        <a:rPr lang="en-US" sz="1600" dirty="0">
                          <a:effectLst/>
                        </a:rPr>
                        <a:t>16 (43.2%)</a:t>
                      </a:r>
                    </a:p>
                    <a:p>
                      <a:pPr marL="0" marR="0" algn="ctr">
                        <a:spcBef>
                          <a:spcPts val="0"/>
                        </a:spcBef>
                        <a:spcAft>
                          <a:spcPts val="0"/>
                        </a:spcAft>
                      </a:pPr>
                      <a:r>
                        <a:rPr lang="en-US" sz="1600" dirty="0">
                          <a:effectLst/>
                        </a:rPr>
                        <a:t>9 (24.3%)</a:t>
                      </a:r>
                    </a:p>
                    <a:p>
                      <a:pPr marL="0" marR="0" algn="ctr">
                        <a:spcBef>
                          <a:spcPts val="0"/>
                        </a:spcBef>
                        <a:spcAft>
                          <a:spcPts val="0"/>
                        </a:spcAft>
                      </a:pPr>
                      <a:r>
                        <a:rPr lang="en-US" sz="1600" dirty="0">
                          <a:effectLst/>
                        </a:rPr>
                        <a:t>3 (8.1%)</a:t>
                      </a:r>
                    </a:p>
                    <a:p>
                      <a:pPr marL="0" marR="0" algn="ctr">
                        <a:spcBef>
                          <a:spcPts val="0"/>
                        </a:spcBef>
                        <a:spcAft>
                          <a:spcPts val="0"/>
                        </a:spcAft>
                      </a:pPr>
                      <a:r>
                        <a:rPr lang="en-US" sz="1600" dirty="0">
                          <a:effectLst/>
                        </a:rPr>
                        <a:t>1 (2.7%)</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778944237"/>
                  </a:ext>
                </a:extLst>
              </a:tr>
              <a:tr h="205105">
                <a:tc>
                  <a:txBody>
                    <a:bodyPr/>
                    <a:lstStyle/>
                    <a:p>
                      <a:pPr marL="0" marR="0" algn="l">
                        <a:spcBef>
                          <a:spcPts val="0"/>
                        </a:spcBef>
                        <a:spcAft>
                          <a:spcPts val="0"/>
                        </a:spcAft>
                      </a:pPr>
                      <a:r>
                        <a:rPr lang="en-US" sz="1600" dirty="0">
                          <a:effectLst/>
                        </a:rPr>
                        <a:t>BITSEA problem score</a:t>
                      </a:r>
                    </a:p>
                    <a:p>
                      <a:pPr marL="0" marR="0" algn="l">
                        <a:spcBef>
                          <a:spcPts val="0"/>
                        </a:spcBef>
                        <a:spcAft>
                          <a:spcPts val="0"/>
                        </a:spcAft>
                      </a:pPr>
                      <a:r>
                        <a:rPr lang="en-US" sz="1600" dirty="0">
                          <a:effectLst/>
                        </a:rPr>
                        <a:t>  Possible problem: Yes</a:t>
                      </a:r>
                    </a:p>
                    <a:p>
                      <a:pPr marL="0" marR="0" algn="l">
                        <a:spcBef>
                          <a:spcPts val="0"/>
                        </a:spcBef>
                        <a:spcAft>
                          <a:spcPts val="0"/>
                        </a:spcAft>
                      </a:pPr>
                      <a:r>
                        <a:rPr lang="en-US" sz="1600" dirty="0">
                          <a:effectLst/>
                        </a:rPr>
                        <a:t>  Possible problem: No</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 </a:t>
                      </a:r>
                    </a:p>
                    <a:p>
                      <a:pPr marL="0" marR="0" algn="ctr">
                        <a:spcBef>
                          <a:spcPts val="0"/>
                        </a:spcBef>
                        <a:spcAft>
                          <a:spcPts val="0"/>
                        </a:spcAft>
                      </a:pPr>
                      <a:r>
                        <a:rPr lang="en-US" sz="1600" dirty="0">
                          <a:effectLst/>
                        </a:rPr>
                        <a:t>2 (5.4%)</a:t>
                      </a:r>
                    </a:p>
                    <a:p>
                      <a:pPr marL="0" marR="0" algn="ctr">
                        <a:spcBef>
                          <a:spcPts val="0"/>
                        </a:spcBef>
                        <a:spcAft>
                          <a:spcPts val="0"/>
                        </a:spcAft>
                      </a:pPr>
                      <a:r>
                        <a:rPr lang="en-US" sz="1600" dirty="0">
                          <a:effectLst/>
                        </a:rPr>
                        <a:t>35 (94.6%)</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4106934375"/>
                  </a:ext>
                </a:extLst>
              </a:tr>
              <a:tr h="205105">
                <a:tc>
                  <a:txBody>
                    <a:bodyPr/>
                    <a:lstStyle/>
                    <a:p>
                      <a:pPr marL="0" marR="0" algn="l">
                        <a:spcBef>
                          <a:spcPts val="0"/>
                        </a:spcBef>
                        <a:spcAft>
                          <a:spcPts val="0"/>
                        </a:spcAft>
                      </a:pPr>
                      <a:r>
                        <a:rPr lang="en-US" sz="1600" dirty="0">
                          <a:effectLst/>
                        </a:rPr>
                        <a:t>CDI, mean percentile score (SD)</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52.9 (SD=33.4)</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847391237"/>
                  </a:ext>
                </a:extLst>
              </a:tr>
            </a:tbl>
          </a:graphicData>
        </a:graphic>
      </p:graphicFrame>
    </p:spTree>
    <p:extLst>
      <p:ext uri="{BB962C8B-B14F-4D97-AF65-F5344CB8AC3E}">
        <p14:creationId xmlns:p14="http://schemas.microsoft.com/office/powerpoint/2010/main" val="2289265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Media</a:t>
            </a:r>
          </a:p>
        </p:txBody>
      </p:sp>
      <p:sp>
        <p:nvSpPr>
          <p:cNvPr id="3" name="Content Placeholder 2"/>
          <p:cNvSpPr>
            <a:spLocks noGrp="1"/>
          </p:cNvSpPr>
          <p:nvPr>
            <p:ph idx="1"/>
          </p:nvPr>
        </p:nvSpPr>
        <p:spPr>
          <a:xfrm>
            <a:off x="152400" y="1143000"/>
            <a:ext cx="8589000" cy="4525963"/>
          </a:xfrm>
        </p:spPr>
        <p:txBody>
          <a:bodyPr>
            <a:normAutofit/>
          </a:bodyPr>
          <a:lstStyle/>
          <a:p>
            <a:r>
              <a:rPr lang="en-US" dirty="0" smtClean="0"/>
              <a:t>Digital “toys” with both benefits and drawbacks</a:t>
            </a:r>
          </a:p>
          <a:p>
            <a:pPr lvl="1"/>
            <a:r>
              <a:rPr lang="en-US" dirty="0" smtClean="0"/>
              <a:t>These benefits and drawbacks are attributable to the way these devices are used </a:t>
            </a:r>
            <a:r>
              <a:rPr lang="en-US" dirty="0" smtClean="0">
                <a:solidFill>
                  <a:schemeClr val="bg1"/>
                </a:solidFill>
              </a:rPr>
              <a:t>the biggest drawbacks is displacement of parenting interactions</a:t>
            </a:r>
          </a:p>
          <a:p>
            <a:pPr lvl="1"/>
            <a:r>
              <a:rPr lang="en-US" dirty="0" smtClean="0">
                <a:solidFill>
                  <a:schemeClr val="bg1"/>
                </a:solidFill>
              </a:rPr>
              <a:t>Tough </a:t>
            </a:r>
            <a:r>
              <a:rPr lang="en-US" dirty="0">
                <a:solidFill>
                  <a:schemeClr val="bg1"/>
                </a:solidFill>
              </a:rPr>
              <a:t>to navigate this landscape (Radesky 2015) </a:t>
            </a:r>
          </a:p>
          <a:p>
            <a:pPr lvl="1"/>
            <a:r>
              <a:rPr lang="en-US" dirty="0">
                <a:solidFill>
                  <a:schemeClr val="bg1"/>
                </a:solidFill>
              </a:rPr>
              <a:t>Families desire to give the best for their children (Radesky 2015)</a:t>
            </a:r>
          </a:p>
          <a:p>
            <a:pPr lvl="2"/>
            <a:r>
              <a:rPr lang="en-US" dirty="0">
                <a:solidFill>
                  <a:schemeClr val="bg1"/>
                </a:solidFill>
              </a:rPr>
              <a:t>Baby Einstein</a:t>
            </a:r>
          </a:p>
          <a:p>
            <a:pPr lvl="1"/>
            <a:r>
              <a:rPr lang="en-US" dirty="0">
                <a:solidFill>
                  <a:schemeClr val="bg1"/>
                </a:solidFill>
              </a:rPr>
              <a:t>No one right answer that works for everyone</a:t>
            </a:r>
          </a:p>
        </p:txBody>
      </p:sp>
      <p:sp>
        <p:nvSpPr>
          <p:cNvPr id="4" name="Slide Number Placeholder 3"/>
          <p:cNvSpPr>
            <a:spLocks noGrp="1"/>
          </p:cNvSpPr>
          <p:nvPr>
            <p:ph type="sldNum" sz="quarter" idx="12"/>
          </p:nvPr>
        </p:nvSpPr>
        <p:spPr/>
        <p:txBody>
          <a:bodyPr/>
          <a:lstStyle/>
          <a:p>
            <a:fld id="{313D4505-985F-49BE-8C1F-E0CFEEC3F372}" type="slidenum">
              <a:rPr lang="en-US" smtClean="0"/>
              <a:t>12</a:t>
            </a:fld>
            <a:endParaRPr lang="en-US" dirty="0"/>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48000"/>
            <a:ext cx="9144000" cy="3924300"/>
          </a:xfrm>
          <a:prstGeom prst="rect">
            <a:avLst/>
          </a:prstGeom>
        </p:spPr>
      </p:pic>
      <p:sp>
        <p:nvSpPr>
          <p:cNvPr id="8" name="TextBox 7"/>
          <p:cNvSpPr txBox="1"/>
          <p:nvPr/>
        </p:nvSpPr>
        <p:spPr>
          <a:xfrm>
            <a:off x="457200" y="6505800"/>
            <a:ext cx="8284200" cy="246221"/>
          </a:xfrm>
          <a:prstGeom prst="rect">
            <a:avLst/>
          </a:prstGeom>
          <a:noFill/>
        </p:spPr>
        <p:txBody>
          <a:bodyPr wrap="square" rtlCol="0">
            <a:spAutoFit/>
          </a:bodyPr>
          <a:lstStyle/>
          <a:p>
            <a:r>
              <a:rPr lang="en-US" sz="1000" dirty="0" err="1"/>
              <a:t>Unicef</a:t>
            </a:r>
            <a:endParaRPr lang="en-US" sz="1000" dirty="0"/>
          </a:p>
        </p:txBody>
      </p:sp>
    </p:spTree>
    <p:extLst>
      <p:ext uri="{BB962C8B-B14F-4D97-AF65-F5344CB8AC3E}">
        <p14:creationId xmlns:p14="http://schemas.microsoft.com/office/powerpoint/2010/main" val="2577330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Media</a:t>
            </a:r>
          </a:p>
        </p:txBody>
      </p:sp>
      <p:sp>
        <p:nvSpPr>
          <p:cNvPr id="3" name="Content Placeholder 2"/>
          <p:cNvSpPr>
            <a:spLocks noGrp="1"/>
          </p:cNvSpPr>
          <p:nvPr>
            <p:ph idx="1"/>
          </p:nvPr>
        </p:nvSpPr>
        <p:spPr>
          <a:xfrm>
            <a:off x="152400" y="1143000"/>
            <a:ext cx="8839200" cy="5029200"/>
          </a:xfrm>
        </p:spPr>
        <p:txBody>
          <a:bodyPr>
            <a:normAutofit/>
          </a:bodyPr>
          <a:lstStyle/>
          <a:p>
            <a:r>
              <a:rPr lang="en-US" dirty="0" smtClean="0"/>
              <a:t>Digital “toys</a:t>
            </a:r>
            <a:r>
              <a:rPr lang="en-US" dirty="0"/>
              <a:t>” with both benefits and drawbacks</a:t>
            </a:r>
          </a:p>
          <a:p>
            <a:pPr lvl="1"/>
            <a:r>
              <a:rPr lang="en-US" dirty="0"/>
              <a:t>These benefits and drawbacks are attributable to the way these devices are used </a:t>
            </a:r>
            <a:endParaRPr lang="en-US" dirty="0" smtClean="0"/>
          </a:p>
          <a:p>
            <a:r>
              <a:rPr lang="en-US" dirty="0" smtClean="0"/>
              <a:t>One of the biggest drawbacks is that it might interfere with parents and children interacting together</a:t>
            </a:r>
          </a:p>
          <a:p>
            <a:pPr lvl="1"/>
            <a:r>
              <a:rPr lang="en-US" dirty="0" smtClean="0"/>
              <a:t>Known in more traditional forms of digital media like TV </a:t>
            </a:r>
          </a:p>
          <a:p>
            <a:pPr lvl="1"/>
            <a:r>
              <a:rPr lang="en-US" dirty="0" smtClean="0"/>
              <a:t>Also mobile devices </a:t>
            </a:r>
          </a:p>
          <a:p>
            <a:pPr lvl="1"/>
            <a:r>
              <a:rPr lang="en-US" dirty="0" smtClean="0"/>
              <a:t>Parents feel distracted </a:t>
            </a:r>
          </a:p>
          <a:p>
            <a:pPr lvl="1"/>
            <a:r>
              <a:rPr lang="en-US" dirty="0" smtClean="0"/>
              <a:t>Highly persuasive technology designs </a:t>
            </a:r>
          </a:p>
          <a:p>
            <a:pPr lvl="1"/>
            <a:r>
              <a:rPr lang="en-US" dirty="0" smtClean="0"/>
              <a:t>Families desire to give the best for their children </a:t>
            </a:r>
            <a:endParaRPr lang="en-US" sz="1800" dirty="0"/>
          </a:p>
        </p:txBody>
      </p:sp>
      <p:sp>
        <p:nvSpPr>
          <p:cNvPr id="4" name="Slide Number Placeholder 3"/>
          <p:cNvSpPr>
            <a:spLocks noGrp="1"/>
          </p:cNvSpPr>
          <p:nvPr>
            <p:ph type="sldNum" sz="quarter" idx="12"/>
          </p:nvPr>
        </p:nvSpPr>
        <p:spPr/>
        <p:txBody>
          <a:bodyPr/>
          <a:lstStyle/>
          <a:p>
            <a:fld id="{313D4505-985F-49BE-8C1F-E0CFEEC3F372}" type="slidenum">
              <a:rPr lang="en-US" smtClean="0"/>
              <a:t>13</a:t>
            </a:fld>
            <a:endParaRPr lang="en-US" dirty="0"/>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
        <p:nvSpPr>
          <p:cNvPr id="6" name="TextBox 5"/>
          <p:cNvSpPr txBox="1"/>
          <p:nvPr/>
        </p:nvSpPr>
        <p:spPr>
          <a:xfrm>
            <a:off x="304800" y="6505800"/>
            <a:ext cx="8001000" cy="307777"/>
          </a:xfrm>
          <a:prstGeom prst="rect">
            <a:avLst/>
          </a:prstGeom>
          <a:noFill/>
        </p:spPr>
        <p:txBody>
          <a:bodyPr wrap="square" rtlCol="0">
            <a:spAutoFit/>
          </a:bodyPr>
          <a:lstStyle/>
          <a:p>
            <a:r>
              <a:rPr lang="en-US" sz="1400" dirty="0" err="1"/>
              <a:t>Domoff</a:t>
            </a:r>
            <a:r>
              <a:rPr lang="en-US" sz="1400" dirty="0"/>
              <a:t> 2017, </a:t>
            </a:r>
            <a:r>
              <a:rPr lang="en-US" sz="1400" dirty="0" err="1"/>
              <a:t>Hiniker</a:t>
            </a:r>
            <a:r>
              <a:rPr lang="en-US" sz="1400" dirty="0"/>
              <a:t> </a:t>
            </a:r>
            <a:r>
              <a:rPr lang="en-US" sz="1400" dirty="0" smtClean="0"/>
              <a:t>2018, </a:t>
            </a:r>
            <a:r>
              <a:rPr lang="en-US" sz="1400" dirty="0"/>
              <a:t>Radesky </a:t>
            </a:r>
            <a:r>
              <a:rPr lang="en-US" sz="1400" dirty="0" smtClean="0"/>
              <a:t>2014 &amp;2018, </a:t>
            </a:r>
            <a:r>
              <a:rPr lang="en-US" sz="1400" dirty="0"/>
              <a:t>BJ Fogg, Radesky in </a:t>
            </a:r>
            <a:r>
              <a:rPr lang="en-US" sz="1400" dirty="0" smtClean="0"/>
              <a:t>revision, </a:t>
            </a:r>
            <a:r>
              <a:rPr lang="en-US" sz="1400" dirty="0"/>
              <a:t>Radesky 2014</a:t>
            </a:r>
            <a:r>
              <a:rPr lang="en-US" sz="1400" dirty="0" smtClean="0"/>
              <a:t>  </a:t>
            </a:r>
            <a:endParaRPr lang="en-US" sz="1400" dirty="0"/>
          </a:p>
        </p:txBody>
      </p:sp>
    </p:spTree>
    <p:extLst>
      <p:ext uri="{BB962C8B-B14F-4D97-AF65-F5344CB8AC3E}">
        <p14:creationId xmlns:p14="http://schemas.microsoft.com/office/powerpoint/2010/main" val="2222207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Exponential growth</a:t>
            </a:r>
            <a:endParaRPr lang="en-US" dirty="0"/>
          </a:p>
        </p:txBody>
      </p:sp>
      <p:sp>
        <p:nvSpPr>
          <p:cNvPr id="4" name="Slide Number Placeholder 3"/>
          <p:cNvSpPr>
            <a:spLocks noGrp="1"/>
          </p:cNvSpPr>
          <p:nvPr>
            <p:ph type="sldNum" sz="quarter" idx="12"/>
          </p:nvPr>
        </p:nvSpPr>
        <p:spPr/>
        <p:txBody>
          <a:bodyPr/>
          <a:lstStyle/>
          <a:p>
            <a:fld id="{313D4505-985F-49BE-8C1F-E0CFEEC3F372}" type="slidenum">
              <a:rPr lang="en-US" smtClean="0"/>
              <a:t>14</a:t>
            </a:fld>
            <a:endParaRPr lang="en-US" dirty="0"/>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210125" y="1295400"/>
            <a:ext cx="8781616" cy="4648200"/>
          </a:xfrm>
        </p:spPr>
      </p:pic>
    </p:spTree>
    <p:extLst>
      <p:ext uri="{BB962C8B-B14F-4D97-AF65-F5344CB8AC3E}">
        <p14:creationId xmlns:p14="http://schemas.microsoft.com/office/powerpoint/2010/main" val="924049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Exponential growth</a:t>
            </a:r>
          </a:p>
        </p:txBody>
      </p:sp>
      <p:sp>
        <p:nvSpPr>
          <p:cNvPr id="3" name="Content Placeholder 2"/>
          <p:cNvSpPr>
            <a:spLocks noGrp="1"/>
          </p:cNvSpPr>
          <p:nvPr>
            <p:ph idx="1"/>
          </p:nvPr>
        </p:nvSpPr>
        <p:spPr>
          <a:xfrm>
            <a:off x="152400" y="1143000"/>
            <a:ext cx="3886200" cy="4953000"/>
          </a:xfrm>
        </p:spPr>
        <p:txBody>
          <a:bodyPr/>
          <a:lstStyle/>
          <a:p>
            <a:r>
              <a:rPr lang="en-US" dirty="0"/>
              <a:t>Technology, apps, and content are all growing and evolving at an exponential pace</a:t>
            </a:r>
          </a:p>
          <a:p>
            <a:r>
              <a:rPr lang="en-US" dirty="0">
                <a:solidFill>
                  <a:schemeClr val="bg1"/>
                </a:solidFill>
              </a:rPr>
              <a:t>Hard to keep up with this growth</a:t>
            </a:r>
          </a:p>
          <a:p>
            <a:r>
              <a:rPr lang="en-US" dirty="0">
                <a:solidFill>
                  <a:schemeClr val="bg1"/>
                </a:solidFill>
              </a:rPr>
              <a:t>Technology is here to stay</a:t>
            </a:r>
          </a:p>
        </p:txBody>
      </p:sp>
      <p:sp>
        <p:nvSpPr>
          <p:cNvPr id="4" name="Slide Number Placeholder 3"/>
          <p:cNvSpPr>
            <a:spLocks noGrp="1"/>
          </p:cNvSpPr>
          <p:nvPr>
            <p:ph type="sldNum" sz="quarter" idx="12"/>
          </p:nvPr>
        </p:nvSpPr>
        <p:spPr/>
        <p:txBody>
          <a:bodyPr/>
          <a:lstStyle/>
          <a:p>
            <a:fld id="{313D4505-985F-49BE-8C1F-E0CFEEC3F372}" type="slidenum">
              <a:rPr lang="en-US" smtClean="0"/>
              <a:t>15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9400" y="1112982"/>
            <a:ext cx="4572000" cy="2762250"/>
          </a:xfrm>
          <a:prstGeom prst="rect">
            <a:avLst/>
          </a:prstGeom>
        </p:spPr>
      </p:pic>
      <p:pic>
        <p:nvPicPr>
          <p:cNvPr id="6" name="Picture 5"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
        <p:nvSpPr>
          <p:cNvPr id="7" name="TextBox 6"/>
          <p:cNvSpPr txBox="1"/>
          <p:nvPr/>
        </p:nvSpPr>
        <p:spPr>
          <a:xfrm>
            <a:off x="487218" y="6505800"/>
            <a:ext cx="8284200" cy="246221"/>
          </a:xfrm>
          <a:prstGeom prst="rect">
            <a:avLst/>
          </a:prstGeom>
          <a:noFill/>
        </p:spPr>
        <p:txBody>
          <a:bodyPr wrap="square" rtlCol="0">
            <a:spAutoFit/>
          </a:bodyPr>
          <a:lstStyle/>
          <a:p>
            <a:r>
              <a:rPr lang="en-US" sz="1000" dirty="0" err="1"/>
              <a:t>SensoryTower</a:t>
            </a:r>
            <a:endParaRPr lang="en-US" sz="1000" dirty="0"/>
          </a:p>
        </p:txBody>
      </p:sp>
    </p:spTree>
    <p:extLst>
      <p:ext uri="{BB962C8B-B14F-4D97-AF65-F5344CB8AC3E}">
        <p14:creationId xmlns:p14="http://schemas.microsoft.com/office/powerpoint/2010/main" val="2200111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Exponential growth</a:t>
            </a:r>
          </a:p>
        </p:txBody>
      </p:sp>
      <p:sp>
        <p:nvSpPr>
          <p:cNvPr id="3" name="Content Placeholder 2"/>
          <p:cNvSpPr>
            <a:spLocks noGrp="1"/>
          </p:cNvSpPr>
          <p:nvPr>
            <p:ph idx="1"/>
          </p:nvPr>
        </p:nvSpPr>
        <p:spPr>
          <a:xfrm>
            <a:off x="152400" y="1143000"/>
            <a:ext cx="3886200" cy="4953000"/>
          </a:xfrm>
        </p:spPr>
        <p:txBody>
          <a:bodyPr/>
          <a:lstStyle/>
          <a:p>
            <a:r>
              <a:rPr lang="en-US" dirty="0"/>
              <a:t>Technology, apps, and content are all growing and evolving at an exponential pace</a:t>
            </a:r>
          </a:p>
          <a:p>
            <a:r>
              <a:rPr lang="en-US" dirty="0">
                <a:solidFill>
                  <a:schemeClr val="bg1"/>
                </a:solidFill>
              </a:rPr>
              <a:t>Hard to keep up with this growth</a:t>
            </a:r>
          </a:p>
          <a:p>
            <a:r>
              <a:rPr lang="en-US" dirty="0">
                <a:solidFill>
                  <a:schemeClr val="bg1"/>
                </a:solidFill>
              </a:rPr>
              <a:t>Technology is here to stay</a:t>
            </a:r>
          </a:p>
        </p:txBody>
      </p:sp>
      <p:sp>
        <p:nvSpPr>
          <p:cNvPr id="4" name="Slide Number Placeholder 3"/>
          <p:cNvSpPr>
            <a:spLocks noGrp="1"/>
          </p:cNvSpPr>
          <p:nvPr>
            <p:ph type="sldNum" sz="quarter" idx="12"/>
          </p:nvPr>
        </p:nvSpPr>
        <p:spPr/>
        <p:txBody>
          <a:bodyPr/>
          <a:lstStyle/>
          <a:p>
            <a:fld id="{313D4505-985F-49BE-8C1F-E0CFEEC3F372}" type="slidenum">
              <a:rPr lang="en-US" smtClean="0"/>
              <a:t>16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9400" y="1112982"/>
            <a:ext cx="4572000" cy="2762250"/>
          </a:xfrm>
          <a:prstGeom prst="rect">
            <a:avLst/>
          </a:prstGeom>
        </p:spPr>
      </p:pic>
      <p:pic>
        <p:nvPicPr>
          <p:cNvPr id="6" name="Picture 5"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2819400"/>
            <a:ext cx="4510750" cy="2993015"/>
          </a:xfrm>
          <a:prstGeom prst="rect">
            <a:avLst/>
          </a:prstGeom>
        </p:spPr>
      </p:pic>
      <p:sp>
        <p:nvSpPr>
          <p:cNvPr id="8" name="TextBox 7"/>
          <p:cNvSpPr txBox="1"/>
          <p:nvPr/>
        </p:nvSpPr>
        <p:spPr>
          <a:xfrm>
            <a:off x="487218" y="6505800"/>
            <a:ext cx="8284200" cy="246221"/>
          </a:xfrm>
          <a:prstGeom prst="rect">
            <a:avLst/>
          </a:prstGeom>
          <a:noFill/>
        </p:spPr>
        <p:txBody>
          <a:bodyPr wrap="square" rtlCol="0">
            <a:spAutoFit/>
          </a:bodyPr>
          <a:lstStyle/>
          <a:p>
            <a:r>
              <a:rPr lang="en-US" sz="1000" dirty="0" err="1"/>
              <a:t>SensoryTower</a:t>
            </a:r>
            <a:r>
              <a:rPr lang="en-US" sz="1000" dirty="0"/>
              <a:t>, </a:t>
            </a:r>
            <a:r>
              <a:rPr lang="en-US" sz="1000" dirty="0" err="1"/>
              <a:t>ValueWalk</a:t>
            </a:r>
            <a:endParaRPr lang="en-US" sz="1000" dirty="0"/>
          </a:p>
        </p:txBody>
      </p:sp>
    </p:spTree>
    <p:extLst>
      <p:ext uri="{BB962C8B-B14F-4D97-AF65-F5344CB8AC3E}">
        <p14:creationId xmlns:p14="http://schemas.microsoft.com/office/powerpoint/2010/main" val="2145900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Exponential growth</a:t>
            </a:r>
          </a:p>
        </p:txBody>
      </p:sp>
      <p:sp>
        <p:nvSpPr>
          <p:cNvPr id="3" name="Content Placeholder 2"/>
          <p:cNvSpPr>
            <a:spLocks noGrp="1"/>
          </p:cNvSpPr>
          <p:nvPr>
            <p:ph idx="1"/>
          </p:nvPr>
        </p:nvSpPr>
        <p:spPr>
          <a:xfrm>
            <a:off x="152400" y="1143000"/>
            <a:ext cx="3886200" cy="4953000"/>
          </a:xfrm>
        </p:spPr>
        <p:txBody>
          <a:bodyPr/>
          <a:lstStyle/>
          <a:p>
            <a:r>
              <a:rPr lang="en-US" dirty="0"/>
              <a:t>Technology, apps, and content are all growing and evolving at an exponential pace</a:t>
            </a:r>
          </a:p>
          <a:p>
            <a:r>
              <a:rPr lang="en-US" dirty="0">
                <a:solidFill>
                  <a:schemeClr val="bg1"/>
                </a:solidFill>
              </a:rPr>
              <a:t>Hard to keep up with this growth</a:t>
            </a:r>
          </a:p>
          <a:p>
            <a:r>
              <a:rPr lang="en-US" dirty="0">
                <a:solidFill>
                  <a:schemeClr val="bg1"/>
                </a:solidFill>
              </a:rPr>
              <a:t>Technology is here to stay</a:t>
            </a:r>
          </a:p>
        </p:txBody>
      </p:sp>
      <p:sp>
        <p:nvSpPr>
          <p:cNvPr id="4" name="Slide Number Placeholder 3"/>
          <p:cNvSpPr>
            <a:spLocks noGrp="1"/>
          </p:cNvSpPr>
          <p:nvPr>
            <p:ph type="sldNum" sz="quarter" idx="12"/>
          </p:nvPr>
        </p:nvSpPr>
        <p:spPr/>
        <p:txBody>
          <a:bodyPr/>
          <a:lstStyle/>
          <a:p>
            <a:fld id="{313D4505-985F-49BE-8C1F-E0CFEEC3F372}" type="slidenum">
              <a:rPr lang="en-US" smtClean="0"/>
              <a:t>17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9400" y="1112982"/>
            <a:ext cx="4572000" cy="2762250"/>
          </a:xfrm>
          <a:prstGeom prst="rect">
            <a:avLst/>
          </a:prstGeom>
        </p:spPr>
      </p:pic>
      <p:pic>
        <p:nvPicPr>
          <p:cNvPr id="6" name="Picture 5"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2819400"/>
            <a:ext cx="4510750" cy="299301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3441" y="3985981"/>
            <a:ext cx="3414252" cy="2409069"/>
          </a:xfrm>
          <a:prstGeom prst="rect">
            <a:avLst/>
          </a:prstGeom>
        </p:spPr>
      </p:pic>
      <p:sp>
        <p:nvSpPr>
          <p:cNvPr id="9" name="TextBox 8"/>
          <p:cNvSpPr txBox="1"/>
          <p:nvPr/>
        </p:nvSpPr>
        <p:spPr>
          <a:xfrm>
            <a:off x="487218" y="6505800"/>
            <a:ext cx="8284200" cy="246221"/>
          </a:xfrm>
          <a:prstGeom prst="rect">
            <a:avLst/>
          </a:prstGeom>
          <a:noFill/>
        </p:spPr>
        <p:txBody>
          <a:bodyPr wrap="square" rtlCol="0">
            <a:spAutoFit/>
          </a:bodyPr>
          <a:lstStyle/>
          <a:p>
            <a:r>
              <a:rPr lang="en-US" sz="1000" dirty="0" err="1"/>
              <a:t>SensoryTower</a:t>
            </a:r>
            <a:r>
              <a:rPr lang="en-US" sz="1000" dirty="0"/>
              <a:t>, </a:t>
            </a:r>
            <a:r>
              <a:rPr lang="en-US" sz="1000" dirty="0" err="1"/>
              <a:t>ValueWalk</a:t>
            </a:r>
            <a:r>
              <a:rPr lang="en-US" sz="1000" dirty="0"/>
              <a:t> University of North Carolina</a:t>
            </a:r>
          </a:p>
        </p:txBody>
      </p:sp>
    </p:spTree>
    <p:extLst>
      <p:ext uri="{BB962C8B-B14F-4D97-AF65-F5344CB8AC3E}">
        <p14:creationId xmlns:p14="http://schemas.microsoft.com/office/powerpoint/2010/main" val="1739279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technology</a:t>
            </a:r>
            <a:endParaRPr lang="en-US" dirty="0"/>
          </a:p>
        </p:txBody>
      </p:sp>
      <p:sp>
        <p:nvSpPr>
          <p:cNvPr id="4" name="Slide Number Placeholder 3"/>
          <p:cNvSpPr>
            <a:spLocks noGrp="1"/>
          </p:cNvSpPr>
          <p:nvPr>
            <p:ph type="sldNum" sz="quarter" idx="12"/>
          </p:nvPr>
        </p:nvSpPr>
        <p:spPr/>
        <p:txBody>
          <a:bodyPr/>
          <a:lstStyle/>
          <a:p>
            <a:fld id="{313D4505-985F-49BE-8C1F-E0CFEEC3F372}" type="slidenum">
              <a:rPr lang="en-US" smtClean="0"/>
              <a:t>18</a:t>
            </a:fld>
            <a:endParaRPr lang="en-US" dirty="0"/>
          </a:p>
        </p:txBody>
      </p:sp>
      <p:pic>
        <p:nvPicPr>
          <p:cNvPr id="5" name="Picture 4" descr="Signature-Vertical.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6" name="Picture 2"/>
          <p:cNvPicPr>
            <a:picLocks noChangeAspect="1"/>
          </p:cNvPicPr>
          <p:nvPr/>
        </p:nvPicPr>
        <p:blipFill>
          <a:blip r:embed="rId3">
            <a:extLst>
              <a:ext uri="{28A0092B-C50C-407E-A947-70E740481C1C}">
                <a14:useLocalDpi xmlns:a14="http://schemas.microsoft.com/office/drawing/2010/main" val="0"/>
              </a:ext>
            </a:extLst>
          </a:blip>
          <a:srcRect l="50745" t="19981" r="7513" b="19981"/>
          <a:stretch>
            <a:fillRect/>
          </a:stretch>
        </p:blipFill>
        <p:spPr bwMode="auto">
          <a:xfrm>
            <a:off x="1745456" y="1075135"/>
            <a:ext cx="5705475" cy="461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55503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Concomitant increase in use by children</a:t>
            </a:r>
          </a:p>
        </p:txBody>
      </p:sp>
      <p:sp>
        <p:nvSpPr>
          <p:cNvPr id="4" name="Slide Number Placeholder 3"/>
          <p:cNvSpPr>
            <a:spLocks noGrp="1"/>
          </p:cNvSpPr>
          <p:nvPr>
            <p:ph type="sldNum" sz="quarter" idx="12"/>
          </p:nvPr>
        </p:nvSpPr>
        <p:spPr/>
        <p:txBody>
          <a:bodyPr/>
          <a:lstStyle/>
          <a:p>
            <a:fld id="{313D4505-985F-49BE-8C1F-E0CFEEC3F372}" type="slidenum">
              <a:rPr lang="en-US" smtClean="0"/>
              <a:t>19</a:t>
            </a:fld>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4308" t="14986" r="7792"/>
          <a:stretch/>
        </p:blipFill>
        <p:spPr>
          <a:xfrm>
            <a:off x="396611" y="1143000"/>
            <a:ext cx="8572500" cy="2315805"/>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4388" t="-10120" r="35836" b="84944"/>
          <a:stretch/>
        </p:blipFill>
        <p:spPr>
          <a:xfrm>
            <a:off x="-228600" y="692388"/>
            <a:ext cx="7543800" cy="685799"/>
          </a:xfrm>
          <a:prstGeom prst="rect">
            <a:avLst/>
          </a:prstGeom>
        </p:spPr>
      </p:pic>
      <p:pic>
        <p:nvPicPr>
          <p:cNvPr id="10" name="Picture 9"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
        <p:nvSpPr>
          <p:cNvPr id="11" name="TextBox 10"/>
          <p:cNvSpPr txBox="1"/>
          <p:nvPr/>
        </p:nvSpPr>
        <p:spPr>
          <a:xfrm>
            <a:off x="487218" y="6505800"/>
            <a:ext cx="8284200" cy="246221"/>
          </a:xfrm>
          <a:prstGeom prst="rect">
            <a:avLst/>
          </a:prstGeom>
          <a:noFill/>
        </p:spPr>
        <p:txBody>
          <a:bodyPr wrap="square" rtlCol="0">
            <a:spAutoFit/>
          </a:bodyPr>
          <a:lstStyle/>
          <a:p>
            <a:r>
              <a:rPr lang="en-US" sz="1000" dirty="0"/>
              <a:t>Commonsensemedia.org</a:t>
            </a:r>
          </a:p>
        </p:txBody>
      </p:sp>
    </p:spTree>
    <p:extLst>
      <p:ext uri="{BB962C8B-B14F-4D97-AF65-F5344CB8AC3E}">
        <p14:creationId xmlns:p14="http://schemas.microsoft.com/office/powerpoint/2010/main" val="1731045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lstStyle/>
          <a:p>
            <a:r>
              <a:rPr lang="en-US" dirty="0"/>
              <a:t>Academic Pediatric Association and Reach </a:t>
            </a:r>
            <a:r>
              <a:rPr lang="en-US" dirty="0" smtClean="0"/>
              <a:t>Out </a:t>
            </a:r>
            <a:r>
              <a:rPr lang="en-US" dirty="0"/>
              <a:t>and </a:t>
            </a:r>
            <a:r>
              <a:rPr lang="en-US" dirty="0" smtClean="0"/>
              <a:t>Read</a:t>
            </a:r>
          </a:p>
          <a:p>
            <a:r>
              <a:rPr lang="en-US" dirty="0" smtClean="0"/>
              <a:t>NICHD </a:t>
            </a:r>
            <a:r>
              <a:rPr lang="en-US" dirty="0"/>
              <a:t>Grant # </a:t>
            </a:r>
            <a:r>
              <a:rPr lang="en-US" dirty="0" smtClean="0"/>
              <a:t>5T32HD079350</a:t>
            </a:r>
          </a:p>
          <a:p>
            <a:r>
              <a:rPr lang="en-US" dirty="0" smtClean="0"/>
              <a:t>No </a:t>
            </a:r>
            <a:r>
              <a:rPr lang="en-US" dirty="0"/>
              <a:t>financial conflicts of interests to </a:t>
            </a:r>
            <a:r>
              <a:rPr lang="en-US" dirty="0" smtClean="0"/>
              <a:t>disclose</a:t>
            </a:r>
            <a:endParaRPr lang="en-US" dirty="0"/>
          </a:p>
          <a:p>
            <a:r>
              <a:rPr lang="en-US" dirty="0" smtClean="0"/>
              <a:t>Dr. </a:t>
            </a:r>
            <a:r>
              <a:rPr lang="en-US" dirty="0" err="1" smtClean="0"/>
              <a:t>Radesky</a:t>
            </a:r>
            <a:r>
              <a:rPr lang="en-US" dirty="0" smtClean="0"/>
              <a:t> is paid to write for PBS Kids and is on the board of directors of Melissa and Doug</a:t>
            </a:r>
            <a:endParaRPr lang="en-US" dirty="0"/>
          </a:p>
        </p:txBody>
      </p:sp>
      <p:sp>
        <p:nvSpPr>
          <p:cNvPr id="4" name="Slide Number Placeholder 3"/>
          <p:cNvSpPr>
            <a:spLocks noGrp="1"/>
          </p:cNvSpPr>
          <p:nvPr>
            <p:ph type="sldNum" sz="quarter" idx="12"/>
          </p:nvPr>
        </p:nvSpPr>
        <p:spPr/>
        <p:txBody>
          <a:bodyPr/>
          <a:lstStyle/>
          <a:p>
            <a:fld id="{313D4505-985F-49BE-8C1F-E0CFEEC3F372}" type="slidenum">
              <a:rPr lang="en-US" smtClean="0"/>
              <a:t>2</a:t>
            </a:fld>
            <a:endParaRPr lang="en-US" dirty="0"/>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Tree>
    <p:extLst>
      <p:ext uri="{BB962C8B-B14F-4D97-AF65-F5344CB8AC3E}">
        <p14:creationId xmlns:p14="http://schemas.microsoft.com/office/powerpoint/2010/main" val="14337159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Concomitant increase in use by children</a:t>
            </a:r>
          </a:p>
        </p:txBody>
      </p:sp>
      <p:sp>
        <p:nvSpPr>
          <p:cNvPr id="4" name="Slide Number Placeholder 3"/>
          <p:cNvSpPr>
            <a:spLocks noGrp="1"/>
          </p:cNvSpPr>
          <p:nvPr>
            <p:ph type="sldNum" sz="quarter" idx="12"/>
          </p:nvPr>
        </p:nvSpPr>
        <p:spPr/>
        <p:txBody>
          <a:bodyPr/>
          <a:lstStyle/>
          <a:p>
            <a:fld id="{313D4505-985F-49BE-8C1F-E0CFEEC3F372}" type="slidenum">
              <a:rPr lang="en-US" smtClean="0"/>
              <a:t>20</a:t>
            </a:fld>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4308" t="14986" r="7792"/>
          <a:stretch/>
        </p:blipFill>
        <p:spPr>
          <a:xfrm>
            <a:off x="396611" y="1143000"/>
            <a:ext cx="8572500" cy="2315805"/>
          </a:xfrm>
          <a:prstGeom prst="rect">
            <a:avLst/>
          </a:prstGeom>
        </p:spPr>
      </p:pic>
      <p:pic>
        <p:nvPicPr>
          <p:cNvPr id="8" name="Content Placeholder 7"/>
          <p:cNvPicPr>
            <a:picLocks noGrp="1" noChangeAspect="1"/>
          </p:cNvPicPr>
          <p:nvPr>
            <p:ph idx="1"/>
          </p:nvPr>
        </p:nvPicPr>
        <p:blipFill rotWithShape="1">
          <a:blip r:embed="rId3">
            <a:extLst>
              <a:ext uri="{28A0092B-C50C-407E-A947-70E740481C1C}">
                <a14:useLocalDpi xmlns:a14="http://schemas.microsoft.com/office/drawing/2010/main" val="0"/>
              </a:ext>
            </a:extLst>
          </a:blip>
          <a:srcRect l="4516" t="4429" r="6970" b="15345"/>
          <a:stretch/>
        </p:blipFill>
        <p:spPr>
          <a:xfrm>
            <a:off x="99291" y="3352800"/>
            <a:ext cx="8904921" cy="3053922"/>
          </a:xfr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4388" t="-10120" r="35836" b="84944"/>
          <a:stretch/>
        </p:blipFill>
        <p:spPr>
          <a:xfrm>
            <a:off x="-228600" y="692388"/>
            <a:ext cx="7543800" cy="685799"/>
          </a:xfrm>
          <a:prstGeom prst="rect">
            <a:avLst/>
          </a:prstGeom>
        </p:spPr>
      </p:pic>
      <p:pic>
        <p:nvPicPr>
          <p:cNvPr id="10" name="Picture 9" descr="Signature-Vertical.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
        <p:nvSpPr>
          <p:cNvPr id="11" name="TextBox 10"/>
          <p:cNvSpPr txBox="1"/>
          <p:nvPr/>
        </p:nvSpPr>
        <p:spPr>
          <a:xfrm>
            <a:off x="487218" y="6505800"/>
            <a:ext cx="8284200" cy="246221"/>
          </a:xfrm>
          <a:prstGeom prst="rect">
            <a:avLst/>
          </a:prstGeom>
          <a:noFill/>
        </p:spPr>
        <p:txBody>
          <a:bodyPr wrap="square" rtlCol="0">
            <a:spAutoFit/>
          </a:bodyPr>
          <a:lstStyle/>
          <a:p>
            <a:r>
              <a:rPr lang="en-US" sz="1000" dirty="0"/>
              <a:t>Commonsensemedia.org</a:t>
            </a:r>
          </a:p>
        </p:txBody>
      </p:sp>
    </p:spTree>
    <p:extLst>
      <p:ext uri="{BB962C8B-B14F-4D97-AF65-F5344CB8AC3E}">
        <p14:creationId xmlns:p14="http://schemas.microsoft.com/office/powerpoint/2010/main" val="1493110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Children have their own devices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044190"/>
            <a:ext cx="4876800" cy="5627077"/>
          </a:xfrm>
        </p:spPr>
      </p:pic>
      <p:sp>
        <p:nvSpPr>
          <p:cNvPr id="4" name="Slide Number Placeholder 3"/>
          <p:cNvSpPr>
            <a:spLocks noGrp="1"/>
          </p:cNvSpPr>
          <p:nvPr>
            <p:ph type="sldNum" sz="quarter" idx="12"/>
          </p:nvPr>
        </p:nvSpPr>
        <p:spPr/>
        <p:txBody>
          <a:bodyPr/>
          <a:lstStyle/>
          <a:p>
            <a:fld id="{313D4505-985F-49BE-8C1F-E0CFEEC3F372}" type="slidenum">
              <a:rPr lang="en-US" smtClean="0"/>
              <a:t>21</a:t>
            </a:fld>
            <a:endParaRPr lang="en-US" dirty="0"/>
          </a:p>
        </p:txBody>
      </p:sp>
      <p:pic>
        <p:nvPicPr>
          <p:cNvPr id="6" name="Picture 5"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
        <p:nvSpPr>
          <p:cNvPr id="7" name="TextBox 6"/>
          <p:cNvSpPr txBox="1"/>
          <p:nvPr/>
        </p:nvSpPr>
        <p:spPr>
          <a:xfrm>
            <a:off x="487218" y="6505800"/>
            <a:ext cx="8284200" cy="246221"/>
          </a:xfrm>
          <a:prstGeom prst="rect">
            <a:avLst/>
          </a:prstGeom>
          <a:noFill/>
        </p:spPr>
        <p:txBody>
          <a:bodyPr wrap="square" rtlCol="0">
            <a:spAutoFit/>
          </a:bodyPr>
          <a:lstStyle/>
          <a:p>
            <a:r>
              <a:rPr lang="en-US" sz="1000" dirty="0"/>
              <a:t>Commonsensemedia.org</a:t>
            </a:r>
          </a:p>
        </p:txBody>
      </p:sp>
    </p:spTree>
    <p:extLst>
      <p:ext uri="{BB962C8B-B14F-4D97-AF65-F5344CB8AC3E}">
        <p14:creationId xmlns:p14="http://schemas.microsoft.com/office/powerpoint/2010/main" val="1986128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Differences in the way families using</a:t>
            </a:r>
          </a:p>
        </p:txBody>
      </p:sp>
      <p:sp>
        <p:nvSpPr>
          <p:cNvPr id="4" name="Slide Number Placeholder 3"/>
          <p:cNvSpPr>
            <a:spLocks noGrp="1"/>
          </p:cNvSpPr>
          <p:nvPr>
            <p:ph type="sldNum" sz="quarter" idx="12"/>
          </p:nvPr>
        </p:nvSpPr>
        <p:spPr/>
        <p:txBody>
          <a:bodyPr/>
          <a:lstStyle/>
          <a:p>
            <a:fld id="{313D4505-985F-49BE-8C1F-E0CFEEC3F372}" type="slidenum">
              <a:rPr lang="en-US" smtClean="0"/>
              <a:t>22</a:t>
            </a:fld>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091174"/>
            <a:ext cx="6400800" cy="5171173"/>
          </a:xfrm>
        </p:spPr>
      </p:pic>
      <p:pic>
        <p:nvPicPr>
          <p:cNvPr id="6" name="Picture 5"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
        <p:nvSpPr>
          <p:cNvPr id="7" name="TextBox 6"/>
          <p:cNvSpPr txBox="1"/>
          <p:nvPr/>
        </p:nvSpPr>
        <p:spPr>
          <a:xfrm>
            <a:off x="487218" y="6505800"/>
            <a:ext cx="8284200" cy="246221"/>
          </a:xfrm>
          <a:prstGeom prst="rect">
            <a:avLst/>
          </a:prstGeom>
          <a:noFill/>
        </p:spPr>
        <p:txBody>
          <a:bodyPr wrap="square" rtlCol="0">
            <a:spAutoFit/>
          </a:bodyPr>
          <a:lstStyle/>
          <a:p>
            <a:r>
              <a:rPr lang="en-US" sz="1000" dirty="0"/>
              <a:t>Commonsensemedia.org</a:t>
            </a:r>
          </a:p>
        </p:txBody>
      </p:sp>
    </p:spTree>
    <p:extLst>
      <p:ext uri="{BB962C8B-B14F-4D97-AF65-F5344CB8AC3E}">
        <p14:creationId xmlns:p14="http://schemas.microsoft.com/office/powerpoint/2010/main" val="5078072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 cycle</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143000"/>
            <a:ext cx="8229600" cy="5478864"/>
          </a:xfrm>
        </p:spPr>
      </p:pic>
      <p:sp>
        <p:nvSpPr>
          <p:cNvPr id="4" name="Slide Number Placeholder 3"/>
          <p:cNvSpPr>
            <a:spLocks noGrp="1"/>
          </p:cNvSpPr>
          <p:nvPr>
            <p:ph type="sldNum" sz="quarter" idx="12"/>
          </p:nvPr>
        </p:nvSpPr>
        <p:spPr/>
        <p:txBody>
          <a:bodyPr/>
          <a:lstStyle/>
          <a:p>
            <a:fld id="{313D4505-985F-49BE-8C1F-E0CFEEC3F372}" type="slidenum">
              <a:rPr lang="en-US" smtClean="0"/>
              <a:t>23</a:t>
            </a:fld>
            <a:endParaRPr lang="en-US" dirty="0"/>
          </a:p>
        </p:txBody>
      </p:sp>
      <p:sp>
        <p:nvSpPr>
          <p:cNvPr id="8" name="TextBox 7"/>
          <p:cNvSpPr txBox="1"/>
          <p:nvPr/>
        </p:nvSpPr>
        <p:spPr>
          <a:xfrm>
            <a:off x="487218" y="6505800"/>
            <a:ext cx="8284200" cy="246221"/>
          </a:xfrm>
          <a:prstGeom prst="rect">
            <a:avLst/>
          </a:prstGeom>
          <a:noFill/>
        </p:spPr>
        <p:txBody>
          <a:bodyPr wrap="square" rtlCol="0">
            <a:spAutoFit/>
          </a:bodyPr>
          <a:lstStyle/>
          <a:p>
            <a:r>
              <a:rPr lang="en-US" sz="1000" dirty="0" smtClean="0"/>
              <a:t>Gartner.com</a:t>
            </a:r>
            <a:endParaRPr lang="en-US" sz="1000" dirty="0"/>
          </a:p>
        </p:txBody>
      </p:sp>
    </p:spTree>
    <p:extLst>
      <p:ext uri="{BB962C8B-B14F-4D97-AF65-F5344CB8AC3E}">
        <p14:creationId xmlns:p14="http://schemas.microsoft.com/office/powerpoint/2010/main" val="41578985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 cycle</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143000"/>
            <a:ext cx="8229600" cy="5478864"/>
          </a:xfrm>
        </p:spPr>
      </p:pic>
      <p:sp>
        <p:nvSpPr>
          <p:cNvPr id="4" name="Slide Number Placeholder 3"/>
          <p:cNvSpPr>
            <a:spLocks noGrp="1"/>
          </p:cNvSpPr>
          <p:nvPr>
            <p:ph type="sldNum" sz="quarter" idx="12"/>
          </p:nvPr>
        </p:nvSpPr>
        <p:spPr/>
        <p:txBody>
          <a:bodyPr/>
          <a:lstStyle/>
          <a:p>
            <a:fld id="{313D4505-985F-49BE-8C1F-E0CFEEC3F372}" type="slidenum">
              <a:rPr lang="en-US" smtClean="0"/>
              <a:t>24</a:t>
            </a:fld>
            <a:endParaRPr lang="en-US" dirty="0"/>
          </a:p>
        </p:txBody>
      </p:sp>
      <p:sp>
        <p:nvSpPr>
          <p:cNvPr id="8" name="TextBox 7"/>
          <p:cNvSpPr txBox="1"/>
          <p:nvPr/>
        </p:nvSpPr>
        <p:spPr>
          <a:xfrm>
            <a:off x="487218" y="6505800"/>
            <a:ext cx="8284200" cy="246221"/>
          </a:xfrm>
          <a:prstGeom prst="rect">
            <a:avLst/>
          </a:prstGeom>
          <a:noFill/>
        </p:spPr>
        <p:txBody>
          <a:bodyPr wrap="square" rtlCol="0">
            <a:spAutoFit/>
          </a:bodyPr>
          <a:lstStyle/>
          <a:p>
            <a:r>
              <a:rPr lang="en-US" sz="1000" dirty="0" smtClean="0"/>
              <a:t>Gartner.com</a:t>
            </a:r>
            <a:endParaRPr lang="en-US" sz="1000" dirty="0"/>
          </a:p>
        </p:txBody>
      </p:sp>
      <p:sp>
        <p:nvSpPr>
          <p:cNvPr id="6" name="Oval 5"/>
          <p:cNvSpPr/>
          <p:nvPr/>
        </p:nvSpPr>
        <p:spPr>
          <a:xfrm>
            <a:off x="3200400" y="5034553"/>
            <a:ext cx="2209800" cy="146538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20137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implications: trough of disillusionment</a:t>
            </a:r>
            <a:endParaRPr lang="en-US" dirty="0"/>
          </a:p>
        </p:txBody>
      </p:sp>
      <p:sp>
        <p:nvSpPr>
          <p:cNvPr id="3" name="Content Placeholder 2"/>
          <p:cNvSpPr>
            <a:spLocks noGrp="1"/>
          </p:cNvSpPr>
          <p:nvPr>
            <p:ph idx="1"/>
          </p:nvPr>
        </p:nvSpPr>
        <p:spPr/>
        <p:txBody>
          <a:bodyPr/>
          <a:lstStyle/>
          <a:p>
            <a:r>
              <a:rPr lang="en-US" dirty="0" smtClean="0"/>
              <a:t>Starting at age 2 years, greater media exposure is associated with obesity</a:t>
            </a:r>
          </a:p>
          <a:p>
            <a:pPr lvl="1"/>
            <a:r>
              <a:rPr lang="en-US" dirty="0" smtClean="0"/>
              <a:t>Decreased satiety cues and capacity to regulate while eating in front of TV</a:t>
            </a:r>
          </a:p>
          <a:p>
            <a:pPr lvl="1"/>
            <a:r>
              <a:rPr lang="en-US" dirty="0" smtClean="0"/>
              <a:t>Exposure to more advertisements</a:t>
            </a:r>
          </a:p>
          <a:p>
            <a:r>
              <a:rPr lang="en-US" dirty="0" smtClean="0"/>
              <a:t>Exposure to advertising of alcohol, sex, and smoking is associated with age of first use. </a:t>
            </a:r>
          </a:p>
          <a:p>
            <a:r>
              <a:rPr lang="en-US" dirty="0" smtClean="0"/>
              <a:t>Poor sleep	</a:t>
            </a:r>
          </a:p>
          <a:p>
            <a:pPr lvl="1"/>
            <a:r>
              <a:rPr lang="en-US" dirty="0" smtClean="0"/>
              <a:t>Arousing effects of digital content</a:t>
            </a:r>
          </a:p>
          <a:p>
            <a:pPr lvl="1"/>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313D4505-985F-49BE-8C1F-E0CFEEC3F372}" type="slidenum">
              <a:rPr lang="en-US" smtClean="0"/>
              <a:t>25</a:t>
            </a:fld>
            <a:endParaRPr lang="en-US" dirty="0"/>
          </a:p>
        </p:txBody>
      </p:sp>
    </p:spTree>
    <p:extLst>
      <p:ext uri="{BB962C8B-B14F-4D97-AF65-F5344CB8AC3E}">
        <p14:creationId xmlns:p14="http://schemas.microsoft.com/office/powerpoint/2010/main" val="34579473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 cycle</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143000"/>
            <a:ext cx="8229600" cy="5478864"/>
          </a:xfrm>
        </p:spPr>
      </p:pic>
      <p:sp>
        <p:nvSpPr>
          <p:cNvPr id="4" name="Slide Number Placeholder 3"/>
          <p:cNvSpPr>
            <a:spLocks noGrp="1"/>
          </p:cNvSpPr>
          <p:nvPr>
            <p:ph type="sldNum" sz="quarter" idx="12"/>
          </p:nvPr>
        </p:nvSpPr>
        <p:spPr/>
        <p:txBody>
          <a:bodyPr/>
          <a:lstStyle/>
          <a:p>
            <a:fld id="{313D4505-985F-49BE-8C1F-E0CFEEC3F372}" type="slidenum">
              <a:rPr lang="en-US" smtClean="0"/>
              <a:t>26</a:t>
            </a:fld>
            <a:endParaRPr lang="en-US" dirty="0"/>
          </a:p>
        </p:txBody>
      </p:sp>
      <p:sp>
        <p:nvSpPr>
          <p:cNvPr id="8" name="TextBox 7"/>
          <p:cNvSpPr txBox="1"/>
          <p:nvPr/>
        </p:nvSpPr>
        <p:spPr>
          <a:xfrm>
            <a:off x="487218" y="6505800"/>
            <a:ext cx="8284200" cy="246221"/>
          </a:xfrm>
          <a:prstGeom prst="rect">
            <a:avLst/>
          </a:prstGeom>
          <a:noFill/>
        </p:spPr>
        <p:txBody>
          <a:bodyPr wrap="square" rtlCol="0">
            <a:spAutoFit/>
          </a:bodyPr>
          <a:lstStyle/>
          <a:p>
            <a:r>
              <a:rPr lang="en-US" sz="1000" dirty="0" smtClean="0"/>
              <a:t>Gartner.com</a:t>
            </a:r>
            <a:endParaRPr lang="en-US" sz="1000" dirty="0"/>
          </a:p>
        </p:txBody>
      </p:sp>
      <p:sp>
        <p:nvSpPr>
          <p:cNvPr id="6" name="Oval 5"/>
          <p:cNvSpPr/>
          <p:nvPr/>
        </p:nvSpPr>
        <p:spPr>
          <a:xfrm>
            <a:off x="3200400" y="5034553"/>
            <a:ext cx="2209800" cy="146538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51926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 cycle</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143000"/>
            <a:ext cx="8229600" cy="5478864"/>
          </a:xfrm>
        </p:spPr>
      </p:pic>
      <p:sp>
        <p:nvSpPr>
          <p:cNvPr id="4" name="Slide Number Placeholder 3"/>
          <p:cNvSpPr>
            <a:spLocks noGrp="1"/>
          </p:cNvSpPr>
          <p:nvPr>
            <p:ph type="sldNum" sz="quarter" idx="12"/>
          </p:nvPr>
        </p:nvSpPr>
        <p:spPr/>
        <p:txBody>
          <a:bodyPr/>
          <a:lstStyle/>
          <a:p>
            <a:fld id="{313D4505-985F-49BE-8C1F-E0CFEEC3F372}" type="slidenum">
              <a:rPr lang="en-US" smtClean="0"/>
              <a:t>27</a:t>
            </a:fld>
            <a:endParaRPr lang="en-US" dirty="0"/>
          </a:p>
        </p:txBody>
      </p:sp>
      <p:sp>
        <p:nvSpPr>
          <p:cNvPr id="8" name="TextBox 7"/>
          <p:cNvSpPr txBox="1"/>
          <p:nvPr/>
        </p:nvSpPr>
        <p:spPr>
          <a:xfrm>
            <a:off x="457200" y="6481882"/>
            <a:ext cx="8284200" cy="246221"/>
          </a:xfrm>
          <a:prstGeom prst="rect">
            <a:avLst/>
          </a:prstGeom>
          <a:noFill/>
        </p:spPr>
        <p:txBody>
          <a:bodyPr wrap="square" rtlCol="0">
            <a:spAutoFit/>
          </a:bodyPr>
          <a:lstStyle/>
          <a:p>
            <a:r>
              <a:rPr lang="en-US" sz="1000" dirty="0" smtClean="0"/>
              <a:t>Gartner.com</a:t>
            </a:r>
            <a:endParaRPr lang="en-US" sz="1000" dirty="0"/>
          </a:p>
        </p:txBody>
      </p:sp>
      <p:sp>
        <p:nvSpPr>
          <p:cNvPr id="6" name="Oval 5"/>
          <p:cNvSpPr/>
          <p:nvPr/>
        </p:nvSpPr>
        <p:spPr>
          <a:xfrm rot="19579892">
            <a:off x="3988041" y="3374895"/>
            <a:ext cx="3200400" cy="1394889"/>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96229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this </a:t>
            </a:r>
            <a:r>
              <a:rPr lang="en-US" dirty="0" smtClean="0"/>
              <a:t>important?</a:t>
            </a:r>
            <a:endParaRPr lang="en-US" dirty="0"/>
          </a:p>
        </p:txBody>
      </p:sp>
      <p:sp>
        <p:nvSpPr>
          <p:cNvPr id="3" name="Content Placeholder 2"/>
          <p:cNvSpPr>
            <a:spLocks noGrp="1"/>
          </p:cNvSpPr>
          <p:nvPr>
            <p:ph idx="1"/>
          </p:nvPr>
        </p:nvSpPr>
        <p:spPr/>
        <p:txBody>
          <a:bodyPr>
            <a:normAutofit/>
          </a:bodyPr>
          <a:lstStyle/>
          <a:p>
            <a:r>
              <a:rPr lang="en-US" dirty="0" smtClean="0"/>
              <a:t>Super hard for everyone to navigate this new content!</a:t>
            </a:r>
            <a:endParaRPr lang="en-US" dirty="0"/>
          </a:p>
          <a:p>
            <a:r>
              <a:rPr lang="en-US" dirty="0"/>
              <a:t>A lot of </a:t>
            </a:r>
            <a:r>
              <a:rPr lang="en-US" dirty="0" smtClean="0"/>
              <a:t>ways to </a:t>
            </a:r>
            <a:r>
              <a:rPr lang="en-US" dirty="0"/>
              <a:t>use technology</a:t>
            </a:r>
          </a:p>
          <a:p>
            <a:pPr lvl="1"/>
            <a:r>
              <a:rPr lang="en-US" dirty="0"/>
              <a:t>One approach that works for one </a:t>
            </a:r>
            <a:r>
              <a:rPr lang="en-US" dirty="0" smtClean="0"/>
              <a:t>child </a:t>
            </a:r>
            <a:r>
              <a:rPr lang="en-US" dirty="0"/>
              <a:t>may not work for another</a:t>
            </a:r>
          </a:p>
          <a:p>
            <a:r>
              <a:rPr lang="en-US" dirty="0">
                <a:solidFill>
                  <a:schemeClr val="bg1"/>
                </a:solidFill>
              </a:rPr>
              <a:t>Families want more guidance</a:t>
            </a:r>
          </a:p>
          <a:p>
            <a:r>
              <a:rPr lang="en-US" dirty="0">
                <a:solidFill>
                  <a:schemeClr val="bg1"/>
                </a:solidFill>
              </a:rPr>
              <a:t>We are in the business of supporting parents and children</a:t>
            </a:r>
          </a:p>
          <a:p>
            <a:r>
              <a:rPr lang="en-US" dirty="0">
                <a:solidFill>
                  <a:schemeClr val="bg1"/>
                </a:solidFill>
              </a:rPr>
              <a:t>Pediatricians and science is still unsure how this affects child development</a:t>
            </a:r>
          </a:p>
        </p:txBody>
      </p:sp>
      <p:sp>
        <p:nvSpPr>
          <p:cNvPr id="4" name="Slide Number Placeholder 3"/>
          <p:cNvSpPr>
            <a:spLocks noGrp="1"/>
          </p:cNvSpPr>
          <p:nvPr>
            <p:ph type="sldNum" sz="quarter" idx="12"/>
          </p:nvPr>
        </p:nvSpPr>
        <p:spPr/>
        <p:txBody>
          <a:bodyPr/>
          <a:lstStyle/>
          <a:p>
            <a:fld id="{313D4505-985F-49BE-8C1F-E0CFEEC3F372}" type="slidenum">
              <a:rPr lang="en-US" smtClean="0"/>
              <a:t>28</a:t>
            </a:fld>
            <a:endParaRPr lang="en-US" dirty="0"/>
          </a:p>
        </p:txBody>
      </p:sp>
      <p:pic>
        <p:nvPicPr>
          <p:cNvPr id="5" name="Picture 4" descr="Signature-Vertical.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Tree>
    <p:extLst>
      <p:ext uri="{BB962C8B-B14F-4D97-AF65-F5344CB8AC3E}">
        <p14:creationId xmlns:p14="http://schemas.microsoft.com/office/powerpoint/2010/main" val="25196098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this </a:t>
            </a:r>
            <a:r>
              <a:rPr lang="en-US" dirty="0" smtClean="0"/>
              <a:t>important?</a:t>
            </a:r>
            <a:endParaRPr lang="en-US" dirty="0"/>
          </a:p>
        </p:txBody>
      </p:sp>
      <p:sp>
        <p:nvSpPr>
          <p:cNvPr id="3" name="Content Placeholder 2"/>
          <p:cNvSpPr>
            <a:spLocks noGrp="1"/>
          </p:cNvSpPr>
          <p:nvPr>
            <p:ph idx="1"/>
          </p:nvPr>
        </p:nvSpPr>
        <p:spPr/>
        <p:txBody>
          <a:bodyPr>
            <a:normAutofit/>
          </a:bodyPr>
          <a:lstStyle/>
          <a:p>
            <a:r>
              <a:rPr lang="en-US" dirty="0"/>
              <a:t>Super hard for everyone to navigate this new content!</a:t>
            </a:r>
          </a:p>
          <a:p>
            <a:r>
              <a:rPr lang="en-US" dirty="0" smtClean="0"/>
              <a:t>A </a:t>
            </a:r>
            <a:r>
              <a:rPr lang="en-US" dirty="0"/>
              <a:t>lot of </a:t>
            </a:r>
            <a:r>
              <a:rPr lang="en-US" dirty="0" smtClean="0"/>
              <a:t>ways to </a:t>
            </a:r>
            <a:r>
              <a:rPr lang="en-US" dirty="0"/>
              <a:t>use technology</a:t>
            </a:r>
          </a:p>
          <a:p>
            <a:pPr lvl="1"/>
            <a:r>
              <a:rPr lang="en-US" dirty="0"/>
              <a:t>One approach that works for one </a:t>
            </a:r>
            <a:r>
              <a:rPr lang="en-US" dirty="0" smtClean="0"/>
              <a:t>child </a:t>
            </a:r>
            <a:r>
              <a:rPr lang="en-US" dirty="0"/>
              <a:t>may not work for another</a:t>
            </a:r>
          </a:p>
          <a:p>
            <a:r>
              <a:rPr lang="en-US" dirty="0"/>
              <a:t>Families want more guidance</a:t>
            </a:r>
          </a:p>
          <a:p>
            <a:r>
              <a:rPr lang="en-US" dirty="0"/>
              <a:t>We are in the business of supporting parents and children</a:t>
            </a:r>
          </a:p>
          <a:p>
            <a:r>
              <a:rPr lang="en-US" dirty="0" smtClean="0"/>
              <a:t>Science lags behind the technology</a:t>
            </a:r>
            <a:endParaRPr lang="en-US" dirty="0"/>
          </a:p>
        </p:txBody>
      </p:sp>
      <p:sp>
        <p:nvSpPr>
          <p:cNvPr id="4" name="Slide Number Placeholder 3"/>
          <p:cNvSpPr>
            <a:spLocks noGrp="1"/>
          </p:cNvSpPr>
          <p:nvPr>
            <p:ph type="sldNum" sz="quarter" idx="12"/>
          </p:nvPr>
        </p:nvSpPr>
        <p:spPr/>
        <p:txBody>
          <a:bodyPr/>
          <a:lstStyle/>
          <a:p>
            <a:fld id="{313D4505-985F-49BE-8C1F-E0CFEEC3F372}" type="slidenum">
              <a:rPr lang="en-US" smtClean="0"/>
              <a:t>29</a:t>
            </a:fld>
            <a:endParaRPr lang="en-US" dirty="0"/>
          </a:p>
        </p:txBody>
      </p:sp>
      <p:pic>
        <p:nvPicPr>
          <p:cNvPr id="5" name="Picture 4" descr="Signature-Vertical.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Tree>
    <p:extLst>
      <p:ext uri="{BB962C8B-B14F-4D97-AF65-F5344CB8AC3E}">
        <p14:creationId xmlns:p14="http://schemas.microsoft.com/office/powerpoint/2010/main" val="3466799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“Parents </a:t>
            </a:r>
            <a:r>
              <a:rPr lang="en-US" dirty="0"/>
              <a:t>are the best toys”</a:t>
            </a:r>
          </a:p>
        </p:txBody>
      </p:sp>
      <p:sp>
        <p:nvSpPr>
          <p:cNvPr id="3" name="Content Placeholder 2"/>
          <p:cNvSpPr>
            <a:spLocks noGrp="1"/>
          </p:cNvSpPr>
          <p:nvPr>
            <p:ph idx="1"/>
          </p:nvPr>
        </p:nvSpPr>
        <p:spPr>
          <a:xfrm>
            <a:off x="152400" y="1143000"/>
            <a:ext cx="3657600" cy="4953000"/>
          </a:xfrm>
        </p:spPr>
        <p:txBody>
          <a:bodyPr>
            <a:normAutofit fontScale="85000" lnSpcReduction="10000"/>
          </a:bodyPr>
          <a:lstStyle/>
          <a:p>
            <a:r>
              <a:rPr lang="en-US" dirty="0" smtClean="0"/>
              <a:t>A newborn is legally blind, but can see 8 to 12 inches</a:t>
            </a:r>
          </a:p>
          <a:p>
            <a:pPr lvl="1"/>
            <a:r>
              <a:rPr lang="en-US" dirty="0" smtClean="0"/>
              <a:t>The distance of a human face</a:t>
            </a:r>
            <a:endParaRPr lang="en-US" dirty="0"/>
          </a:p>
          <a:p>
            <a:pPr lvl="1"/>
            <a:r>
              <a:rPr lang="en-US" altLang="en-US" dirty="0"/>
              <a:t>I</a:t>
            </a:r>
            <a:r>
              <a:rPr lang="en-US" altLang="en-US" dirty="0" smtClean="0"/>
              <a:t>mitate </a:t>
            </a:r>
            <a:r>
              <a:rPr lang="en-US" altLang="en-US" dirty="0"/>
              <a:t>the facial expressions of others as early as 42 minutes of </a:t>
            </a:r>
            <a:r>
              <a:rPr lang="en-US" altLang="en-US" dirty="0" smtClean="0"/>
              <a:t>age</a:t>
            </a:r>
            <a:endParaRPr lang="en-US" dirty="0" smtClean="0"/>
          </a:p>
          <a:p>
            <a:r>
              <a:rPr lang="en-US" dirty="0" smtClean="0"/>
              <a:t>Humans are primed for interaction with each other</a:t>
            </a:r>
          </a:p>
          <a:p>
            <a:r>
              <a:rPr lang="en-US" dirty="0" smtClean="0"/>
              <a:t>Social interaction and parents nurture a child’s mind</a:t>
            </a:r>
          </a:p>
          <a:p>
            <a:r>
              <a:rPr lang="en-US" dirty="0" smtClean="0"/>
              <a:t>Through this, development happens (attachment theory)</a:t>
            </a:r>
          </a:p>
          <a:p>
            <a:r>
              <a:rPr lang="en-US" dirty="0" smtClean="0"/>
              <a:t>Parents are the best “toys”</a:t>
            </a:r>
          </a:p>
        </p:txBody>
      </p:sp>
      <p:sp>
        <p:nvSpPr>
          <p:cNvPr id="4" name="Slide Number Placeholder 3"/>
          <p:cNvSpPr>
            <a:spLocks noGrp="1"/>
          </p:cNvSpPr>
          <p:nvPr>
            <p:ph type="sldNum" sz="quarter" idx="12"/>
          </p:nvPr>
        </p:nvSpPr>
        <p:spPr/>
        <p:txBody>
          <a:bodyPr/>
          <a:lstStyle/>
          <a:p>
            <a:fld id="{313D4505-985F-49BE-8C1F-E0CFEEC3F372}" type="slidenum">
              <a:rPr lang="en-US" smtClean="0"/>
              <a:t>3</a:t>
            </a:fld>
            <a:endParaRPr lang="en-US" dirty="0"/>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8598" t="6250" r="31867" b="-6250"/>
          <a:stretch/>
        </p:blipFill>
        <p:spPr>
          <a:xfrm>
            <a:off x="4114800" y="860508"/>
            <a:ext cx="5019471" cy="6683291"/>
          </a:xfrm>
          <a:prstGeom prst="rect">
            <a:avLst/>
          </a:prstGeom>
        </p:spPr>
      </p:pic>
      <p:sp>
        <p:nvSpPr>
          <p:cNvPr id="7" name="TextBox 6"/>
          <p:cNvSpPr txBox="1"/>
          <p:nvPr/>
        </p:nvSpPr>
        <p:spPr>
          <a:xfrm>
            <a:off x="4127405" y="6493922"/>
            <a:ext cx="8284200" cy="246221"/>
          </a:xfrm>
          <a:prstGeom prst="rect">
            <a:avLst/>
          </a:prstGeom>
          <a:noFill/>
        </p:spPr>
        <p:txBody>
          <a:bodyPr wrap="square" rtlCol="0">
            <a:spAutoFit/>
          </a:bodyPr>
          <a:lstStyle/>
          <a:p>
            <a:r>
              <a:rPr lang="en-US" sz="1000" dirty="0" err="1"/>
              <a:t>GettyImages</a:t>
            </a:r>
            <a:endParaRPr lang="en-US" sz="1000" dirty="0"/>
          </a:p>
        </p:txBody>
      </p:sp>
    </p:spTree>
    <p:extLst>
      <p:ext uri="{BB962C8B-B14F-4D97-AF65-F5344CB8AC3E}">
        <p14:creationId xmlns:p14="http://schemas.microsoft.com/office/powerpoint/2010/main" val="31105146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a:t>
            </a:r>
            <a:r>
              <a:rPr lang="en-US" dirty="0" smtClean="0"/>
              <a:t>help</a:t>
            </a:r>
            <a:r>
              <a:rPr lang="en-US" dirty="0"/>
              <a:t>?</a:t>
            </a:r>
          </a:p>
        </p:txBody>
      </p:sp>
      <p:sp>
        <p:nvSpPr>
          <p:cNvPr id="3" name="Content Placeholder 2"/>
          <p:cNvSpPr>
            <a:spLocks noGrp="1"/>
          </p:cNvSpPr>
          <p:nvPr>
            <p:ph idx="1"/>
          </p:nvPr>
        </p:nvSpPr>
        <p:spPr/>
        <p:txBody>
          <a:bodyPr/>
          <a:lstStyle/>
          <a:p>
            <a:r>
              <a:rPr lang="en-US" dirty="0"/>
              <a:t>Understand the impact of digital media on parents and developing minds</a:t>
            </a:r>
          </a:p>
          <a:p>
            <a:r>
              <a:rPr lang="en-US" dirty="0">
                <a:solidFill>
                  <a:schemeClr val="bg1"/>
                </a:solidFill>
              </a:rPr>
              <a:t>Understand how different parents and children interact with digital media. </a:t>
            </a:r>
          </a:p>
          <a:p>
            <a:r>
              <a:rPr lang="en-US" dirty="0">
                <a:solidFill>
                  <a:schemeClr val="bg1"/>
                </a:solidFill>
              </a:rPr>
              <a:t>Understand how we can use digital media to work for families to foster child development in an evidence-based way.</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13D4505-985F-49BE-8C1F-E0CFEEC3F372}" type="slidenum">
              <a:rPr lang="en-US" smtClean="0"/>
              <a:t>30</a:t>
            </a:fld>
            <a:endParaRPr lang="en-US" dirty="0"/>
          </a:p>
        </p:txBody>
      </p:sp>
      <p:pic>
        <p:nvPicPr>
          <p:cNvPr id="7" name="Picture 6"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Tree>
    <p:extLst>
      <p:ext uri="{BB962C8B-B14F-4D97-AF65-F5344CB8AC3E}">
        <p14:creationId xmlns:p14="http://schemas.microsoft.com/office/powerpoint/2010/main" val="7320896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help?</a:t>
            </a:r>
          </a:p>
        </p:txBody>
      </p:sp>
      <p:sp>
        <p:nvSpPr>
          <p:cNvPr id="3" name="Content Placeholder 2"/>
          <p:cNvSpPr>
            <a:spLocks noGrp="1"/>
          </p:cNvSpPr>
          <p:nvPr>
            <p:ph idx="1"/>
          </p:nvPr>
        </p:nvSpPr>
        <p:spPr/>
        <p:txBody>
          <a:bodyPr/>
          <a:lstStyle/>
          <a:p>
            <a:r>
              <a:rPr lang="en-US" dirty="0"/>
              <a:t>Understand the impact of digital media on parents and developing </a:t>
            </a:r>
            <a:r>
              <a:rPr lang="en-US" dirty="0" smtClean="0"/>
              <a:t>minds</a:t>
            </a:r>
            <a:endParaRPr lang="en-US" dirty="0"/>
          </a:p>
          <a:p>
            <a:r>
              <a:rPr lang="en-US" dirty="0"/>
              <a:t>Understand how different parents and children interact with digital media. </a:t>
            </a:r>
            <a:endParaRPr lang="en-US" dirty="0">
              <a:solidFill>
                <a:schemeClr val="bg1"/>
              </a:solidFill>
            </a:endParaRPr>
          </a:p>
          <a:p>
            <a:r>
              <a:rPr lang="en-US" dirty="0">
                <a:solidFill>
                  <a:schemeClr val="bg1"/>
                </a:solidFill>
              </a:rPr>
              <a:t>Understand how we can use digital media to work for families to foster child development in an evidence-based way.</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13D4505-985F-49BE-8C1F-E0CFEEC3F372}" type="slidenum">
              <a:rPr lang="en-US" smtClean="0"/>
              <a:t>31</a:t>
            </a:fld>
            <a:endParaRPr lang="en-US" dirty="0"/>
          </a:p>
        </p:txBody>
      </p:sp>
      <p:pic>
        <p:nvPicPr>
          <p:cNvPr id="7" name="Picture 6"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Tree>
    <p:extLst>
      <p:ext uri="{BB962C8B-B14F-4D97-AF65-F5344CB8AC3E}">
        <p14:creationId xmlns:p14="http://schemas.microsoft.com/office/powerpoint/2010/main" val="923312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help?</a:t>
            </a:r>
          </a:p>
        </p:txBody>
      </p:sp>
      <p:sp>
        <p:nvSpPr>
          <p:cNvPr id="3" name="Content Placeholder 2"/>
          <p:cNvSpPr>
            <a:spLocks noGrp="1"/>
          </p:cNvSpPr>
          <p:nvPr>
            <p:ph idx="1"/>
          </p:nvPr>
        </p:nvSpPr>
        <p:spPr/>
        <p:txBody>
          <a:bodyPr/>
          <a:lstStyle/>
          <a:p>
            <a:r>
              <a:rPr lang="en-US" dirty="0"/>
              <a:t>Understand the impact of digital media on parents and developing minds</a:t>
            </a:r>
          </a:p>
          <a:p>
            <a:r>
              <a:rPr lang="en-US" dirty="0"/>
              <a:t>Understand how different parents and children interact with digital media. </a:t>
            </a:r>
          </a:p>
          <a:p>
            <a:r>
              <a:rPr lang="en-US" dirty="0"/>
              <a:t>Understand how we can use digital media to work for families to foster child </a:t>
            </a:r>
            <a:r>
              <a:rPr lang="en-US" dirty="0" smtClean="0"/>
              <a:t>development.</a:t>
            </a:r>
            <a:endParaRPr lang="en-US"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13D4505-985F-49BE-8C1F-E0CFEEC3F372}" type="slidenum">
              <a:rPr lang="en-US" smtClean="0"/>
              <a:t>32</a:t>
            </a:fld>
            <a:endParaRPr lang="en-US" dirty="0"/>
          </a:p>
        </p:txBody>
      </p:sp>
      <p:pic>
        <p:nvPicPr>
          <p:cNvPr id="7" name="Picture 6"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Tree>
    <p:extLst>
      <p:ext uri="{BB962C8B-B14F-4D97-AF65-F5344CB8AC3E}">
        <p14:creationId xmlns:p14="http://schemas.microsoft.com/office/powerpoint/2010/main" val="11876055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understanding so far</a:t>
            </a:r>
            <a:endParaRPr lang="en-US" dirty="0"/>
          </a:p>
        </p:txBody>
      </p:sp>
      <p:sp>
        <p:nvSpPr>
          <p:cNvPr id="3" name="Content Placeholder 2"/>
          <p:cNvSpPr>
            <a:spLocks noGrp="1"/>
          </p:cNvSpPr>
          <p:nvPr>
            <p:ph idx="1"/>
          </p:nvPr>
        </p:nvSpPr>
        <p:spPr/>
        <p:txBody>
          <a:bodyPr/>
          <a:lstStyle/>
          <a:p>
            <a:r>
              <a:rPr lang="en-US" dirty="0"/>
              <a:t>Inspired by Dr. Jenny Radesky</a:t>
            </a:r>
          </a:p>
          <a:p>
            <a:r>
              <a:rPr lang="en-US" dirty="0" smtClean="0"/>
              <a:t>How does media affect parents and children?</a:t>
            </a:r>
            <a:endParaRPr lang="en-US" dirty="0"/>
          </a:p>
        </p:txBody>
      </p:sp>
      <p:sp>
        <p:nvSpPr>
          <p:cNvPr id="4" name="Slide Number Placeholder 3"/>
          <p:cNvSpPr>
            <a:spLocks noGrp="1"/>
          </p:cNvSpPr>
          <p:nvPr>
            <p:ph type="sldNum" sz="quarter" idx="12"/>
          </p:nvPr>
        </p:nvSpPr>
        <p:spPr/>
        <p:txBody>
          <a:bodyPr/>
          <a:lstStyle/>
          <a:p>
            <a:fld id="{313D4505-985F-49BE-8C1F-E0CFEEC3F372}" type="slidenum">
              <a:rPr lang="en-US" smtClean="0"/>
              <a:t>33</a:t>
            </a:fld>
            <a:endParaRPr lang="en-US" dirty="0"/>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r="54099"/>
          <a:stretch/>
        </p:blipFill>
        <p:spPr>
          <a:xfrm>
            <a:off x="1721657" y="2655055"/>
            <a:ext cx="2088776" cy="2088776"/>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0163"/>
          <a:stretch/>
        </p:blipFill>
        <p:spPr>
          <a:xfrm>
            <a:off x="5357278" y="2693839"/>
            <a:ext cx="2116627" cy="2088776"/>
          </a:xfrm>
          <a:prstGeom prst="rect">
            <a:avLst/>
          </a:prstGeom>
        </p:spPr>
      </p:pic>
      <p:sp>
        <p:nvSpPr>
          <p:cNvPr id="18" name="TextBox 17"/>
          <p:cNvSpPr txBox="1"/>
          <p:nvPr/>
        </p:nvSpPr>
        <p:spPr>
          <a:xfrm>
            <a:off x="1637836" y="4541707"/>
            <a:ext cx="4724400" cy="246221"/>
          </a:xfrm>
          <a:prstGeom prst="rect">
            <a:avLst/>
          </a:prstGeom>
          <a:noFill/>
        </p:spPr>
        <p:txBody>
          <a:bodyPr wrap="square" rtlCol="0">
            <a:spAutoFit/>
          </a:bodyPr>
          <a:lstStyle/>
          <a:p>
            <a:r>
              <a:rPr lang="en-US" sz="1000" dirty="0" smtClean="0"/>
              <a:t>CreativityPost.com </a:t>
            </a:r>
            <a:endParaRPr lang="en-US" sz="1000" dirty="0"/>
          </a:p>
        </p:txBody>
      </p:sp>
      <p:sp>
        <p:nvSpPr>
          <p:cNvPr id="19" name="TextBox 18"/>
          <p:cNvSpPr txBox="1"/>
          <p:nvPr/>
        </p:nvSpPr>
        <p:spPr>
          <a:xfrm>
            <a:off x="5346851" y="4557279"/>
            <a:ext cx="1533994" cy="246221"/>
          </a:xfrm>
          <a:prstGeom prst="rect">
            <a:avLst/>
          </a:prstGeom>
          <a:noFill/>
        </p:spPr>
        <p:txBody>
          <a:bodyPr wrap="square" rtlCol="0">
            <a:spAutoFit/>
          </a:bodyPr>
          <a:lstStyle/>
          <a:p>
            <a:r>
              <a:rPr lang="en-US" sz="1000" dirty="0" smtClean="0"/>
              <a:t>CreativityPost.com </a:t>
            </a:r>
            <a:endParaRPr lang="en-US" sz="1000" dirty="0"/>
          </a:p>
        </p:txBody>
      </p:sp>
    </p:spTree>
    <p:extLst>
      <p:ext uri="{BB962C8B-B14F-4D97-AF65-F5344CB8AC3E}">
        <p14:creationId xmlns:p14="http://schemas.microsoft.com/office/powerpoint/2010/main" val="18665705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understanding so far</a:t>
            </a:r>
          </a:p>
        </p:txBody>
      </p:sp>
      <p:sp>
        <p:nvSpPr>
          <p:cNvPr id="3" name="Content Placeholder 2"/>
          <p:cNvSpPr>
            <a:spLocks noGrp="1"/>
          </p:cNvSpPr>
          <p:nvPr>
            <p:ph idx="1"/>
          </p:nvPr>
        </p:nvSpPr>
        <p:spPr/>
        <p:txBody>
          <a:bodyPr/>
          <a:lstStyle/>
          <a:p>
            <a:r>
              <a:rPr lang="en-US" dirty="0"/>
              <a:t>Inspired by Dr. Jenny Radesky</a:t>
            </a:r>
          </a:p>
          <a:p>
            <a:r>
              <a:rPr lang="en-US" dirty="0"/>
              <a:t>How does media affect parents and children?</a:t>
            </a:r>
          </a:p>
        </p:txBody>
      </p:sp>
      <p:sp>
        <p:nvSpPr>
          <p:cNvPr id="4" name="Slide Number Placeholder 3"/>
          <p:cNvSpPr>
            <a:spLocks noGrp="1"/>
          </p:cNvSpPr>
          <p:nvPr>
            <p:ph type="sldNum" sz="quarter" idx="12"/>
          </p:nvPr>
        </p:nvSpPr>
        <p:spPr/>
        <p:txBody>
          <a:bodyPr/>
          <a:lstStyle/>
          <a:p>
            <a:fld id="{313D4505-985F-49BE-8C1F-E0CFEEC3F372}" type="slidenum">
              <a:rPr lang="en-US" smtClean="0"/>
              <a:t>34</a:t>
            </a:fld>
            <a:endParaRPr lang="en-US" dirty="0"/>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r="54099"/>
          <a:stretch/>
        </p:blipFill>
        <p:spPr>
          <a:xfrm>
            <a:off x="1721657" y="2655055"/>
            <a:ext cx="2088776" cy="2088776"/>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0163"/>
          <a:stretch/>
        </p:blipFill>
        <p:spPr>
          <a:xfrm>
            <a:off x="5357278" y="2693839"/>
            <a:ext cx="2116627" cy="2088776"/>
          </a:xfrm>
          <a:prstGeom prst="rect">
            <a:avLst/>
          </a:prstGeom>
        </p:spPr>
      </p:pic>
      <p:cxnSp>
        <p:nvCxnSpPr>
          <p:cNvPr id="10" name="Straight Arrow Connector 9"/>
          <p:cNvCxnSpPr/>
          <p:nvPr/>
        </p:nvCxnSpPr>
        <p:spPr>
          <a:xfrm flipV="1">
            <a:off x="3837327" y="3699443"/>
            <a:ext cx="1473828" cy="3734"/>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37836" y="4541707"/>
            <a:ext cx="4724400" cy="246221"/>
          </a:xfrm>
          <a:prstGeom prst="rect">
            <a:avLst/>
          </a:prstGeom>
          <a:noFill/>
        </p:spPr>
        <p:txBody>
          <a:bodyPr wrap="square" rtlCol="0">
            <a:spAutoFit/>
          </a:bodyPr>
          <a:lstStyle/>
          <a:p>
            <a:r>
              <a:rPr lang="en-US" sz="1000" dirty="0" smtClean="0"/>
              <a:t>CreativityPost.com </a:t>
            </a:r>
            <a:endParaRPr lang="en-US" sz="1000" dirty="0"/>
          </a:p>
        </p:txBody>
      </p:sp>
      <p:sp>
        <p:nvSpPr>
          <p:cNvPr id="19" name="TextBox 18"/>
          <p:cNvSpPr txBox="1"/>
          <p:nvPr/>
        </p:nvSpPr>
        <p:spPr>
          <a:xfrm>
            <a:off x="5346851" y="4557279"/>
            <a:ext cx="1533994" cy="246221"/>
          </a:xfrm>
          <a:prstGeom prst="rect">
            <a:avLst/>
          </a:prstGeom>
          <a:noFill/>
        </p:spPr>
        <p:txBody>
          <a:bodyPr wrap="square" rtlCol="0">
            <a:spAutoFit/>
          </a:bodyPr>
          <a:lstStyle/>
          <a:p>
            <a:r>
              <a:rPr lang="en-US" sz="1000" dirty="0" smtClean="0"/>
              <a:t>CreativityPost.com </a:t>
            </a:r>
            <a:endParaRPr lang="en-US" sz="1000" dirty="0"/>
          </a:p>
        </p:txBody>
      </p:sp>
      <p:sp>
        <p:nvSpPr>
          <p:cNvPr id="15" name="Rectangle 14"/>
          <p:cNvSpPr/>
          <p:nvPr/>
        </p:nvSpPr>
        <p:spPr>
          <a:xfrm>
            <a:off x="4383495" y="3368895"/>
            <a:ext cx="645713" cy="369332"/>
          </a:xfrm>
          <a:prstGeom prst="rect">
            <a:avLst/>
          </a:prstGeom>
        </p:spPr>
        <p:txBody>
          <a:bodyPr wrap="square">
            <a:spAutoFit/>
          </a:bodyPr>
          <a:lstStyle/>
          <a:p>
            <a:r>
              <a:rPr lang="en-US" dirty="0"/>
              <a:t>* </a:t>
            </a:r>
          </a:p>
        </p:txBody>
      </p:sp>
      <p:sp>
        <p:nvSpPr>
          <p:cNvPr id="16" name="TextBox 15"/>
          <p:cNvSpPr txBox="1"/>
          <p:nvPr/>
        </p:nvSpPr>
        <p:spPr>
          <a:xfrm>
            <a:off x="543955" y="6323605"/>
            <a:ext cx="6929950" cy="369332"/>
          </a:xfrm>
          <a:prstGeom prst="rect">
            <a:avLst/>
          </a:prstGeom>
          <a:noFill/>
        </p:spPr>
        <p:txBody>
          <a:bodyPr wrap="square" rtlCol="0">
            <a:spAutoFit/>
          </a:bodyPr>
          <a:lstStyle/>
          <a:p>
            <a:r>
              <a:rPr lang="en-US" dirty="0" smtClean="0"/>
              <a:t>* Sameroff 1975, Bowlby 1951, Bates 1980 </a:t>
            </a:r>
            <a:endParaRPr lang="en-US" dirty="0"/>
          </a:p>
        </p:txBody>
      </p:sp>
    </p:spTree>
    <p:extLst>
      <p:ext uri="{BB962C8B-B14F-4D97-AF65-F5344CB8AC3E}">
        <p14:creationId xmlns:p14="http://schemas.microsoft.com/office/powerpoint/2010/main" val="15787473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understanding so far</a:t>
            </a:r>
          </a:p>
        </p:txBody>
      </p:sp>
      <p:sp>
        <p:nvSpPr>
          <p:cNvPr id="3" name="Content Placeholder 2"/>
          <p:cNvSpPr>
            <a:spLocks noGrp="1"/>
          </p:cNvSpPr>
          <p:nvPr>
            <p:ph idx="1"/>
          </p:nvPr>
        </p:nvSpPr>
        <p:spPr/>
        <p:txBody>
          <a:bodyPr/>
          <a:lstStyle/>
          <a:p>
            <a:r>
              <a:rPr lang="en-US" dirty="0"/>
              <a:t>Inspired by Dr. Jenny Radesky</a:t>
            </a:r>
          </a:p>
          <a:p>
            <a:r>
              <a:rPr lang="en-US" dirty="0"/>
              <a:t>How does media affect parents and children?</a:t>
            </a:r>
          </a:p>
        </p:txBody>
      </p:sp>
      <p:sp>
        <p:nvSpPr>
          <p:cNvPr id="4" name="Slide Number Placeholder 3"/>
          <p:cNvSpPr>
            <a:spLocks noGrp="1"/>
          </p:cNvSpPr>
          <p:nvPr>
            <p:ph type="sldNum" sz="quarter" idx="12"/>
          </p:nvPr>
        </p:nvSpPr>
        <p:spPr/>
        <p:txBody>
          <a:bodyPr/>
          <a:lstStyle/>
          <a:p>
            <a:fld id="{313D4505-985F-49BE-8C1F-E0CFEEC3F372}" type="slidenum">
              <a:rPr lang="en-US" smtClean="0"/>
              <a:t>35</a:t>
            </a:fld>
            <a:endParaRPr lang="en-US" dirty="0"/>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r="54099"/>
          <a:stretch/>
        </p:blipFill>
        <p:spPr>
          <a:xfrm>
            <a:off x="1721657" y="2655055"/>
            <a:ext cx="2088776" cy="2088776"/>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0163"/>
          <a:stretch/>
        </p:blipFill>
        <p:spPr>
          <a:xfrm>
            <a:off x="5357278" y="2693839"/>
            <a:ext cx="2116627" cy="2088776"/>
          </a:xfrm>
          <a:prstGeom prst="rect">
            <a:avLst/>
          </a:prstGeom>
        </p:spPr>
      </p:pic>
      <p:cxnSp>
        <p:nvCxnSpPr>
          <p:cNvPr id="10" name="Straight Arrow Connector 9"/>
          <p:cNvCxnSpPr/>
          <p:nvPr/>
        </p:nvCxnSpPr>
        <p:spPr>
          <a:xfrm flipV="1">
            <a:off x="3837327" y="3699443"/>
            <a:ext cx="1473828" cy="3734"/>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8558" y="4876800"/>
            <a:ext cx="1475442" cy="1475442"/>
          </a:xfrm>
          <a:prstGeom prst="rect">
            <a:avLst/>
          </a:prstGeom>
        </p:spPr>
      </p:pic>
      <p:sp>
        <p:nvSpPr>
          <p:cNvPr id="18" name="TextBox 17"/>
          <p:cNvSpPr txBox="1"/>
          <p:nvPr/>
        </p:nvSpPr>
        <p:spPr>
          <a:xfrm>
            <a:off x="1637836" y="4541707"/>
            <a:ext cx="4724400" cy="246221"/>
          </a:xfrm>
          <a:prstGeom prst="rect">
            <a:avLst/>
          </a:prstGeom>
          <a:noFill/>
        </p:spPr>
        <p:txBody>
          <a:bodyPr wrap="square" rtlCol="0">
            <a:spAutoFit/>
          </a:bodyPr>
          <a:lstStyle/>
          <a:p>
            <a:r>
              <a:rPr lang="en-US" sz="1000" dirty="0" smtClean="0"/>
              <a:t>CreativityPost.com </a:t>
            </a:r>
            <a:endParaRPr lang="en-US" sz="1000" dirty="0"/>
          </a:p>
        </p:txBody>
      </p:sp>
      <p:sp>
        <p:nvSpPr>
          <p:cNvPr id="19" name="TextBox 18"/>
          <p:cNvSpPr txBox="1"/>
          <p:nvPr/>
        </p:nvSpPr>
        <p:spPr>
          <a:xfrm>
            <a:off x="5346851" y="4557279"/>
            <a:ext cx="1533994" cy="246221"/>
          </a:xfrm>
          <a:prstGeom prst="rect">
            <a:avLst/>
          </a:prstGeom>
          <a:noFill/>
        </p:spPr>
        <p:txBody>
          <a:bodyPr wrap="square" rtlCol="0">
            <a:spAutoFit/>
          </a:bodyPr>
          <a:lstStyle/>
          <a:p>
            <a:r>
              <a:rPr lang="en-US" sz="1000" dirty="0" smtClean="0"/>
              <a:t>CreativityPost.com </a:t>
            </a:r>
            <a:endParaRPr lang="en-US" sz="1000" dirty="0"/>
          </a:p>
        </p:txBody>
      </p:sp>
    </p:spTree>
    <p:extLst>
      <p:ext uri="{BB962C8B-B14F-4D97-AF65-F5344CB8AC3E}">
        <p14:creationId xmlns:p14="http://schemas.microsoft.com/office/powerpoint/2010/main" val="7146421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understanding so far</a:t>
            </a:r>
          </a:p>
        </p:txBody>
      </p:sp>
      <p:sp>
        <p:nvSpPr>
          <p:cNvPr id="3" name="Content Placeholder 2"/>
          <p:cNvSpPr>
            <a:spLocks noGrp="1"/>
          </p:cNvSpPr>
          <p:nvPr>
            <p:ph idx="1"/>
          </p:nvPr>
        </p:nvSpPr>
        <p:spPr/>
        <p:txBody>
          <a:bodyPr/>
          <a:lstStyle/>
          <a:p>
            <a:r>
              <a:rPr lang="en-US" dirty="0"/>
              <a:t>Inspired by Dr. Jenny Radesky</a:t>
            </a:r>
          </a:p>
          <a:p>
            <a:r>
              <a:rPr lang="en-US" dirty="0"/>
              <a:t>How does media affect parents and children?</a:t>
            </a:r>
          </a:p>
        </p:txBody>
      </p:sp>
      <p:sp>
        <p:nvSpPr>
          <p:cNvPr id="4" name="Slide Number Placeholder 3"/>
          <p:cNvSpPr>
            <a:spLocks noGrp="1"/>
          </p:cNvSpPr>
          <p:nvPr>
            <p:ph type="sldNum" sz="quarter" idx="12"/>
          </p:nvPr>
        </p:nvSpPr>
        <p:spPr/>
        <p:txBody>
          <a:bodyPr/>
          <a:lstStyle/>
          <a:p>
            <a:fld id="{313D4505-985F-49BE-8C1F-E0CFEEC3F372}" type="slidenum">
              <a:rPr lang="en-US" smtClean="0"/>
              <a:t>36</a:t>
            </a:fld>
            <a:endParaRPr lang="en-US" dirty="0"/>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r="54099"/>
          <a:stretch/>
        </p:blipFill>
        <p:spPr>
          <a:xfrm>
            <a:off x="1721657" y="2655055"/>
            <a:ext cx="2088776" cy="2088776"/>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0163"/>
          <a:stretch/>
        </p:blipFill>
        <p:spPr>
          <a:xfrm>
            <a:off x="5357278" y="2693839"/>
            <a:ext cx="2116627" cy="2088776"/>
          </a:xfrm>
          <a:prstGeom prst="rect">
            <a:avLst/>
          </a:prstGeom>
        </p:spPr>
      </p:pic>
      <p:cxnSp>
        <p:nvCxnSpPr>
          <p:cNvPr id="10" name="Straight Arrow Connector 9"/>
          <p:cNvCxnSpPr/>
          <p:nvPr/>
        </p:nvCxnSpPr>
        <p:spPr>
          <a:xfrm flipV="1">
            <a:off x="3837327" y="3699443"/>
            <a:ext cx="1473828" cy="3734"/>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8558" y="4876800"/>
            <a:ext cx="1475442" cy="1475442"/>
          </a:xfrm>
          <a:prstGeom prst="rect">
            <a:avLst/>
          </a:prstGeom>
        </p:spPr>
      </p:pic>
      <p:cxnSp>
        <p:nvCxnSpPr>
          <p:cNvPr id="13" name="Straight Arrow Connector 12"/>
          <p:cNvCxnSpPr/>
          <p:nvPr/>
        </p:nvCxnSpPr>
        <p:spPr>
          <a:xfrm flipH="1" flipV="1">
            <a:off x="2336605" y="4802196"/>
            <a:ext cx="1473828" cy="1188720"/>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37836" y="4541707"/>
            <a:ext cx="4724400" cy="246221"/>
          </a:xfrm>
          <a:prstGeom prst="rect">
            <a:avLst/>
          </a:prstGeom>
          <a:noFill/>
        </p:spPr>
        <p:txBody>
          <a:bodyPr wrap="square" rtlCol="0">
            <a:spAutoFit/>
          </a:bodyPr>
          <a:lstStyle/>
          <a:p>
            <a:r>
              <a:rPr lang="en-US" sz="1000" dirty="0" smtClean="0"/>
              <a:t>CreativityPost.com </a:t>
            </a:r>
            <a:endParaRPr lang="en-US" sz="1000" dirty="0"/>
          </a:p>
        </p:txBody>
      </p:sp>
      <p:sp>
        <p:nvSpPr>
          <p:cNvPr id="19" name="TextBox 18"/>
          <p:cNvSpPr txBox="1"/>
          <p:nvPr/>
        </p:nvSpPr>
        <p:spPr>
          <a:xfrm>
            <a:off x="5346851" y="4557279"/>
            <a:ext cx="1533994" cy="246221"/>
          </a:xfrm>
          <a:prstGeom prst="rect">
            <a:avLst/>
          </a:prstGeom>
          <a:noFill/>
        </p:spPr>
        <p:txBody>
          <a:bodyPr wrap="square" rtlCol="0">
            <a:spAutoFit/>
          </a:bodyPr>
          <a:lstStyle/>
          <a:p>
            <a:r>
              <a:rPr lang="en-US" sz="1000" dirty="0" smtClean="0"/>
              <a:t>CreativityPost.com </a:t>
            </a:r>
            <a:endParaRPr lang="en-US" sz="1000" dirty="0"/>
          </a:p>
        </p:txBody>
      </p:sp>
      <p:sp>
        <p:nvSpPr>
          <p:cNvPr id="6" name="TextBox 5"/>
          <p:cNvSpPr txBox="1"/>
          <p:nvPr/>
        </p:nvSpPr>
        <p:spPr>
          <a:xfrm>
            <a:off x="2766045" y="5393766"/>
            <a:ext cx="1168595" cy="369332"/>
          </a:xfrm>
          <a:prstGeom prst="rect">
            <a:avLst/>
          </a:prstGeom>
          <a:noFill/>
        </p:spPr>
        <p:txBody>
          <a:bodyPr wrap="square" rtlCol="0">
            <a:spAutoFit/>
          </a:bodyPr>
          <a:lstStyle/>
          <a:p>
            <a:r>
              <a:rPr lang="en-US" dirty="0" smtClean="0"/>
              <a:t>*</a:t>
            </a:r>
            <a:endParaRPr lang="en-US" dirty="0"/>
          </a:p>
        </p:txBody>
      </p:sp>
      <p:sp>
        <p:nvSpPr>
          <p:cNvPr id="16" name="TextBox 15"/>
          <p:cNvSpPr txBox="1"/>
          <p:nvPr/>
        </p:nvSpPr>
        <p:spPr>
          <a:xfrm>
            <a:off x="543955" y="6323605"/>
            <a:ext cx="6929950" cy="369332"/>
          </a:xfrm>
          <a:prstGeom prst="rect">
            <a:avLst/>
          </a:prstGeom>
          <a:noFill/>
        </p:spPr>
        <p:txBody>
          <a:bodyPr wrap="square" rtlCol="0">
            <a:spAutoFit/>
          </a:bodyPr>
          <a:lstStyle/>
          <a:p>
            <a:r>
              <a:rPr lang="en-US" dirty="0" smtClean="0"/>
              <a:t>* Radesky 2014, </a:t>
            </a:r>
            <a:r>
              <a:rPr lang="en-US" dirty="0" err="1" smtClean="0"/>
              <a:t>Kirkorian</a:t>
            </a:r>
            <a:r>
              <a:rPr lang="en-US" dirty="0" smtClean="0"/>
              <a:t> 2016, Schmidt 2008, </a:t>
            </a:r>
            <a:r>
              <a:rPr lang="en-US" dirty="0" err="1" smtClean="0"/>
              <a:t>Kabali</a:t>
            </a:r>
            <a:r>
              <a:rPr lang="en-US" dirty="0" smtClean="0"/>
              <a:t> 2015</a:t>
            </a:r>
            <a:endParaRPr lang="en-US" dirty="0"/>
          </a:p>
        </p:txBody>
      </p:sp>
    </p:spTree>
    <p:extLst>
      <p:ext uri="{BB962C8B-B14F-4D97-AF65-F5344CB8AC3E}">
        <p14:creationId xmlns:p14="http://schemas.microsoft.com/office/powerpoint/2010/main" val="8591619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understanding so far</a:t>
            </a:r>
          </a:p>
        </p:txBody>
      </p:sp>
      <p:sp>
        <p:nvSpPr>
          <p:cNvPr id="3" name="Content Placeholder 2"/>
          <p:cNvSpPr>
            <a:spLocks noGrp="1"/>
          </p:cNvSpPr>
          <p:nvPr>
            <p:ph idx="1"/>
          </p:nvPr>
        </p:nvSpPr>
        <p:spPr/>
        <p:txBody>
          <a:bodyPr/>
          <a:lstStyle/>
          <a:p>
            <a:r>
              <a:rPr lang="en-US" dirty="0"/>
              <a:t>Inspired by Dr. Jenny Radesky</a:t>
            </a:r>
          </a:p>
          <a:p>
            <a:r>
              <a:rPr lang="en-US" dirty="0"/>
              <a:t>How does media affect parents and children?</a:t>
            </a:r>
          </a:p>
        </p:txBody>
      </p:sp>
      <p:sp>
        <p:nvSpPr>
          <p:cNvPr id="4" name="Slide Number Placeholder 3"/>
          <p:cNvSpPr>
            <a:spLocks noGrp="1"/>
          </p:cNvSpPr>
          <p:nvPr>
            <p:ph type="sldNum" sz="quarter" idx="12"/>
          </p:nvPr>
        </p:nvSpPr>
        <p:spPr/>
        <p:txBody>
          <a:bodyPr/>
          <a:lstStyle/>
          <a:p>
            <a:fld id="{313D4505-985F-49BE-8C1F-E0CFEEC3F372}" type="slidenum">
              <a:rPr lang="en-US" smtClean="0"/>
              <a:t>37</a:t>
            </a:fld>
            <a:endParaRPr lang="en-US" dirty="0"/>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r="54099"/>
          <a:stretch/>
        </p:blipFill>
        <p:spPr>
          <a:xfrm>
            <a:off x="1721657" y="2655055"/>
            <a:ext cx="2088776" cy="2088776"/>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0163"/>
          <a:stretch/>
        </p:blipFill>
        <p:spPr>
          <a:xfrm>
            <a:off x="5357278" y="2693839"/>
            <a:ext cx="2116627" cy="2088776"/>
          </a:xfrm>
          <a:prstGeom prst="rect">
            <a:avLst/>
          </a:prstGeom>
        </p:spPr>
      </p:pic>
      <p:cxnSp>
        <p:nvCxnSpPr>
          <p:cNvPr id="10" name="Straight Arrow Connector 9"/>
          <p:cNvCxnSpPr/>
          <p:nvPr/>
        </p:nvCxnSpPr>
        <p:spPr>
          <a:xfrm flipV="1">
            <a:off x="3837327" y="3699443"/>
            <a:ext cx="1473828" cy="3734"/>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8558" y="4876800"/>
            <a:ext cx="1475442" cy="1475442"/>
          </a:xfrm>
          <a:prstGeom prst="rect">
            <a:avLst/>
          </a:prstGeom>
        </p:spPr>
      </p:pic>
      <p:cxnSp>
        <p:nvCxnSpPr>
          <p:cNvPr id="12" name="Straight Arrow Connector 11"/>
          <p:cNvCxnSpPr/>
          <p:nvPr/>
        </p:nvCxnSpPr>
        <p:spPr>
          <a:xfrm flipV="1">
            <a:off x="5334000" y="4800600"/>
            <a:ext cx="1473828" cy="1188720"/>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336605" y="4802196"/>
            <a:ext cx="1473828" cy="1188720"/>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37836" y="4541707"/>
            <a:ext cx="4724400" cy="246221"/>
          </a:xfrm>
          <a:prstGeom prst="rect">
            <a:avLst/>
          </a:prstGeom>
          <a:noFill/>
        </p:spPr>
        <p:txBody>
          <a:bodyPr wrap="square" rtlCol="0">
            <a:spAutoFit/>
          </a:bodyPr>
          <a:lstStyle/>
          <a:p>
            <a:r>
              <a:rPr lang="en-US" sz="1000" dirty="0" smtClean="0"/>
              <a:t>CreativityPost.com </a:t>
            </a:r>
            <a:endParaRPr lang="en-US" sz="1000" dirty="0"/>
          </a:p>
        </p:txBody>
      </p:sp>
      <p:sp>
        <p:nvSpPr>
          <p:cNvPr id="19" name="TextBox 18"/>
          <p:cNvSpPr txBox="1"/>
          <p:nvPr/>
        </p:nvSpPr>
        <p:spPr>
          <a:xfrm>
            <a:off x="5346851" y="4557279"/>
            <a:ext cx="1533994" cy="246221"/>
          </a:xfrm>
          <a:prstGeom prst="rect">
            <a:avLst/>
          </a:prstGeom>
          <a:noFill/>
        </p:spPr>
        <p:txBody>
          <a:bodyPr wrap="square" rtlCol="0">
            <a:spAutoFit/>
          </a:bodyPr>
          <a:lstStyle/>
          <a:p>
            <a:r>
              <a:rPr lang="en-US" sz="1000" dirty="0" smtClean="0"/>
              <a:t>CreativityPost.com </a:t>
            </a:r>
            <a:endParaRPr lang="en-US" sz="1000" dirty="0"/>
          </a:p>
        </p:txBody>
      </p:sp>
      <p:sp>
        <p:nvSpPr>
          <p:cNvPr id="15" name="TextBox 14"/>
          <p:cNvSpPr txBox="1"/>
          <p:nvPr/>
        </p:nvSpPr>
        <p:spPr>
          <a:xfrm>
            <a:off x="6113848" y="5349373"/>
            <a:ext cx="1168595" cy="369332"/>
          </a:xfrm>
          <a:prstGeom prst="rect">
            <a:avLst/>
          </a:prstGeom>
          <a:noFill/>
        </p:spPr>
        <p:txBody>
          <a:bodyPr wrap="square" rtlCol="0">
            <a:spAutoFit/>
          </a:bodyPr>
          <a:lstStyle/>
          <a:p>
            <a:r>
              <a:rPr lang="en-US" dirty="0" smtClean="0"/>
              <a:t>*</a:t>
            </a:r>
            <a:endParaRPr lang="en-US" dirty="0"/>
          </a:p>
        </p:txBody>
      </p:sp>
      <p:sp>
        <p:nvSpPr>
          <p:cNvPr id="20" name="TextBox 19"/>
          <p:cNvSpPr txBox="1"/>
          <p:nvPr/>
        </p:nvSpPr>
        <p:spPr>
          <a:xfrm>
            <a:off x="543955" y="6323605"/>
            <a:ext cx="6009245" cy="369332"/>
          </a:xfrm>
          <a:prstGeom prst="rect">
            <a:avLst/>
          </a:prstGeom>
          <a:noFill/>
        </p:spPr>
        <p:txBody>
          <a:bodyPr wrap="square" rtlCol="0">
            <a:spAutoFit/>
          </a:bodyPr>
          <a:lstStyle/>
          <a:p>
            <a:r>
              <a:rPr lang="en-US" dirty="0" smtClean="0"/>
              <a:t>* Radesky 2014, Radesky 2018, Cheever 2014, Reid 2017  </a:t>
            </a:r>
            <a:endParaRPr lang="en-US" dirty="0"/>
          </a:p>
        </p:txBody>
      </p:sp>
    </p:spTree>
    <p:extLst>
      <p:ext uri="{BB962C8B-B14F-4D97-AF65-F5344CB8AC3E}">
        <p14:creationId xmlns:p14="http://schemas.microsoft.com/office/powerpoint/2010/main" val="7708963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understanding so far</a:t>
            </a:r>
          </a:p>
        </p:txBody>
      </p:sp>
      <p:sp>
        <p:nvSpPr>
          <p:cNvPr id="3" name="Content Placeholder 2"/>
          <p:cNvSpPr>
            <a:spLocks noGrp="1"/>
          </p:cNvSpPr>
          <p:nvPr>
            <p:ph idx="1"/>
          </p:nvPr>
        </p:nvSpPr>
        <p:spPr/>
        <p:txBody>
          <a:bodyPr/>
          <a:lstStyle/>
          <a:p>
            <a:r>
              <a:rPr lang="en-US" dirty="0"/>
              <a:t>Inspired by Dr. Jenny Radesky</a:t>
            </a:r>
          </a:p>
          <a:p>
            <a:r>
              <a:rPr lang="en-US" dirty="0"/>
              <a:t>How does media affect parents and children?</a:t>
            </a:r>
          </a:p>
        </p:txBody>
      </p:sp>
      <p:sp>
        <p:nvSpPr>
          <p:cNvPr id="4" name="Slide Number Placeholder 3"/>
          <p:cNvSpPr>
            <a:spLocks noGrp="1"/>
          </p:cNvSpPr>
          <p:nvPr>
            <p:ph type="sldNum" sz="quarter" idx="12"/>
          </p:nvPr>
        </p:nvSpPr>
        <p:spPr/>
        <p:txBody>
          <a:bodyPr/>
          <a:lstStyle/>
          <a:p>
            <a:fld id="{313D4505-985F-49BE-8C1F-E0CFEEC3F372}" type="slidenum">
              <a:rPr lang="en-US" smtClean="0"/>
              <a:t>38</a:t>
            </a:fld>
            <a:endParaRPr lang="en-US" dirty="0"/>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r="54099"/>
          <a:stretch/>
        </p:blipFill>
        <p:spPr>
          <a:xfrm>
            <a:off x="1721657" y="2655055"/>
            <a:ext cx="2088776" cy="2088776"/>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0163"/>
          <a:stretch/>
        </p:blipFill>
        <p:spPr>
          <a:xfrm>
            <a:off x="5357278" y="2693839"/>
            <a:ext cx="2116627" cy="2088776"/>
          </a:xfrm>
          <a:prstGeom prst="rect">
            <a:avLst/>
          </a:prstGeom>
        </p:spPr>
      </p:pic>
      <p:cxnSp>
        <p:nvCxnSpPr>
          <p:cNvPr id="10" name="Straight Arrow Connector 9"/>
          <p:cNvCxnSpPr/>
          <p:nvPr/>
        </p:nvCxnSpPr>
        <p:spPr>
          <a:xfrm flipV="1">
            <a:off x="3837327" y="3699443"/>
            <a:ext cx="1473828" cy="3734"/>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8558" y="4876800"/>
            <a:ext cx="1475442" cy="1475442"/>
          </a:xfrm>
          <a:prstGeom prst="rect">
            <a:avLst/>
          </a:prstGeom>
        </p:spPr>
      </p:pic>
      <p:cxnSp>
        <p:nvCxnSpPr>
          <p:cNvPr id="12" name="Straight Arrow Connector 11"/>
          <p:cNvCxnSpPr/>
          <p:nvPr/>
        </p:nvCxnSpPr>
        <p:spPr>
          <a:xfrm flipV="1">
            <a:off x="5334000" y="4800600"/>
            <a:ext cx="1473828" cy="1188720"/>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336605" y="4802196"/>
            <a:ext cx="1473828" cy="1188720"/>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4595980" y="3733800"/>
            <a:ext cx="13449" cy="1137687"/>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37836" y="4541707"/>
            <a:ext cx="4724400" cy="246221"/>
          </a:xfrm>
          <a:prstGeom prst="rect">
            <a:avLst/>
          </a:prstGeom>
          <a:noFill/>
        </p:spPr>
        <p:txBody>
          <a:bodyPr wrap="square" rtlCol="0">
            <a:spAutoFit/>
          </a:bodyPr>
          <a:lstStyle/>
          <a:p>
            <a:r>
              <a:rPr lang="en-US" sz="1000" dirty="0" smtClean="0"/>
              <a:t>CreativityPost.com </a:t>
            </a:r>
            <a:endParaRPr lang="en-US" sz="1000" dirty="0"/>
          </a:p>
        </p:txBody>
      </p:sp>
      <p:sp>
        <p:nvSpPr>
          <p:cNvPr id="19" name="TextBox 18"/>
          <p:cNvSpPr txBox="1"/>
          <p:nvPr/>
        </p:nvSpPr>
        <p:spPr>
          <a:xfrm>
            <a:off x="5346851" y="4557279"/>
            <a:ext cx="1533994" cy="246221"/>
          </a:xfrm>
          <a:prstGeom prst="rect">
            <a:avLst/>
          </a:prstGeom>
          <a:noFill/>
        </p:spPr>
        <p:txBody>
          <a:bodyPr wrap="square" rtlCol="0">
            <a:spAutoFit/>
          </a:bodyPr>
          <a:lstStyle/>
          <a:p>
            <a:r>
              <a:rPr lang="en-US" sz="1000" dirty="0" smtClean="0"/>
              <a:t>CreativityPost.com </a:t>
            </a:r>
            <a:endParaRPr lang="en-US" sz="1000" dirty="0"/>
          </a:p>
        </p:txBody>
      </p:sp>
      <p:sp>
        <p:nvSpPr>
          <p:cNvPr id="20" name="TextBox 19"/>
          <p:cNvSpPr txBox="1"/>
          <p:nvPr/>
        </p:nvSpPr>
        <p:spPr>
          <a:xfrm>
            <a:off x="543955" y="6323605"/>
            <a:ext cx="6695045" cy="369332"/>
          </a:xfrm>
          <a:prstGeom prst="rect">
            <a:avLst/>
          </a:prstGeom>
          <a:noFill/>
        </p:spPr>
        <p:txBody>
          <a:bodyPr wrap="square" rtlCol="0">
            <a:spAutoFit/>
          </a:bodyPr>
          <a:lstStyle/>
          <a:p>
            <a:r>
              <a:rPr lang="en-US" dirty="0" smtClean="0"/>
              <a:t>* </a:t>
            </a:r>
            <a:r>
              <a:rPr lang="en-US" dirty="0" err="1" smtClean="0"/>
              <a:t>Pempek</a:t>
            </a:r>
            <a:r>
              <a:rPr lang="en-US" dirty="0" smtClean="0"/>
              <a:t> 2014, </a:t>
            </a:r>
            <a:r>
              <a:rPr lang="en-US" dirty="0" err="1" smtClean="0"/>
              <a:t>Kirkorian</a:t>
            </a:r>
            <a:r>
              <a:rPr lang="en-US" dirty="0" smtClean="0"/>
              <a:t> 2009, </a:t>
            </a:r>
            <a:r>
              <a:rPr lang="en-US" dirty="0" err="1" smtClean="0"/>
              <a:t>Hiniker</a:t>
            </a:r>
            <a:r>
              <a:rPr lang="en-US" dirty="0" smtClean="0"/>
              <a:t> 2018, Radesky 2014 </a:t>
            </a:r>
            <a:endParaRPr lang="en-US" dirty="0"/>
          </a:p>
        </p:txBody>
      </p:sp>
      <p:sp>
        <p:nvSpPr>
          <p:cNvPr id="21" name="Rectangle 20"/>
          <p:cNvSpPr/>
          <p:nvPr/>
        </p:nvSpPr>
        <p:spPr>
          <a:xfrm>
            <a:off x="4612087" y="4191000"/>
            <a:ext cx="645713" cy="369332"/>
          </a:xfrm>
          <a:prstGeom prst="rect">
            <a:avLst/>
          </a:prstGeom>
        </p:spPr>
        <p:txBody>
          <a:bodyPr wrap="square">
            <a:spAutoFit/>
          </a:bodyPr>
          <a:lstStyle/>
          <a:p>
            <a:r>
              <a:rPr lang="en-US" dirty="0"/>
              <a:t>* </a:t>
            </a:r>
          </a:p>
        </p:txBody>
      </p:sp>
    </p:spTree>
    <p:extLst>
      <p:ext uri="{BB962C8B-B14F-4D97-AF65-F5344CB8AC3E}">
        <p14:creationId xmlns:p14="http://schemas.microsoft.com/office/powerpoint/2010/main" val="24432607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understanding so far</a:t>
            </a:r>
          </a:p>
        </p:txBody>
      </p:sp>
      <p:sp>
        <p:nvSpPr>
          <p:cNvPr id="3" name="Content Placeholder 2"/>
          <p:cNvSpPr>
            <a:spLocks noGrp="1"/>
          </p:cNvSpPr>
          <p:nvPr>
            <p:ph idx="1"/>
          </p:nvPr>
        </p:nvSpPr>
        <p:spPr/>
        <p:txBody>
          <a:bodyPr/>
          <a:lstStyle/>
          <a:p>
            <a:r>
              <a:rPr lang="en-US" dirty="0"/>
              <a:t>Inspired by Dr. Jenny Radesky</a:t>
            </a:r>
          </a:p>
          <a:p>
            <a:r>
              <a:rPr lang="en-US" dirty="0"/>
              <a:t>How does media affect parents and children?</a:t>
            </a:r>
          </a:p>
        </p:txBody>
      </p:sp>
      <p:sp>
        <p:nvSpPr>
          <p:cNvPr id="4" name="Slide Number Placeholder 3"/>
          <p:cNvSpPr>
            <a:spLocks noGrp="1"/>
          </p:cNvSpPr>
          <p:nvPr>
            <p:ph type="sldNum" sz="quarter" idx="12"/>
          </p:nvPr>
        </p:nvSpPr>
        <p:spPr/>
        <p:txBody>
          <a:bodyPr/>
          <a:lstStyle/>
          <a:p>
            <a:fld id="{313D4505-985F-49BE-8C1F-E0CFEEC3F372}" type="slidenum">
              <a:rPr lang="en-US" smtClean="0"/>
              <a:t>39</a:t>
            </a:fld>
            <a:endParaRPr lang="en-US" dirty="0"/>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r="54099"/>
          <a:stretch/>
        </p:blipFill>
        <p:spPr>
          <a:xfrm>
            <a:off x="1721657" y="2655055"/>
            <a:ext cx="2088776" cy="2088776"/>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0163"/>
          <a:stretch/>
        </p:blipFill>
        <p:spPr>
          <a:xfrm>
            <a:off x="5357278" y="2693839"/>
            <a:ext cx="2116627" cy="2088776"/>
          </a:xfrm>
          <a:prstGeom prst="rect">
            <a:avLst/>
          </a:prstGeom>
        </p:spPr>
      </p:pic>
      <p:cxnSp>
        <p:nvCxnSpPr>
          <p:cNvPr id="10" name="Straight Arrow Connector 9"/>
          <p:cNvCxnSpPr/>
          <p:nvPr/>
        </p:nvCxnSpPr>
        <p:spPr>
          <a:xfrm flipV="1">
            <a:off x="3837327" y="3699443"/>
            <a:ext cx="1473828" cy="3734"/>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8558" y="4876800"/>
            <a:ext cx="1475442" cy="1475442"/>
          </a:xfrm>
          <a:prstGeom prst="rect">
            <a:avLst/>
          </a:prstGeom>
        </p:spPr>
      </p:pic>
      <p:cxnSp>
        <p:nvCxnSpPr>
          <p:cNvPr id="12" name="Straight Arrow Connector 11"/>
          <p:cNvCxnSpPr/>
          <p:nvPr/>
        </p:nvCxnSpPr>
        <p:spPr>
          <a:xfrm flipV="1">
            <a:off x="5334000" y="4800600"/>
            <a:ext cx="1473828" cy="1188720"/>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336605" y="4802196"/>
            <a:ext cx="1473828" cy="1188720"/>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4595980" y="3733800"/>
            <a:ext cx="13449" cy="1137687"/>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37836" y="4541707"/>
            <a:ext cx="4724400" cy="246221"/>
          </a:xfrm>
          <a:prstGeom prst="rect">
            <a:avLst/>
          </a:prstGeom>
          <a:noFill/>
        </p:spPr>
        <p:txBody>
          <a:bodyPr wrap="square" rtlCol="0">
            <a:spAutoFit/>
          </a:bodyPr>
          <a:lstStyle/>
          <a:p>
            <a:r>
              <a:rPr lang="en-US" sz="1000" dirty="0" smtClean="0"/>
              <a:t>CreativityPost.com </a:t>
            </a:r>
            <a:endParaRPr lang="en-US" sz="1000" dirty="0"/>
          </a:p>
        </p:txBody>
      </p:sp>
      <p:sp>
        <p:nvSpPr>
          <p:cNvPr id="19" name="TextBox 18"/>
          <p:cNvSpPr txBox="1"/>
          <p:nvPr/>
        </p:nvSpPr>
        <p:spPr>
          <a:xfrm>
            <a:off x="5346851" y="4557279"/>
            <a:ext cx="1533994" cy="246221"/>
          </a:xfrm>
          <a:prstGeom prst="rect">
            <a:avLst/>
          </a:prstGeom>
          <a:noFill/>
        </p:spPr>
        <p:txBody>
          <a:bodyPr wrap="square" rtlCol="0">
            <a:spAutoFit/>
          </a:bodyPr>
          <a:lstStyle/>
          <a:p>
            <a:r>
              <a:rPr lang="en-US" sz="1000" dirty="0" smtClean="0"/>
              <a:t>CreativityPost.com </a:t>
            </a:r>
            <a:endParaRPr lang="en-US" sz="1000" dirty="0"/>
          </a:p>
        </p:txBody>
      </p:sp>
    </p:spTree>
    <p:extLst>
      <p:ext uri="{BB962C8B-B14F-4D97-AF65-F5344CB8AC3E}">
        <p14:creationId xmlns:p14="http://schemas.microsoft.com/office/powerpoint/2010/main" val="2971260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“Parents </a:t>
            </a:r>
            <a:r>
              <a:rPr lang="en-US" dirty="0"/>
              <a:t>are the best toys”</a:t>
            </a:r>
          </a:p>
        </p:txBody>
      </p:sp>
      <p:sp>
        <p:nvSpPr>
          <p:cNvPr id="3" name="Content Placeholder 2"/>
          <p:cNvSpPr>
            <a:spLocks noGrp="1"/>
          </p:cNvSpPr>
          <p:nvPr>
            <p:ph idx="1"/>
          </p:nvPr>
        </p:nvSpPr>
        <p:spPr>
          <a:xfrm>
            <a:off x="152400" y="1143000"/>
            <a:ext cx="3657600" cy="4953000"/>
          </a:xfrm>
        </p:spPr>
        <p:txBody>
          <a:bodyPr>
            <a:normAutofit/>
          </a:bodyPr>
          <a:lstStyle/>
          <a:p>
            <a:r>
              <a:rPr lang="en-US" dirty="0" smtClean="0"/>
              <a:t>What parents do really matters for children’s development!</a:t>
            </a:r>
          </a:p>
          <a:p>
            <a:r>
              <a:rPr lang="en-US" dirty="0"/>
              <a:t>Parents + books</a:t>
            </a:r>
          </a:p>
          <a:p>
            <a:r>
              <a:rPr lang="en-US" dirty="0"/>
              <a:t>The combination of parents and books can make a lot of magic </a:t>
            </a:r>
            <a:r>
              <a:rPr lang="en-US" dirty="0" smtClean="0"/>
              <a:t>happen</a:t>
            </a:r>
          </a:p>
          <a:p>
            <a:endParaRPr lang="en-US" dirty="0" smtClean="0"/>
          </a:p>
        </p:txBody>
      </p:sp>
      <p:sp>
        <p:nvSpPr>
          <p:cNvPr id="4" name="Slide Number Placeholder 3"/>
          <p:cNvSpPr>
            <a:spLocks noGrp="1"/>
          </p:cNvSpPr>
          <p:nvPr>
            <p:ph type="sldNum" sz="quarter" idx="12"/>
          </p:nvPr>
        </p:nvSpPr>
        <p:spPr/>
        <p:txBody>
          <a:bodyPr/>
          <a:lstStyle/>
          <a:p>
            <a:fld id="{313D4505-985F-49BE-8C1F-E0CFEEC3F372}" type="slidenum">
              <a:rPr lang="en-US" smtClean="0"/>
              <a:t>4</a:t>
            </a:fld>
            <a:endParaRPr lang="en-US" dirty="0"/>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
        <p:nvSpPr>
          <p:cNvPr id="7" name="TextBox 6"/>
          <p:cNvSpPr txBox="1"/>
          <p:nvPr/>
        </p:nvSpPr>
        <p:spPr>
          <a:xfrm>
            <a:off x="4127405" y="6493922"/>
            <a:ext cx="8284200" cy="246221"/>
          </a:xfrm>
          <a:prstGeom prst="rect">
            <a:avLst/>
          </a:prstGeom>
          <a:noFill/>
        </p:spPr>
        <p:txBody>
          <a:bodyPr wrap="square" rtlCol="0">
            <a:spAutoFit/>
          </a:bodyPr>
          <a:lstStyle/>
          <a:p>
            <a:r>
              <a:rPr lang="en-US" sz="1000" dirty="0" err="1"/>
              <a:t>GettyImages</a:t>
            </a:r>
            <a:endParaRPr lang="en-US" sz="1000" dirty="0"/>
          </a:p>
        </p:txBody>
      </p:sp>
      <p:pic>
        <p:nvPicPr>
          <p:cNvPr id="8"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4330" y="836885"/>
            <a:ext cx="4267200" cy="6016551"/>
          </a:xfrm>
          <a:prstGeom prst="rect">
            <a:avLst/>
          </a:prstGeom>
        </p:spPr>
      </p:pic>
    </p:spTree>
    <p:extLst>
      <p:ext uri="{BB962C8B-B14F-4D97-AF65-F5344CB8AC3E}">
        <p14:creationId xmlns:p14="http://schemas.microsoft.com/office/powerpoint/2010/main" val="42647274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understanding so far</a:t>
            </a:r>
          </a:p>
        </p:txBody>
      </p:sp>
      <p:sp>
        <p:nvSpPr>
          <p:cNvPr id="3" name="Content Placeholder 2"/>
          <p:cNvSpPr>
            <a:spLocks noGrp="1"/>
          </p:cNvSpPr>
          <p:nvPr>
            <p:ph idx="1"/>
          </p:nvPr>
        </p:nvSpPr>
        <p:spPr/>
        <p:txBody>
          <a:bodyPr/>
          <a:lstStyle/>
          <a:p>
            <a:r>
              <a:rPr lang="en-US" dirty="0"/>
              <a:t>Inspired by Dr. Jenny Radesky</a:t>
            </a:r>
          </a:p>
          <a:p>
            <a:r>
              <a:rPr lang="en-US" dirty="0"/>
              <a:t>How does media affect parents and children?</a:t>
            </a:r>
          </a:p>
        </p:txBody>
      </p:sp>
      <p:sp>
        <p:nvSpPr>
          <p:cNvPr id="4" name="Slide Number Placeholder 3"/>
          <p:cNvSpPr>
            <a:spLocks noGrp="1"/>
          </p:cNvSpPr>
          <p:nvPr>
            <p:ph type="sldNum" sz="quarter" idx="12"/>
          </p:nvPr>
        </p:nvSpPr>
        <p:spPr/>
        <p:txBody>
          <a:bodyPr/>
          <a:lstStyle/>
          <a:p>
            <a:fld id="{313D4505-985F-49BE-8C1F-E0CFEEC3F372}" type="slidenum">
              <a:rPr lang="en-US" smtClean="0"/>
              <a:t>40</a:t>
            </a:fld>
            <a:endParaRPr lang="en-US" dirty="0"/>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r="54099"/>
          <a:stretch/>
        </p:blipFill>
        <p:spPr>
          <a:xfrm>
            <a:off x="1721657" y="2655055"/>
            <a:ext cx="2088776" cy="2088776"/>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0163"/>
          <a:stretch/>
        </p:blipFill>
        <p:spPr>
          <a:xfrm>
            <a:off x="5357278" y="2693839"/>
            <a:ext cx="2116627" cy="2088776"/>
          </a:xfrm>
          <a:prstGeom prst="rect">
            <a:avLst/>
          </a:prstGeom>
        </p:spPr>
      </p:pic>
      <p:cxnSp>
        <p:nvCxnSpPr>
          <p:cNvPr id="10" name="Straight Arrow Connector 9"/>
          <p:cNvCxnSpPr/>
          <p:nvPr/>
        </p:nvCxnSpPr>
        <p:spPr>
          <a:xfrm flipV="1">
            <a:off x="3837327" y="3699443"/>
            <a:ext cx="1473828" cy="3734"/>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8558" y="4876800"/>
            <a:ext cx="1475442" cy="1475442"/>
          </a:xfrm>
          <a:prstGeom prst="rect">
            <a:avLst/>
          </a:prstGeom>
        </p:spPr>
      </p:pic>
      <p:cxnSp>
        <p:nvCxnSpPr>
          <p:cNvPr id="12" name="Straight Arrow Connector 11"/>
          <p:cNvCxnSpPr/>
          <p:nvPr/>
        </p:nvCxnSpPr>
        <p:spPr>
          <a:xfrm flipV="1">
            <a:off x="5334000" y="4800600"/>
            <a:ext cx="1473828" cy="1188720"/>
          </a:xfrm>
          <a:prstGeom prst="straightConnector1">
            <a:avLst/>
          </a:prstGeom>
          <a:ln w="60325">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336605" y="4802196"/>
            <a:ext cx="1473828" cy="1188720"/>
          </a:xfrm>
          <a:prstGeom prst="straightConnector1">
            <a:avLst/>
          </a:prstGeom>
          <a:ln w="60325">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4595980" y="3733800"/>
            <a:ext cx="13449" cy="1137687"/>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37836" y="4541707"/>
            <a:ext cx="4724400" cy="246221"/>
          </a:xfrm>
          <a:prstGeom prst="rect">
            <a:avLst/>
          </a:prstGeom>
          <a:noFill/>
        </p:spPr>
        <p:txBody>
          <a:bodyPr wrap="square" rtlCol="0">
            <a:spAutoFit/>
          </a:bodyPr>
          <a:lstStyle/>
          <a:p>
            <a:r>
              <a:rPr lang="en-US" sz="1000" dirty="0" smtClean="0"/>
              <a:t>CreativityPost.com </a:t>
            </a:r>
            <a:endParaRPr lang="en-US" sz="1000" dirty="0"/>
          </a:p>
        </p:txBody>
      </p:sp>
      <p:sp>
        <p:nvSpPr>
          <p:cNvPr id="19" name="TextBox 18"/>
          <p:cNvSpPr txBox="1"/>
          <p:nvPr/>
        </p:nvSpPr>
        <p:spPr>
          <a:xfrm>
            <a:off x="5346851" y="4557279"/>
            <a:ext cx="1533994" cy="246221"/>
          </a:xfrm>
          <a:prstGeom prst="rect">
            <a:avLst/>
          </a:prstGeom>
          <a:noFill/>
        </p:spPr>
        <p:txBody>
          <a:bodyPr wrap="square" rtlCol="0">
            <a:spAutoFit/>
          </a:bodyPr>
          <a:lstStyle/>
          <a:p>
            <a:r>
              <a:rPr lang="en-US" sz="1000" dirty="0" smtClean="0"/>
              <a:t>CreativityPost.com </a:t>
            </a:r>
            <a:endParaRPr lang="en-US" sz="1000" dirty="0"/>
          </a:p>
        </p:txBody>
      </p:sp>
      <p:sp>
        <p:nvSpPr>
          <p:cNvPr id="15" name="Oval 14"/>
          <p:cNvSpPr/>
          <p:nvPr/>
        </p:nvSpPr>
        <p:spPr>
          <a:xfrm>
            <a:off x="1371600" y="2171179"/>
            <a:ext cx="6119455" cy="3696221"/>
          </a:xfrm>
          <a:custGeom>
            <a:avLst/>
            <a:gdLst>
              <a:gd name="connsiteX0" fmla="*/ 0 w 4970711"/>
              <a:gd name="connsiteY0" fmla="*/ 1584151 h 3168301"/>
              <a:gd name="connsiteX1" fmla="*/ 2485356 w 4970711"/>
              <a:gd name="connsiteY1" fmla="*/ 0 h 3168301"/>
              <a:gd name="connsiteX2" fmla="*/ 4970712 w 4970711"/>
              <a:gd name="connsiteY2" fmla="*/ 1584151 h 3168301"/>
              <a:gd name="connsiteX3" fmla="*/ 2485356 w 4970711"/>
              <a:gd name="connsiteY3" fmla="*/ 3168302 h 3168301"/>
              <a:gd name="connsiteX4" fmla="*/ 0 w 4970711"/>
              <a:gd name="connsiteY4" fmla="*/ 1584151 h 3168301"/>
              <a:gd name="connsiteX0" fmla="*/ 56 w 4970768"/>
              <a:gd name="connsiteY0" fmla="*/ 1333139 h 2917290"/>
              <a:gd name="connsiteX1" fmla="*/ 2431624 w 4970768"/>
              <a:gd name="connsiteY1" fmla="*/ 0 h 2917290"/>
              <a:gd name="connsiteX2" fmla="*/ 4970768 w 4970768"/>
              <a:gd name="connsiteY2" fmla="*/ 1333139 h 2917290"/>
              <a:gd name="connsiteX3" fmla="*/ 2485412 w 4970768"/>
              <a:gd name="connsiteY3" fmla="*/ 2917290 h 2917290"/>
              <a:gd name="connsiteX4" fmla="*/ 56 w 4970768"/>
              <a:gd name="connsiteY4" fmla="*/ 1333139 h 2917290"/>
              <a:gd name="connsiteX0" fmla="*/ 1318 w 4972030"/>
              <a:gd name="connsiteY0" fmla="*/ 1333139 h 3428278"/>
              <a:gd name="connsiteX1" fmla="*/ 2432886 w 4972030"/>
              <a:gd name="connsiteY1" fmla="*/ 0 h 3428278"/>
              <a:gd name="connsiteX2" fmla="*/ 4972030 w 4972030"/>
              <a:gd name="connsiteY2" fmla="*/ 1333139 h 3428278"/>
              <a:gd name="connsiteX3" fmla="*/ 2701827 w 4972030"/>
              <a:gd name="connsiteY3" fmla="*/ 3428278 h 3428278"/>
              <a:gd name="connsiteX4" fmla="*/ 1318 w 4972030"/>
              <a:gd name="connsiteY4" fmla="*/ 1333139 h 3428278"/>
              <a:gd name="connsiteX0" fmla="*/ 967 w 5715750"/>
              <a:gd name="connsiteY0" fmla="*/ 1333139 h 3428278"/>
              <a:gd name="connsiteX1" fmla="*/ 2432535 w 5715750"/>
              <a:gd name="connsiteY1" fmla="*/ 0 h 3428278"/>
              <a:gd name="connsiteX2" fmla="*/ 5715750 w 5715750"/>
              <a:gd name="connsiteY2" fmla="*/ 1333139 h 3428278"/>
              <a:gd name="connsiteX3" fmla="*/ 2701476 w 5715750"/>
              <a:gd name="connsiteY3" fmla="*/ 3428278 h 3428278"/>
              <a:gd name="connsiteX4" fmla="*/ 967 w 5715750"/>
              <a:gd name="connsiteY4" fmla="*/ 1333139 h 3428278"/>
              <a:gd name="connsiteX0" fmla="*/ 762 w 6217568"/>
              <a:gd name="connsiteY0" fmla="*/ 1217013 h 3428918"/>
              <a:gd name="connsiteX1" fmla="*/ 2934353 w 6217568"/>
              <a:gd name="connsiteY1" fmla="*/ 415 h 3428918"/>
              <a:gd name="connsiteX2" fmla="*/ 6217568 w 6217568"/>
              <a:gd name="connsiteY2" fmla="*/ 1333554 h 3428918"/>
              <a:gd name="connsiteX3" fmla="*/ 3203294 w 6217568"/>
              <a:gd name="connsiteY3" fmla="*/ 3428693 h 3428918"/>
              <a:gd name="connsiteX4" fmla="*/ 762 w 6217568"/>
              <a:gd name="connsiteY4" fmla="*/ 1217013 h 3428918"/>
              <a:gd name="connsiteX0" fmla="*/ 762 w 6199638"/>
              <a:gd name="connsiteY0" fmla="*/ 1224714 h 3437271"/>
              <a:gd name="connsiteX1" fmla="*/ 2934353 w 6199638"/>
              <a:gd name="connsiteY1" fmla="*/ 8116 h 3437271"/>
              <a:gd name="connsiteX2" fmla="*/ 6199638 w 6199638"/>
              <a:gd name="connsiteY2" fmla="*/ 955772 h 3437271"/>
              <a:gd name="connsiteX3" fmla="*/ 3203294 w 6199638"/>
              <a:gd name="connsiteY3" fmla="*/ 3436394 h 3437271"/>
              <a:gd name="connsiteX4" fmla="*/ 762 w 6199638"/>
              <a:gd name="connsiteY4" fmla="*/ 1224714 h 3437271"/>
              <a:gd name="connsiteX0" fmla="*/ 693 w 6432652"/>
              <a:gd name="connsiteY0" fmla="*/ 867396 h 3428783"/>
              <a:gd name="connsiteX1" fmla="*/ 3167367 w 6432652"/>
              <a:gd name="connsiteY1" fmla="*/ 422 h 3428783"/>
              <a:gd name="connsiteX2" fmla="*/ 6432652 w 6432652"/>
              <a:gd name="connsiteY2" fmla="*/ 948078 h 3428783"/>
              <a:gd name="connsiteX3" fmla="*/ 3436308 w 6432652"/>
              <a:gd name="connsiteY3" fmla="*/ 3428700 h 3428783"/>
              <a:gd name="connsiteX4" fmla="*/ 693 w 6432652"/>
              <a:gd name="connsiteY4" fmla="*/ 867396 h 3428783"/>
              <a:gd name="connsiteX0" fmla="*/ 696 w 6486443"/>
              <a:gd name="connsiteY0" fmla="*/ 867024 h 3428337"/>
              <a:gd name="connsiteX1" fmla="*/ 3167370 w 6486443"/>
              <a:gd name="connsiteY1" fmla="*/ 50 h 3428337"/>
              <a:gd name="connsiteX2" fmla="*/ 6486443 w 6486443"/>
              <a:gd name="connsiteY2" fmla="*/ 893918 h 3428337"/>
              <a:gd name="connsiteX3" fmla="*/ 3436311 w 6486443"/>
              <a:gd name="connsiteY3" fmla="*/ 3428328 h 3428337"/>
              <a:gd name="connsiteX4" fmla="*/ 696 w 6486443"/>
              <a:gd name="connsiteY4" fmla="*/ 867024 h 3428337"/>
              <a:gd name="connsiteX0" fmla="*/ 689 w 6343000"/>
              <a:gd name="connsiteY0" fmla="*/ 868868 h 3430185"/>
              <a:gd name="connsiteX1" fmla="*/ 3167363 w 6343000"/>
              <a:gd name="connsiteY1" fmla="*/ 1894 h 3430185"/>
              <a:gd name="connsiteX2" fmla="*/ 6343000 w 6343000"/>
              <a:gd name="connsiteY2" fmla="*/ 833009 h 3430185"/>
              <a:gd name="connsiteX3" fmla="*/ 3436304 w 6343000"/>
              <a:gd name="connsiteY3" fmla="*/ 3430172 h 3430185"/>
              <a:gd name="connsiteX4" fmla="*/ 689 w 6343000"/>
              <a:gd name="connsiteY4" fmla="*/ 868868 h 3430185"/>
              <a:gd name="connsiteX0" fmla="*/ 252 w 6342563"/>
              <a:gd name="connsiteY0" fmla="*/ 868868 h 3268821"/>
              <a:gd name="connsiteX1" fmla="*/ 3166926 w 6342563"/>
              <a:gd name="connsiteY1" fmla="*/ 1894 h 3268821"/>
              <a:gd name="connsiteX2" fmla="*/ 6342563 w 6342563"/>
              <a:gd name="connsiteY2" fmla="*/ 833009 h 3268821"/>
              <a:gd name="connsiteX3" fmla="*/ 3328290 w 6342563"/>
              <a:gd name="connsiteY3" fmla="*/ 3268807 h 3268821"/>
              <a:gd name="connsiteX4" fmla="*/ 252 w 6342563"/>
              <a:gd name="connsiteY4" fmla="*/ 868868 h 3268821"/>
              <a:gd name="connsiteX0" fmla="*/ 251 w 6270844"/>
              <a:gd name="connsiteY0" fmla="*/ 870685 h 3270656"/>
              <a:gd name="connsiteX1" fmla="*/ 3166925 w 6270844"/>
              <a:gd name="connsiteY1" fmla="*/ 3711 h 3270656"/>
              <a:gd name="connsiteX2" fmla="*/ 6270844 w 6270844"/>
              <a:gd name="connsiteY2" fmla="*/ 816897 h 3270656"/>
              <a:gd name="connsiteX3" fmla="*/ 3328289 w 6270844"/>
              <a:gd name="connsiteY3" fmla="*/ 3270624 h 3270656"/>
              <a:gd name="connsiteX4" fmla="*/ 251 w 6270844"/>
              <a:gd name="connsiteY4" fmla="*/ 870685 h 3270656"/>
              <a:gd name="connsiteX0" fmla="*/ 266 w 6118459"/>
              <a:gd name="connsiteY0" fmla="*/ 899072 h 3272190"/>
              <a:gd name="connsiteX1" fmla="*/ 3014540 w 6118459"/>
              <a:gd name="connsiteY1" fmla="*/ 5204 h 3272190"/>
              <a:gd name="connsiteX2" fmla="*/ 6118459 w 6118459"/>
              <a:gd name="connsiteY2" fmla="*/ 818390 h 3272190"/>
              <a:gd name="connsiteX3" fmla="*/ 3175904 w 6118459"/>
              <a:gd name="connsiteY3" fmla="*/ 3272117 h 3272190"/>
              <a:gd name="connsiteX4" fmla="*/ 266 w 6118459"/>
              <a:gd name="connsiteY4" fmla="*/ 899072 h 3272190"/>
              <a:gd name="connsiteX0" fmla="*/ 1262 w 6119455"/>
              <a:gd name="connsiteY0" fmla="*/ 985291 h 3358409"/>
              <a:gd name="connsiteX1" fmla="*/ 2836242 w 6119455"/>
              <a:gd name="connsiteY1" fmla="*/ 1776 h 3358409"/>
              <a:gd name="connsiteX2" fmla="*/ 6119455 w 6119455"/>
              <a:gd name="connsiteY2" fmla="*/ 904609 h 3358409"/>
              <a:gd name="connsiteX3" fmla="*/ 3176900 w 6119455"/>
              <a:gd name="connsiteY3" fmla="*/ 3358336 h 3358409"/>
              <a:gd name="connsiteX4" fmla="*/ 1262 w 6119455"/>
              <a:gd name="connsiteY4" fmla="*/ 985291 h 3358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9455" h="3358409">
                <a:moveTo>
                  <a:pt x="1262" y="985291"/>
                </a:moveTo>
                <a:cubicBezTo>
                  <a:pt x="-55514" y="425864"/>
                  <a:pt x="1816543" y="15223"/>
                  <a:pt x="2836242" y="1776"/>
                </a:cubicBezTo>
                <a:cubicBezTo>
                  <a:pt x="3855941" y="-11671"/>
                  <a:pt x="6119455" y="29707"/>
                  <a:pt x="6119455" y="904609"/>
                </a:cubicBezTo>
                <a:cubicBezTo>
                  <a:pt x="6119455" y="1779511"/>
                  <a:pt x="4196599" y="3344889"/>
                  <a:pt x="3176900" y="3358336"/>
                </a:cubicBezTo>
                <a:cubicBezTo>
                  <a:pt x="2157201" y="3371783"/>
                  <a:pt x="58038" y="1544718"/>
                  <a:pt x="1262" y="985291"/>
                </a:cubicBezTo>
                <a:close/>
              </a:path>
            </a:pathLst>
          </a:custGeom>
          <a:no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6945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study this?</a:t>
            </a:r>
            <a:endParaRPr lang="en-US" dirty="0"/>
          </a:p>
        </p:txBody>
      </p:sp>
      <p:sp>
        <p:nvSpPr>
          <p:cNvPr id="3" name="Content Placeholder 2"/>
          <p:cNvSpPr>
            <a:spLocks noGrp="1"/>
          </p:cNvSpPr>
          <p:nvPr>
            <p:ph idx="1"/>
          </p:nvPr>
        </p:nvSpPr>
        <p:spPr/>
        <p:txBody>
          <a:bodyPr/>
          <a:lstStyle/>
          <a:p>
            <a:r>
              <a:rPr lang="en-US" dirty="0" smtClean="0"/>
              <a:t>We have no idea what a “good” parent-child interaction over a mobile or tablet device looks like</a:t>
            </a:r>
          </a:p>
          <a:p>
            <a:r>
              <a:rPr lang="en-US" dirty="0" smtClean="0"/>
              <a:t>Therefore, we chose shared book-reading as the gold standard</a:t>
            </a:r>
          </a:p>
          <a:p>
            <a:r>
              <a:rPr lang="en-US" dirty="0" smtClean="0"/>
              <a:t>Used electronic books on tablet as our comparison or “intervention”</a:t>
            </a:r>
            <a:endParaRPr lang="en-US" dirty="0"/>
          </a:p>
        </p:txBody>
      </p:sp>
      <p:sp>
        <p:nvSpPr>
          <p:cNvPr id="4" name="Slide Number Placeholder 3"/>
          <p:cNvSpPr>
            <a:spLocks noGrp="1"/>
          </p:cNvSpPr>
          <p:nvPr>
            <p:ph type="sldNum" sz="quarter" idx="12"/>
          </p:nvPr>
        </p:nvSpPr>
        <p:spPr/>
        <p:txBody>
          <a:bodyPr/>
          <a:lstStyle/>
          <a:p>
            <a:fld id="{313D4505-985F-49BE-8C1F-E0CFEEC3F372}" type="slidenum">
              <a:rPr lang="en-US" smtClean="0"/>
              <a:t>41</a:t>
            </a:fld>
            <a:endParaRPr lang="en-US" dirty="0"/>
          </a:p>
        </p:txBody>
      </p:sp>
      <p:pic>
        <p:nvPicPr>
          <p:cNvPr id="5" name="Picture 4" descr="Signature-Vertical.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Tree>
    <p:extLst>
      <p:ext uri="{BB962C8B-B14F-4D97-AF65-F5344CB8AC3E}">
        <p14:creationId xmlns:p14="http://schemas.microsoft.com/office/powerpoint/2010/main" val="19832610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2966"/>
            <a:ext cx="9144000" cy="838200"/>
          </a:xfrm>
        </p:spPr>
        <p:txBody>
          <a:bodyPr/>
          <a:lstStyle/>
          <a:p>
            <a:r>
              <a:rPr lang="en-US" dirty="0"/>
              <a:t>Introduction to </a:t>
            </a:r>
            <a:r>
              <a:rPr lang="en-US" dirty="0" err="1"/>
              <a:t>ebooks</a:t>
            </a:r>
            <a:endParaRPr lang="en-US" dirty="0"/>
          </a:p>
        </p:txBody>
      </p:sp>
      <p:sp>
        <p:nvSpPr>
          <p:cNvPr id="4" name="Slide Number Placeholder 3"/>
          <p:cNvSpPr>
            <a:spLocks noGrp="1"/>
          </p:cNvSpPr>
          <p:nvPr>
            <p:ph type="sldNum" sz="quarter" idx="12"/>
          </p:nvPr>
        </p:nvSpPr>
        <p:spPr/>
        <p:txBody>
          <a:bodyPr/>
          <a:lstStyle/>
          <a:p>
            <a:fld id="{313D4505-985F-49BE-8C1F-E0CFEEC3F372}" type="slidenum">
              <a:rPr lang="en-US" smtClean="0"/>
              <a:t>42</a:t>
            </a:fld>
            <a:endParaRPr lang="en-US" dirty="0"/>
          </a:p>
        </p:txBody>
      </p:sp>
      <p:pic>
        <p:nvPicPr>
          <p:cNvPr id="6" name="Picture 5"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
        <p:nvSpPr>
          <p:cNvPr id="7" name="TextBox 6"/>
          <p:cNvSpPr txBox="1"/>
          <p:nvPr/>
        </p:nvSpPr>
        <p:spPr>
          <a:xfrm>
            <a:off x="457200" y="6505801"/>
            <a:ext cx="4000823" cy="400110"/>
          </a:xfrm>
          <a:prstGeom prst="rect">
            <a:avLst/>
          </a:prstGeom>
          <a:noFill/>
        </p:spPr>
        <p:txBody>
          <a:bodyPr wrap="square" rtlCol="0">
            <a:spAutoFit/>
          </a:bodyPr>
          <a:lstStyle/>
          <a:p>
            <a:r>
              <a:rPr lang="en-US" sz="1000" dirty="0" err="1"/>
              <a:t>Senechal</a:t>
            </a:r>
            <a:r>
              <a:rPr lang="en-US" sz="1000" dirty="0"/>
              <a:t> et al 2002; Snow et al 1998; </a:t>
            </a:r>
            <a:r>
              <a:rPr lang="en-US" sz="1000" dirty="0" err="1"/>
              <a:t>Storch</a:t>
            </a:r>
            <a:r>
              <a:rPr lang="en-US" sz="1000" dirty="0"/>
              <a:t> et al 2001; Zuckerman et al 2009; Mendelsohn 2018  </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5341" r="27717"/>
          <a:stretch/>
        </p:blipFill>
        <p:spPr>
          <a:xfrm>
            <a:off x="4648200" y="848512"/>
            <a:ext cx="4953000" cy="5866511"/>
          </a:xfrm>
          <a:prstGeom prst="rect">
            <a:avLst/>
          </a:prstGeom>
        </p:spPr>
      </p:pic>
      <p:sp>
        <p:nvSpPr>
          <p:cNvPr id="9" name="TextBox 8"/>
          <p:cNvSpPr txBox="1"/>
          <p:nvPr/>
        </p:nvSpPr>
        <p:spPr>
          <a:xfrm>
            <a:off x="7911327" y="6349053"/>
            <a:ext cx="1194896" cy="246221"/>
          </a:xfrm>
          <a:prstGeom prst="rect">
            <a:avLst/>
          </a:prstGeom>
          <a:noFill/>
        </p:spPr>
        <p:txBody>
          <a:bodyPr wrap="square" rtlCol="0">
            <a:spAutoFit/>
          </a:bodyPr>
          <a:lstStyle/>
          <a:p>
            <a:r>
              <a:rPr lang="en-US" sz="1000" dirty="0"/>
              <a:t>Zerotothree.org</a:t>
            </a:r>
          </a:p>
        </p:txBody>
      </p:sp>
      <p:sp>
        <p:nvSpPr>
          <p:cNvPr id="11" name="Content Placeholder 2"/>
          <p:cNvSpPr txBox="1">
            <a:spLocks/>
          </p:cNvSpPr>
          <p:nvPr/>
        </p:nvSpPr>
        <p:spPr>
          <a:xfrm>
            <a:off x="152400" y="1143000"/>
            <a:ext cx="4572000" cy="51816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600"/>
              </a:spcBef>
              <a:spcAft>
                <a:spcPts val="600"/>
              </a:spcAft>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spcAft>
                <a:spcPts val="600"/>
              </a:spcAft>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spcAft>
                <a:spcPts val="600"/>
              </a:spcAft>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spcAft>
                <a:spcPts val="60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Joint book reading is important for cognitive and social-emotional development</a:t>
            </a:r>
          </a:p>
          <a:p>
            <a:pPr lvl="1"/>
            <a:r>
              <a:rPr lang="en-US" dirty="0"/>
              <a:t>Vocabulary, phonemic awareness, and print concepts</a:t>
            </a:r>
          </a:p>
          <a:p>
            <a:pPr lvl="1"/>
            <a:r>
              <a:rPr lang="en-US" dirty="0"/>
              <a:t>Builds attachment</a:t>
            </a:r>
          </a:p>
          <a:p>
            <a:pPr lvl="1"/>
            <a:r>
              <a:rPr lang="en-US" dirty="0"/>
              <a:t>Executive functioning and attention</a:t>
            </a:r>
          </a:p>
          <a:p>
            <a:pPr lvl="1"/>
            <a:r>
              <a:rPr lang="en-US" dirty="0"/>
              <a:t>School success</a:t>
            </a:r>
            <a:endParaRPr lang="en-US" dirty="0">
              <a:solidFill>
                <a:schemeClr val="bg1"/>
              </a:solidFill>
            </a:endParaRPr>
          </a:p>
          <a:p>
            <a:r>
              <a:rPr lang="en-US" dirty="0">
                <a:solidFill>
                  <a:schemeClr val="bg1"/>
                </a:solidFill>
              </a:rPr>
              <a:t>Rapid increase in mobile devices and </a:t>
            </a:r>
            <a:r>
              <a:rPr lang="en-US" dirty="0" err="1">
                <a:solidFill>
                  <a:schemeClr val="bg1"/>
                </a:solidFill>
              </a:rPr>
              <a:t>ebooks</a:t>
            </a:r>
            <a:endParaRPr lang="en-US" dirty="0">
              <a:solidFill>
                <a:schemeClr val="bg1"/>
              </a:solidFill>
            </a:endParaRPr>
          </a:p>
          <a:p>
            <a:r>
              <a:rPr lang="en-US" dirty="0">
                <a:solidFill>
                  <a:schemeClr val="bg1"/>
                </a:solidFill>
              </a:rPr>
              <a:t>Parents verbally interact less reading on </a:t>
            </a:r>
            <a:r>
              <a:rPr lang="en-US" u="sng" dirty="0">
                <a:solidFill>
                  <a:schemeClr val="bg1"/>
                </a:solidFill>
              </a:rPr>
              <a:t>a device</a:t>
            </a:r>
          </a:p>
          <a:p>
            <a:r>
              <a:rPr lang="en-US" dirty="0">
                <a:solidFill>
                  <a:schemeClr val="bg1"/>
                </a:solidFill>
              </a:rPr>
              <a:t>Distracting enhancements interfere with comprehension</a:t>
            </a:r>
          </a:p>
        </p:txBody>
      </p:sp>
    </p:spTree>
    <p:extLst>
      <p:ext uri="{BB962C8B-B14F-4D97-AF65-F5344CB8AC3E}">
        <p14:creationId xmlns:p14="http://schemas.microsoft.com/office/powerpoint/2010/main" val="4778549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a:t>
            </a:r>
            <a:r>
              <a:rPr lang="en-US" dirty="0" err="1"/>
              <a:t>ebooks</a:t>
            </a:r>
            <a:endParaRPr lang="en-US" dirty="0"/>
          </a:p>
        </p:txBody>
      </p:sp>
      <p:sp>
        <p:nvSpPr>
          <p:cNvPr id="4" name="Slide Number Placeholder 3"/>
          <p:cNvSpPr>
            <a:spLocks noGrp="1"/>
          </p:cNvSpPr>
          <p:nvPr>
            <p:ph type="sldNum" sz="quarter" idx="12"/>
          </p:nvPr>
        </p:nvSpPr>
        <p:spPr/>
        <p:txBody>
          <a:bodyPr/>
          <a:lstStyle/>
          <a:p>
            <a:fld id="{313D4505-985F-49BE-8C1F-E0CFEEC3F372}" type="slidenum">
              <a:rPr lang="en-US" smtClean="0"/>
              <a:t>43</a:t>
            </a:fld>
            <a:endParaRPr lang="en-US" dirty="0"/>
          </a:p>
        </p:txBody>
      </p:sp>
      <p:pic>
        <p:nvPicPr>
          <p:cNvPr id="6" name="Picture 5"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
        <p:nvSpPr>
          <p:cNvPr id="7" name="TextBox 6"/>
          <p:cNvSpPr txBox="1"/>
          <p:nvPr/>
        </p:nvSpPr>
        <p:spPr>
          <a:xfrm>
            <a:off x="457200" y="6505800"/>
            <a:ext cx="8284200" cy="246221"/>
          </a:xfrm>
          <a:prstGeom prst="rect">
            <a:avLst/>
          </a:prstGeom>
          <a:noFill/>
        </p:spPr>
        <p:txBody>
          <a:bodyPr wrap="square" rtlCol="0">
            <a:spAutoFit/>
          </a:bodyPr>
          <a:lstStyle/>
          <a:p>
            <a:r>
              <a:rPr lang="en-US" sz="1000" dirty="0" err="1"/>
              <a:t>Senechal</a:t>
            </a:r>
            <a:r>
              <a:rPr lang="en-US" sz="1000" dirty="0"/>
              <a:t> et al 2002; Snow et al 1998; </a:t>
            </a:r>
            <a:r>
              <a:rPr lang="en-US" sz="1000" dirty="0" err="1"/>
              <a:t>Storch</a:t>
            </a:r>
            <a:r>
              <a:rPr lang="en-US" sz="1000" dirty="0"/>
              <a:t> et al 2001; Zuckerman et al 2009; Mendelsohn 2018 ; Pew research 2018 </a:t>
            </a: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9053" t="12716" r="99" b="20664"/>
          <a:stretch/>
        </p:blipFill>
        <p:spPr>
          <a:xfrm>
            <a:off x="5410200" y="2057399"/>
            <a:ext cx="3581400" cy="2485923"/>
          </a:xfrm>
          <a:prstGeom prst="rect">
            <a:avLst/>
          </a:prstGeom>
        </p:spPr>
      </p:pic>
      <p:sp>
        <p:nvSpPr>
          <p:cNvPr id="10" name="TextBox 9"/>
          <p:cNvSpPr txBox="1"/>
          <p:nvPr/>
        </p:nvSpPr>
        <p:spPr>
          <a:xfrm>
            <a:off x="5410200" y="1233031"/>
            <a:ext cx="3528143" cy="338554"/>
          </a:xfrm>
          <a:prstGeom prst="rect">
            <a:avLst/>
          </a:prstGeom>
          <a:noFill/>
        </p:spPr>
        <p:txBody>
          <a:bodyPr wrap="square" rtlCol="0">
            <a:spAutoFit/>
          </a:bodyPr>
          <a:lstStyle/>
          <a:p>
            <a:r>
              <a:rPr lang="en-US" sz="1600" dirty="0">
                <a:solidFill>
                  <a:srgbClr val="000000"/>
                </a:solidFill>
              </a:rPr>
              <a:t>Percent of households owning devices</a:t>
            </a:r>
          </a:p>
        </p:txBody>
      </p:sp>
      <p:sp>
        <p:nvSpPr>
          <p:cNvPr id="5" name="TextBox 4"/>
          <p:cNvSpPr txBox="1"/>
          <p:nvPr/>
        </p:nvSpPr>
        <p:spPr>
          <a:xfrm flipH="1">
            <a:off x="4883008" y="1724611"/>
            <a:ext cx="603392" cy="2893100"/>
          </a:xfrm>
          <a:prstGeom prst="rect">
            <a:avLst/>
          </a:prstGeom>
          <a:noFill/>
        </p:spPr>
        <p:txBody>
          <a:bodyPr wrap="square" rtlCol="0">
            <a:spAutoFit/>
          </a:bodyPr>
          <a:lstStyle/>
          <a:p>
            <a:r>
              <a:rPr lang="en-US" sz="1400" dirty="0">
                <a:solidFill>
                  <a:srgbClr val="000000"/>
                </a:solidFill>
              </a:rPr>
              <a:t>100</a:t>
            </a:r>
          </a:p>
          <a:p>
            <a:endParaRPr lang="en-US" sz="1400" dirty="0">
              <a:solidFill>
                <a:srgbClr val="000000"/>
              </a:solidFill>
            </a:endParaRPr>
          </a:p>
          <a:p>
            <a:endParaRPr lang="en-US" sz="1400" dirty="0">
              <a:solidFill>
                <a:srgbClr val="000000"/>
              </a:solidFill>
            </a:endParaRPr>
          </a:p>
          <a:p>
            <a:r>
              <a:rPr lang="en-US" sz="1400" dirty="0">
                <a:solidFill>
                  <a:srgbClr val="000000"/>
                </a:solidFill>
              </a:rPr>
              <a:t>75</a:t>
            </a:r>
          </a:p>
          <a:p>
            <a:endParaRPr lang="en-US" sz="1400" dirty="0">
              <a:solidFill>
                <a:srgbClr val="000000"/>
              </a:solidFill>
            </a:endParaRPr>
          </a:p>
          <a:p>
            <a:endParaRPr lang="en-US" sz="1400" dirty="0">
              <a:solidFill>
                <a:srgbClr val="000000"/>
              </a:solidFill>
            </a:endParaRPr>
          </a:p>
          <a:p>
            <a:r>
              <a:rPr lang="en-US" sz="1400" dirty="0">
                <a:solidFill>
                  <a:srgbClr val="000000"/>
                </a:solidFill>
              </a:rPr>
              <a:t>50</a:t>
            </a:r>
          </a:p>
          <a:p>
            <a:endParaRPr lang="en-US" sz="1400" dirty="0">
              <a:solidFill>
                <a:srgbClr val="000000"/>
              </a:solidFill>
            </a:endParaRPr>
          </a:p>
          <a:p>
            <a:endParaRPr lang="en-US" sz="1400" dirty="0">
              <a:solidFill>
                <a:srgbClr val="000000"/>
              </a:solidFill>
            </a:endParaRPr>
          </a:p>
          <a:p>
            <a:r>
              <a:rPr lang="en-US" sz="1400" dirty="0">
                <a:solidFill>
                  <a:srgbClr val="000000"/>
                </a:solidFill>
              </a:rPr>
              <a:t>25</a:t>
            </a:r>
          </a:p>
          <a:p>
            <a:endParaRPr lang="en-US" sz="1400" dirty="0">
              <a:solidFill>
                <a:srgbClr val="000000"/>
              </a:solidFill>
            </a:endParaRPr>
          </a:p>
          <a:p>
            <a:endParaRPr lang="en-US" sz="1400" dirty="0">
              <a:solidFill>
                <a:srgbClr val="000000"/>
              </a:solidFill>
            </a:endParaRPr>
          </a:p>
          <a:p>
            <a:r>
              <a:rPr lang="en-US" sz="1400" dirty="0">
                <a:solidFill>
                  <a:srgbClr val="000000"/>
                </a:solidFill>
              </a:rPr>
              <a:t>0</a:t>
            </a: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5208" t="83387" r="98" b="10545"/>
          <a:stretch/>
        </p:blipFill>
        <p:spPr>
          <a:xfrm>
            <a:off x="5083806" y="4868585"/>
            <a:ext cx="3732982" cy="226430"/>
          </a:xfrm>
          <a:prstGeom prst="rect">
            <a:avLst/>
          </a:prstGeom>
        </p:spPr>
      </p:pic>
      <p:sp>
        <p:nvSpPr>
          <p:cNvPr id="8" name="TextBox 7"/>
          <p:cNvSpPr txBox="1"/>
          <p:nvPr/>
        </p:nvSpPr>
        <p:spPr>
          <a:xfrm>
            <a:off x="5251592" y="4492823"/>
            <a:ext cx="3892408" cy="307777"/>
          </a:xfrm>
          <a:prstGeom prst="rect">
            <a:avLst/>
          </a:prstGeom>
          <a:noFill/>
        </p:spPr>
        <p:txBody>
          <a:bodyPr wrap="square" rtlCol="0">
            <a:spAutoFit/>
          </a:bodyPr>
          <a:lstStyle/>
          <a:p>
            <a:r>
              <a:rPr lang="en-US" sz="1400" dirty="0">
                <a:solidFill>
                  <a:srgbClr val="000000"/>
                </a:solidFill>
              </a:rPr>
              <a:t>2008       2012        2014        2016         2018</a:t>
            </a:r>
          </a:p>
        </p:txBody>
      </p:sp>
      <p:sp>
        <p:nvSpPr>
          <p:cNvPr id="14" name="Content Placeholder 2"/>
          <p:cNvSpPr txBox="1">
            <a:spLocks/>
          </p:cNvSpPr>
          <p:nvPr/>
        </p:nvSpPr>
        <p:spPr>
          <a:xfrm>
            <a:off x="152400" y="1143000"/>
            <a:ext cx="4572000" cy="51816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600"/>
              </a:spcBef>
              <a:spcAft>
                <a:spcPts val="600"/>
              </a:spcAft>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spcAft>
                <a:spcPts val="600"/>
              </a:spcAft>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spcAft>
                <a:spcPts val="600"/>
              </a:spcAft>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spcAft>
                <a:spcPts val="60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Joint book reading is important for cognitive and social-emotional development</a:t>
            </a:r>
          </a:p>
          <a:p>
            <a:pPr lvl="1"/>
            <a:r>
              <a:rPr lang="en-US" dirty="0"/>
              <a:t>Vocabulary, phonemic awareness, and print concepts</a:t>
            </a:r>
          </a:p>
          <a:p>
            <a:pPr lvl="1"/>
            <a:r>
              <a:rPr lang="en-US" dirty="0"/>
              <a:t>Builds attachment</a:t>
            </a:r>
          </a:p>
          <a:p>
            <a:pPr lvl="1"/>
            <a:r>
              <a:rPr lang="en-US" dirty="0"/>
              <a:t>Executive functioning and attention</a:t>
            </a:r>
          </a:p>
          <a:p>
            <a:pPr lvl="1"/>
            <a:r>
              <a:rPr lang="en-US" dirty="0"/>
              <a:t>School success</a:t>
            </a:r>
            <a:endParaRPr lang="en-US" dirty="0">
              <a:solidFill>
                <a:schemeClr val="bg1"/>
              </a:solidFill>
            </a:endParaRPr>
          </a:p>
          <a:p>
            <a:r>
              <a:rPr lang="en-US" dirty="0">
                <a:solidFill>
                  <a:schemeClr val="accent1"/>
                </a:solidFill>
              </a:rPr>
              <a:t>Rapid increase in mobile devices and </a:t>
            </a:r>
            <a:r>
              <a:rPr lang="en-US" dirty="0" err="1">
                <a:solidFill>
                  <a:schemeClr val="accent1"/>
                </a:solidFill>
              </a:rPr>
              <a:t>ebooks</a:t>
            </a:r>
            <a:endParaRPr lang="en-US" dirty="0">
              <a:solidFill>
                <a:schemeClr val="bg1"/>
              </a:solidFill>
            </a:endParaRPr>
          </a:p>
          <a:p>
            <a:r>
              <a:rPr lang="en-US" dirty="0">
                <a:solidFill>
                  <a:schemeClr val="bg1"/>
                </a:solidFill>
              </a:rPr>
              <a:t>Parents verbally interact less reading on </a:t>
            </a:r>
            <a:r>
              <a:rPr lang="en-US" u="sng" dirty="0">
                <a:solidFill>
                  <a:schemeClr val="bg1"/>
                </a:solidFill>
              </a:rPr>
              <a:t>a device</a:t>
            </a:r>
          </a:p>
          <a:p>
            <a:r>
              <a:rPr lang="en-US" dirty="0">
                <a:solidFill>
                  <a:schemeClr val="bg1"/>
                </a:solidFill>
              </a:rPr>
              <a:t>Distracting enhancements interfere with comprehension</a:t>
            </a:r>
          </a:p>
        </p:txBody>
      </p:sp>
    </p:spTree>
    <p:extLst>
      <p:ext uri="{BB962C8B-B14F-4D97-AF65-F5344CB8AC3E}">
        <p14:creationId xmlns:p14="http://schemas.microsoft.com/office/powerpoint/2010/main" val="1439450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a:t>
            </a:r>
            <a:r>
              <a:rPr lang="en-US" dirty="0" err="1"/>
              <a:t>ebooks</a:t>
            </a:r>
            <a:endParaRPr lang="en-US" dirty="0"/>
          </a:p>
        </p:txBody>
      </p:sp>
      <p:sp>
        <p:nvSpPr>
          <p:cNvPr id="4" name="Slide Number Placeholder 3"/>
          <p:cNvSpPr>
            <a:spLocks noGrp="1"/>
          </p:cNvSpPr>
          <p:nvPr>
            <p:ph type="sldNum" sz="quarter" idx="12"/>
          </p:nvPr>
        </p:nvSpPr>
        <p:spPr/>
        <p:txBody>
          <a:bodyPr/>
          <a:lstStyle/>
          <a:p>
            <a:fld id="{313D4505-985F-49BE-8C1F-E0CFEEC3F372}" type="slidenum">
              <a:rPr lang="en-US" smtClean="0"/>
              <a:t>44</a:t>
            </a:fld>
            <a:endParaRPr lang="en-US" dirty="0"/>
          </a:p>
        </p:txBody>
      </p:sp>
      <p:pic>
        <p:nvPicPr>
          <p:cNvPr id="6" name="Picture 5"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
        <p:nvSpPr>
          <p:cNvPr id="7" name="TextBox 6"/>
          <p:cNvSpPr txBox="1"/>
          <p:nvPr/>
        </p:nvSpPr>
        <p:spPr>
          <a:xfrm>
            <a:off x="228600" y="6505800"/>
            <a:ext cx="8512800" cy="246221"/>
          </a:xfrm>
          <a:prstGeom prst="rect">
            <a:avLst/>
          </a:prstGeom>
          <a:noFill/>
        </p:spPr>
        <p:txBody>
          <a:bodyPr wrap="square" rtlCol="0">
            <a:spAutoFit/>
          </a:bodyPr>
          <a:lstStyle/>
          <a:p>
            <a:r>
              <a:rPr lang="en-US" sz="1000" dirty="0" err="1"/>
              <a:t>Senechal</a:t>
            </a:r>
            <a:r>
              <a:rPr lang="en-US" sz="1000" dirty="0"/>
              <a:t> et al 2002; Snow et al 1998; </a:t>
            </a:r>
            <a:r>
              <a:rPr lang="en-US" sz="1000" dirty="0" err="1"/>
              <a:t>Storch</a:t>
            </a:r>
            <a:r>
              <a:rPr lang="en-US" sz="1000" dirty="0"/>
              <a:t> et al 2001; Zuckerman et al 2009; Pew research 2018; </a:t>
            </a:r>
            <a:r>
              <a:rPr lang="en-US" sz="1000" dirty="0" err="1"/>
              <a:t>Chiong</a:t>
            </a:r>
            <a:r>
              <a:rPr lang="en-US" sz="1000" dirty="0"/>
              <a:t> 2013; </a:t>
            </a:r>
            <a:r>
              <a:rPr lang="en-US" sz="1000" dirty="0" err="1"/>
              <a:t>Luaricella</a:t>
            </a:r>
            <a:r>
              <a:rPr lang="en-US" sz="1000" dirty="0"/>
              <a:t> et al 2014; </a:t>
            </a:r>
            <a:r>
              <a:rPr lang="en-US" sz="1000" dirty="0" err="1"/>
              <a:t>Kremar</a:t>
            </a:r>
            <a:r>
              <a:rPr lang="en-US" sz="1000" dirty="0"/>
              <a:t> 2014  </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8333" r="25000"/>
          <a:stretch/>
        </p:blipFill>
        <p:spPr>
          <a:xfrm>
            <a:off x="5140417" y="1524000"/>
            <a:ext cx="4003583" cy="3975322"/>
          </a:xfrm>
          <a:prstGeom prst="rect">
            <a:avLst/>
          </a:prstGeom>
        </p:spPr>
      </p:pic>
      <p:sp>
        <p:nvSpPr>
          <p:cNvPr id="8" name="Content Placeholder 2"/>
          <p:cNvSpPr txBox="1">
            <a:spLocks/>
          </p:cNvSpPr>
          <p:nvPr/>
        </p:nvSpPr>
        <p:spPr>
          <a:xfrm>
            <a:off x="152400" y="1143000"/>
            <a:ext cx="4572000" cy="51816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600"/>
              </a:spcBef>
              <a:spcAft>
                <a:spcPts val="600"/>
              </a:spcAft>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spcAft>
                <a:spcPts val="600"/>
              </a:spcAft>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spcAft>
                <a:spcPts val="600"/>
              </a:spcAft>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spcAft>
                <a:spcPts val="60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Joint book reading is important for cognitive and social-emotional development</a:t>
            </a:r>
          </a:p>
          <a:p>
            <a:pPr lvl="1"/>
            <a:r>
              <a:rPr lang="en-US" dirty="0"/>
              <a:t>Vocabulary, phonemic awareness, and print concepts</a:t>
            </a:r>
          </a:p>
          <a:p>
            <a:pPr lvl="1"/>
            <a:r>
              <a:rPr lang="en-US" dirty="0"/>
              <a:t>Builds attachment</a:t>
            </a:r>
          </a:p>
          <a:p>
            <a:pPr lvl="1"/>
            <a:r>
              <a:rPr lang="en-US" dirty="0"/>
              <a:t>Executive functioning and attention</a:t>
            </a:r>
          </a:p>
          <a:p>
            <a:pPr lvl="1"/>
            <a:r>
              <a:rPr lang="en-US" dirty="0"/>
              <a:t>School success</a:t>
            </a:r>
            <a:endParaRPr lang="en-US" dirty="0">
              <a:solidFill>
                <a:schemeClr val="bg1"/>
              </a:solidFill>
            </a:endParaRPr>
          </a:p>
          <a:p>
            <a:r>
              <a:rPr lang="en-US" dirty="0">
                <a:solidFill>
                  <a:schemeClr val="accent1"/>
                </a:solidFill>
              </a:rPr>
              <a:t>Rapid increase in mobile devices and </a:t>
            </a:r>
            <a:r>
              <a:rPr lang="en-US" dirty="0" err="1">
                <a:solidFill>
                  <a:schemeClr val="accent1"/>
                </a:solidFill>
              </a:rPr>
              <a:t>ebooks</a:t>
            </a:r>
            <a:endParaRPr lang="en-US" dirty="0">
              <a:solidFill>
                <a:schemeClr val="accent1"/>
              </a:solidFill>
            </a:endParaRPr>
          </a:p>
          <a:p>
            <a:r>
              <a:rPr lang="en-US" dirty="0"/>
              <a:t>Parents verbally interact less reading on </a:t>
            </a:r>
            <a:r>
              <a:rPr lang="en-US" u="sng" dirty="0"/>
              <a:t>a device</a:t>
            </a:r>
          </a:p>
          <a:p>
            <a:r>
              <a:rPr lang="en-US" dirty="0"/>
              <a:t>Distracting enhancements interfere with comprehension</a:t>
            </a:r>
          </a:p>
        </p:txBody>
      </p:sp>
    </p:spTree>
    <p:extLst>
      <p:ext uri="{BB962C8B-B14F-4D97-AF65-F5344CB8AC3E}">
        <p14:creationId xmlns:p14="http://schemas.microsoft.com/office/powerpoint/2010/main" val="40638465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Toddlers and </a:t>
            </a:r>
            <a:r>
              <a:rPr lang="en-US" dirty="0" err="1"/>
              <a:t>ebooks</a:t>
            </a:r>
            <a:endParaRPr lang="en-US" dirty="0"/>
          </a:p>
        </p:txBody>
      </p:sp>
      <p:sp>
        <p:nvSpPr>
          <p:cNvPr id="3" name="Content Placeholder 2"/>
          <p:cNvSpPr>
            <a:spLocks noGrp="1"/>
          </p:cNvSpPr>
          <p:nvPr>
            <p:ph idx="1"/>
          </p:nvPr>
        </p:nvSpPr>
        <p:spPr/>
        <p:txBody>
          <a:bodyPr>
            <a:normAutofit/>
          </a:bodyPr>
          <a:lstStyle/>
          <a:p>
            <a:r>
              <a:rPr lang="en-US" dirty="0"/>
              <a:t>Studies in toddlers found:</a:t>
            </a:r>
          </a:p>
          <a:p>
            <a:pPr lvl="1"/>
            <a:r>
              <a:rPr lang="en-US" dirty="0"/>
              <a:t>Parents prefer print books (better attention, enjoyment, social interactions)</a:t>
            </a:r>
          </a:p>
          <a:p>
            <a:pPr lvl="1"/>
            <a:r>
              <a:rPr lang="en-US" dirty="0">
                <a:solidFill>
                  <a:schemeClr val="bg1"/>
                </a:solidFill>
              </a:rPr>
              <a:t>In one study testing a novel </a:t>
            </a:r>
            <a:r>
              <a:rPr lang="en-US" dirty="0" err="1">
                <a:solidFill>
                  <a:schemeClr val="bg1"/>
                </a:solidFill>
              </a:rPr>
              <a:t>ebook</a:t>
            </a:r>
            <a:r>
              <a:rPr lang="en-US" dirty="0">
                <a:solidFill>
                  <a:schemeClr val="bg1"/>
                </a:solidFill>
              </a:rPr>
              <a:t> compared with a print book:</a:t>
            </a:r>
          </a:p>
          <a:p>
            <a:pPr lvl="2"/>
            <a:r>
              <a:rPr lang="en-US" dirty="0">
                <a:solidFill>
                  <a:schemeClr val="bg1"/>
                </a:solidFill>
              </a:rPr>
              <a:t>No differences in types of verbalizations</a:t>
            </a:r>
          </a:p>
          <a:p>
            <a:pPr lvl="2"/>
            <a:r>
              <a:rPr lang="en-US" dirty="0">
                <a:solidFill>
                  <a:schemeClr val="bg1"/>
                </a:solidFill>
              </a:rPr>
              <a:t>More pointing with print</a:t>
            </a:r>
          </a:p>
          <a:p>
            <a:pPr lvl="2"/>
            <a:r>
              <a:rPr lang="en-US" dirty="0">
                <a:solidFill>
                  <a:schemeClr val="bg1"/>
                </a:solidFill>
              </a:rPr>
              <a:t>Better memory of new word condition on </a:t>
            </a:r>
            <a:r>
              <a:rPr lang="en-US" dirty="0" err="1">
                <a:solidFill>
                  <a:schemeClr val="bg1"/>
                </a:solidFill>
              </a:rPr>
              <a:t>ebook</a:t>
            </a:r>
            <a:endParaRPr lang="en-US" dirty="0">
              <a:solidFill>
                <a:schemeClr val="bg1"/>
              </a:solidFill>
            </a:endParaRPr>
          </a:p>
          <a:p>
            <a:r>
              <a:rPr lang="en-US" dirty="0">
                <a:solidFill>
                  <a:schemeClr val="bg1"/>
                </a:solidFill>
              </a:rPr>
              <a:t>Few studies examined parent-toddler verbal and nonverbal interactions, none used commercially-available books</a:t>
            </a:r>
          </a:p>
        </p:txBody>
      </p:sp>
      <p:sp>
        <p:nvSpPr>
          <p:cNvPr id="4" name="Slide Number Placeholder 3"/>
          <p:cNvSpPr>
            <a:spLocks noGrp="1"/>
          </p:cNvSpPr>
          <p:nvPr>
            <p:ph type="sldNum" sz="quarter" idx="12"/>
          </p:nvPr>
        </p:nvSpPr>
        <p:spPr/>
        <p:txBody>
          <a:bodyPr/>
          <a:lstStyle/>
          <a:p>
            <a:fld id="{313D4505-985F-49BE-8C1F-E0CFEEC3F372}" type="slidenum">
              <a:rPr lang="en-US" smtClean="0"/>
              <a:t>45</a:t>
            </a:fld>
            <a:endParaRPr lang="en-US" dirty="0"/>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
        <p:nvSpPr>
          <p:cNvPr id="6" name="TextBox 5"/>
          <p:cNvSpPr txBox="1"/>
          <p:nvPr/>
        </p:nvSpPr>
        <p:spPr>
          <a:xfrm>
            <a:off x="990600" y="6505800"/>
            <a:ext cx="4724400" cy="246221"/>
          </a:xfrm>
          <a:prstGeom prst="rect">
            <a:avLst/>
          </a:prstGeom>
          <a:noFill/>
        </p:spPr>
        <p:txBody>
          <a:bodyPr wrap="square" rtlCol="0">
            <a:spAutoFit/>
          </a:bodyPr>
          <a:lstStyle/>
          <a:p>
            <a:r>
              <a:rPr lang="en-US" sz="1000" dirty="0" err="1"/>
              <a:t>Strouse</a:t>
            </a:r>
            <a:r>
              <a:rPr lang="en-US" sz="1000" dirty="0"/>
              <a:t> et al 2017; </a:t>
            </a:r>
            <a:r>
              <a:rPr lang="en-US" sz="1000" dirty="0" err="1"/>
              <a:t>Strouse</a:t>
            </a:r>
            <a:r>
              <a:rPr lang="en-US" sz="1000" dirty="0"/>
              <a:t> et al 2017 </a:t>
            </a:r>
          </a:p>
        </p:txBody>
      </p:sp>
    </p:spTree>
    <p:extLst>
      <p:ext uri="{BB962C8B-B14F-4D97-AF65-F5344CB8AC3E}">
        <p14:creationId xmlns:p14="http://schemas.microsoft.com/office/powerpoint/2010/main" val="31495072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Toddlers and </a:t>
            </a:r>
            <a:r>
              <a:rPr lang="en-US" dirty="0" err="1"/>
              <a:t>ebooks</a:t>
            </a:r>
            <a:endParaRPr lang="en-US" dirty="0"/>
          </a:p>
        </p:txBody>
      </p:sp>
      <p:sp>
        <p:nvSpPr>
          <p:cNvPr id="3" name="Content Placeholder 2"/>
          <p:cNvSpPr>
            <a:spLocks noGrp="1"/>
          </p:cNvSpPr>
          <p:nvPr>
            <p:ph idx="1"/>
          </p:nvPr>
        </p:nvSpPr>
        <p:spPr/>
        <p:txBody>
          <a:bodyPr>
            <a:normAutofit/>
          </a:bodyPr>
          <a:lstStyle/>
          <a:p>
            <a:r>
              <a:rPr lang="en-US" dirty="0"/>
              <a:t>Studies in toddlers found:</a:t>
            </a:r>
          </a:p>
          <a:p>
            <a:pPr lvl="1"/>
            <a:r>
              <a:rPr lang="en-US" dirty="0"/>
              <a:t>Parents prefer print books (better attention, enjoyment, social interactions)</a:t>
            </a:r>
          </a:p>
          <a:p>
            <a:pPr lvl="1"/>
            <a:r>
              <a:rPr lang="en-US" dirty="0"/>
              <a:t>In one study testing a novel </a:t>
            </a:r>
            <a:r>
              <a:rPr lang="en-US" dirty="0" err="1"/>
              <a:t>ebook</a:t>
            </a:r>
            <a:r>
              <a:rPr lang="en-US" dirty="0"/>
              <a:t> compared with a print book:</a:t>
            </a:r>
          </a:p>
          <a:p>
            <a:pPr lvl="2"/>
            <a:r>
              <a:rPr lang="en-US" dirty="0"/>
              <a:t>No differences in types of verbalizations</a:t>
            </a:r>
          </a:p>
          <a:p>
            <a:pPr lvl="2"/>
            <a:r>
              <a:rPr lang="en-US" dirty="0"/>
              <a:t>More pointing with print, but better memory of new word condition on </a:t>
            </a:r>
            <a:r>
              <a:rPr lang="en-US" dirty="0" err="1"/>
              <a:t>ebook</a:t>
            </a:r>
            <a:r>
              <a:rPr lang="en-US" dirty="0"/>
              <a:t> </a:t>
            </a:r>
            <a:r>
              <a:rPr lang="en-US" dirty="0">
                <a:solidFill>
                  <a:schemeClr val="bg1"/>
                </a:solidFill>
              </a:rPr>
              <a:t>Few studies examined parent-toddler verbal and nonverbal interactions, none used commercially-available books</a:t>
            </a:r>
          </a:p>
        </p:txBody>
      </p:sp>
      <p:sp>
        <p:nvSpPr>
          <p:cNvPr id="4" name="Slide Number Placeholder 3"/>
          <p:cNvSpPr>
            <a:spLocks noGrp="1"/>
          </p:cNvSpPr>
          <p:nvPr>
            <p:ph type="sldNum" sz="quarter" idx="12"/>
          </p:nvPr>
        </p:nvSpPr>
        <p:spPr/>
        <p:txBody>
          <a:bodyPr/>
          <a:lstStyle/>
          <a:p>
            <a:fld id="{313D4505-985F-49BE-8C1F-E0CFEEC3F372}" type="slidenum">
              <a:rPr lang="en-US" smtClean="0"/>
              <a:t>46</a:t>
            </a:fld>
            <a:endParaRPr lang="en-US" dirty="0"/>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
        <p:nvSpPr>
          <p:cNvPr id="6" name="TextBox 5"/>
          <p:cNvSpPr txBox="1"/>
          <p:nvPr/>
        </p:nvSpPr>
        <p:spPr>
          <a:xfrm>
            <a:off x="990600" y="6505800"/>
            <a:ext cx="4724400" cy="246221"/>
          </a:xfrm>
          <a:prstGeom prst="rect">
            <a:avLst/>
          </a:prstGeom>
          <a:noFill/>
        </p:spPr>
        <p:txBody>
          <a:bodyPr wrap="square" rtlCol="0">
            <a:spAutoFit/>
          </a:bodyPr>
          <a:lstStyle/>
          <a:p>
            <a:r>
              <a:rPr lang="en-US" sz="1000" dirty="0" err="1"/>
              <a:t>Strouse</a:t>
            </a:r>
            <a:r>
              <a:rPr lang="en-US" sz="1000" dirty="0"/>
              <a:t> et al 2017; </a:t>
            </a:r>
            <a:r>
              <a:rPr lang="en-US" sz="1000" dirty="0" err="1"/>
              <a:t>Strouse</a:t>
            </a:r>
            <a:r>
              <a:rPr lang="en-US" sz="1000" dirty="0"/>
              <a:t> et al 2017 </a:t>
            </a:r>
          </a:p>
        </p:txBody>
      </p:sp>
    </p:spTree>
    <p:extLst>
      <p:ext uri="{BB962C8B-B14F-4D97-AF65-F5344CB8AC3E}">
        <p14:creationId xmlns:p14="http://schemas.microsoft.com/office/powerpoint/2010/main" val="11016169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Toddlers and </a:t>
            </a:r>
            <a:r>
              <a:rPr lang="en-US" dirty="0" err="1"/>
              <a:t>ebooks</a:t>
            </a:r>
            <a:endParaRPr lang="en-US" dirty="0"/>
          </a:p>
        </p:txBody>
      </p:sp>
      <p:sp>
        <p:nvSpPr>
          <p:cNvPr id="3" name="Content Placeholder 2"/>
          <p:cNvSpPr>
            <a:spLocks noGrp="1"/>
          </p:cNvSpPr>
          <p:nvPr>
            <p:ph idx="1"/>
          </p:nvPr>
        </p:nvSpPr>
        <p:spPr/>
        <p:txBody>
          <a:bodyPr>
            <a:normAutofit/>
          </a:bodyPr>
          <a:lstStyle/>
          <a:p>
            <a:r>
              <a:rPr lang="en-US" dirty="0"/>
              <a:t>Studies in toddlers found:</a:t>
            </a:r>
          </a:p>
          <a:p>
            <a:pPr lvl="1"/>
            <a:r>
              <a:rPr lang="en-US" dirty="0"/>
              <a:t>Parents prefer print books (better attention, enjoyment, social interactions)</a:t>
            </a:r>
          </a:p>
          <a:p>
            <a:pPr lvl="1"/>
            <a:r>
              <a:rPr lang="en-US" dirty="0"/>
              <a:t>In one study testing a novel </a:t>
            </a:r>
            <a:r>
              <a:rPr lang="en-US" dirty="0" err="1"/>
              <a:t>ebook</a:t>
            </a:r>
            <a:r>
              <a:rPr lang="en-US" dirty="0"/>
              <a:t> compared with a print book:</a:t>
            </a:r>
          </a:p>
          <a:p>
            <a:pPr lvl="2"/>
            <a:r>
              <a:rPr lang="en-US" dirty="0"/>
              <a:t>No differences in types of verbalizations</a:t>
            </a:r>
          </a:p>
          <a:p>
            <a:pPr lvl="2"/>
            <a:r>
              <a:rPr lang="en-US" dirty="0"/>
              <a:t>More pointing with print, but better memory of new word condition on </a:t>
            </a:r>
            <a:r>
              <a:rPr lang="en-US" dirty="0" err="1"/>
              <a:t>ebook</a:t>
            </a:r>
            <a:endParaRPr lang="en-US" dirty="0"/>
          </a:p>
          <a:p>
            <a:r>
              <a:rPr lang="en-US" dirty="0"/>
              <a:t>No studies examined parent-toddler nonverbal interactions, or commercially-available books</a:t>
            </a:r>
          </a:p>
        </p:txBody>
      </p:sp>
      <p:sp>
        <p:nvSpPr>
          <p:cNvPr id="4" name="Slide Number Placeholder 3"/>
          <p:cNvSpPr>
            <a:spLocks noGrp="1"/>
          </p:cNvSpPr>
          <p:nvPr>
            <p:ph type="sldNum" sz="quarter" idx="12"/>
          </p:nvPr>
        </p:nvSpPr>
        <p:spPr/>
        <p:txBody>
          <a:bodyPr/>
          <a:lstStyle/>
          <a:p>
            <a:fld id="{313D4505-985F-49BE-8C1F-E0CFEEC3F372}" type="slidenum">
              <a:rPr lang="en-US" smtClean="0"/>
              <a:t>47</a:t>
            </a:fld>
            <a:endParaRPr lang="en-US" dirty="0"/>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
        <p:nvSpPr>
          <p:cNvPr id="6" name="TextBox 5"/>
          <p:cNvSpPr txBox="1"/>
          <p:nvPr/>
        </p:nvSpPr>
        <p:spPr>
          <a:xfrm>
            <a:off x="990600" y="6505800"/>
            <a:ext cx="4724400" cy="246221"/>
          </a:xfrm>
          <a:prstGeom prst="rect">
            <a:avLst/>
          </a:prstGeom>
          <a:noFill/>
        </p:spPr>
        <p:txBody>
          <a:bodyPr wrap="square" rtlCol="0">
            <a:spAutoFit/>
          </a:bodyPr>
          <a:lstStyle/>
          <a:p>
            <a:r>
              <a:rPr lang="en-US" sz="1000" dirty="0" err="1"/>
              <a:t>Strouse</a:t>
            </a:r>
            <a:r>
              <a:rPr lang="en-US" sz="1000" dirty="0"/>
              <a:t> et al 2017; </a:t>
            </a:r>
            <a:r>
              <a:rPr lang="en-US" sz="1000" dirty="0" err="1"/>
              <a:t>Strouse</a:t>
            </a:r>
            <a:r>
              <a:rPr lang="en-US" sz="1000" dirty="0"/>
              <a:t> et al 2017 </a:t>
            </a:r>
          </a:p>
        </p:txBody>
      </p:sp>
    </p:spTree>
    <p:extLst>
      <p:ext uri="{BB962C8B-B14F-4D97-AF65-F5344CB8AC3E}">
        <p14:creationId xmlns:p14="http://schemas.microsoft.com/office/powerpoint/2010/main" val="24628347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Aims</a:t>
            </a:r>
          </a:p>
        </p:txBody>
      </p:sp>
      <p:sp>
        <p:nvSpPr>
          <p:cNvPr id="3" name="Content Placeholder 2"/>
          <p:cNvSpPr>
            <a:spLocks noGrp="1"/>
          </p:cNvSpPr>
          <p:nvPr>
            <p:ph idx="1"/>
          </p:nvPr>
        </p:nvSpPr>
        <p:spPr/>
        <p:txBody>
          <a:bodyPr/>
          <a:lstStyle/>
          <a:p>
            <a:r>
              <a:rPr lang="en-US" dirty="0"/>
              <a:t>In parents and toddlers, want to see if:</a:t>
            </a:r>
          </a:p>
          <a:p>
            <a:pPr marL="914400" lvl="1" indent="-457200">
              <a:buAutoNum type="arabicParenR"/>
            </a:pPr>
            <a:r>
              <a:rPr lang="en-US" dirty="0"/>
              <a:t>There is less conversation (and lower quality conversation) when reading </a:t>
            </a:r>
            <a:r>
              <a:rPr lang="en-US" dirty="0" err="1"/>
              <a:t>ebooks</a:t>
            </a:r>
            <a:r>
              <a:rPr lang="en-US" dirty="0"/>
              <a:t> versus print</a:t>
            </a:r>
          </a:p>
          <a:p>
            <a:pPr marL="914400" lvl="1" indent="-457200">
              <a:buAutoNum type="arabicParenR"/>
            </a:pPr>
            <a:r>
              <a:rPr lang="en-US" dirty="0" smtClean="0">
                <a:solidFill>
                  <a:schemeClr val="bg1"/>
                </a:solidFill>
              </a:rPr>
              <a:t>Quality of nonverbal (social-emotional) interactions lower when reading  </a:t>
            </a:r>
            <a:r>
              <a:rPr lang="en-US" dirty="0" err="1" smtClean="0">
                <a:solidFill>
                  <a:schemeClr val="bg1"/>
                </a:solidFill>
              </a:rPr>
              <a:t>ebooks</a:t>
            </a:r>
            <a:r>
              <a:rPr lang="en-US" dirty="0" smtClean="0">
                <a:solidFill>
                  <a:schemeClr val="bg1"/>
                </a:solidFill>
              </a:rPr>
              <a:t> versus print</a:t>
            </a:r>
          </a:p>
          <a:p>
            <a:endParaRPr lang="en-US" dirty="0"/>
          </a:p>
        </p:txBody>
      </p:sp>
      <p:sp>
        <p:nvSpPr>
          <p:cNvPr id="4" name="Slide Number Placeholder 3"/>
          <p:cNvSpPr>
            <a:spLocks noGrp="1"/>
          </p:cNvSpPr>
          <p:nvPr>
            <p:ph type="sldNum" sz="quarter" idx="12"/>
          </p:nvPr>
        </p:nvSpPr>
        <p:spPr/>
        <p:txBody>
          <a:bodyPr/>
          <a:lstStyle/>
          <a:p>
            <a:fld id="{313D4505-985F-49BE-8C1F-E0CFEEC3F372}" type="slidenum">
              <a:rPr lang="en-US" smtClean="0"/>
              <a:t>48</a:t>
            </a:fld>
            <a:endParaRPr lang="en-US" dirty="0"/>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Tree>
    <p:extLst>
      <p:ext uri="{BB962C8B-B14F-4D97-AF65-F5344CB8AC3E}">
        <p14:creationId xmlns:p14="http://schemas.microsoft.com/office/powerpoint/2010/main" val="37413545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Aims</a:t>
            </a:r>
          </a:p>
        </p:txBody>
      </p:sp>
      <p:sp>
        <p:nvSpPr>
          <p:cNvPr id="3" name="Content Placeholder 2"/>
          <p:cNvSpPr>
            <a:spLocks noGrp="1"/>
          </p:cNvSpPr>
          <p:nvPr>
            <p:ph idx="1"/>
          </p:nvPr>
        </p:nvSpPr>
        <p:spPr/>
        <p:txBody>
          <a:bodyPr/>
          <a:lstStyle/>
          <a:p>
            <a:r>
              <a:rPr lang="en-US" dirty="0"/>
              <a:t>In </a:t>
            </a:r>
            <a:r>
              <a:rPr lang="en-US" dirty="0" smtClean="0"/>
              <a:t>parents and toddlers, want to see if:</a:t>
            </a:r>
            <a:endParaRPr lang="en-US" dirty="0"/>
          </a:p>
          <a:p>
            <a:pPr marL="914400" lvl="1" indent="-457200">
              <a:buAutoNum type="arabicParenR"/>
            </a:pPr>
            <a:r>
              <a:rPr lang="en-US" dirty="0" smtClean="0"/>
              <a:t>There is less conversation (and lower quality conversation) when reading </a:t>
            </a:r>
            <a:r>
              <a:rPr lang="en-US" dirty="0" err="1"/>
              <a:t>ebooks</a:t>
            </a:r>
            <a:r>
              <a:rPr lang="en-US" dirty="0"/>
              <a:t> versus print</a:t>
            </a:r>
          </a:p>
          <a:p>
            <a:pPr marL="914400" lvl="1" indent="-457200">
              <a:buAutoNum type="arabicParenR"/>
            </a:pPr>
            <a:r>
              <a:rPr lang="en-US" dirty="0" smtClean="0"/>
              <a:t>Body language is better (more snuggling, less conflict) </a:t>
            </a:r>
            <a:r>
              <a:rPr lang="en-US" dirty="0"/>
              <a:t>when reading  </a:t>
            </a:r>
            <a:r>
              <a:rPr lang="en-US" dirty="0" err="1"/>
              <a:t>ebooks</a:t>
            </a:r>
            <a:r>
              <a:rPr lang="en-US" dirty="0"/>
              <a:t> versus print</a:t>
            </a:r>
          </a:p>
          <a:p>
            <a:endParaRPr lang="en-US" dirty="0"/>
          </a:p>
        </p:txBody>
      </p:sp>
      <p:sp>
        <p:nvSpPr>
          <p:cNvPr id="4" name="Slide Number Placeholder 3"/>
          <p:cNvSpPr>
            <a:spLocks noGrp="1"/>
          </p:cNvSpPr>
          <p:nvPr>
            <p:ph type="sldNum" sz="quarter" idx="12"/>
          </p:nvPr>
        </p:nvSpPr>
        <p:spPr/>
        <p:txBody>
          <a:bodyPr/>
          <a:lstStyle/>
          <a:p>
            <a:fld id="{313D4505-985F-49BE-8C1F-E0CFEEC3F372}" type="slidenum">
              <a:rPr lang="en-US" smtClean="0"/>
              <a:t>49</a:t>
            </a:fld>
            <a:endParaRPr lang="en-US" dirty="0"/>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Tree>
    <p:extLst>
      <p:ext uri="{BB962C8B-B14F-4D97-AF65-F5344CB8AC3E}">
        <p14:creationId xmlns:p14="http://schemas.microsoft.com/office/powerpoint/2010/main" val="1174741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talk, sing</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94330" y="836885"/>
            <a:ext cx="4267200" cy="6016551"/>
          </a:xfrm>
        </p:spPr>
      </p:pic>
      <p:sp>
        <p:nvSpPr>
          <p:cNvPr id="4" name="Slide Number Placeholder 3"/>
          <p:cNvSpPr>
            <a:spLocks noGrp="1"/>
          </p:cNvSpPr>
          <p:nvPr>
            <p:ph type="sldNum" sz="quarter" idx="12"/>
          </p:nvPr>
        </p:nvSpPr>
        <p:spPr/>
        <p:txBody>
          <a:bodyPr/>
          <a:lstStyle/>
          <a:p>
            <a:fld id="{313D4505-985F-49BE-8C1F-E0CFEEC3F372}" type="slidenum">
              <a:rPr lang="en-US" smtClean="0"/>
              <a:t>5</a:t>
            </a:fld>
            <a:endParaRPr lang="en-US" dirty="0"/>
          </a:p>
        </p:txBody>
      </p:sp>
      <p:sp>
        <p:nvSpPr>
          <p:cNvPr id="8" name="TextBox 7"/>
          <p:cNvSpPr txBox="1"/>
          <p:nvPr/>
        </p:nvSpPr>
        <p:spPr>
          <a:xfrm>
            <a:off x="5001900" y="6492849"/>
            <a:ext cx="8284200" cy="246221"/>
          </a:xfrm>
          <a:prstGeom prst="rect">
            <a:avLst/>
          </a:prstGeom>
          <a:noFill/>
        </p:spPr>
        <p:txBody>
          <a:bodyPr wrap="square" rtlCol="0">
            <a:spAutoFit/>
          </a:bodyPr>
          <a:lstStyle/>
          <a:p>
            <a:r>
              <a:rPr lang="en-US" sz="1000" dirty="0" smtClean="0"/>
              <a:t>Barnes and Noble, </a:t>
            </a:r>
            <a:r>
              <a:rPr lang="en-US" sz="1000" dirty="0" err="1" smtClean="0"/>
              <a:t>Pixabay</a:t>
            </a:r>
            <a:endParaRPr lang="en-US" sz="10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77869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did</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p>
            <a:r>
              <a:rPr lang="en-US" dirty="0"/>
              <a:t>37 </a:t>
            </a:r>
            <a:r>
              <a:rPr lang="en-US" dirty="0" smtClean="0"/>
              <a:t>parents and toddlers (children </a:t>
            </a:r>
            <a:r>
              <a:rPr lang="en-US" dirty="0"/>
              <a:t>24-36 months of age)</a:t>
            </a:r>
          </a:p>
          <a:p>
            <a:r>
              <a:rPr lang="en-US" dirty="0" smtClean="0"/>
              <a:t>Came </a:t>
            </a:r>
            <a:r>
              <a:rPr lang="en-US" dirty="0"/>
              <a:t>to </a:t>
            </a:r>
            <a:r>
              <a:rPr lang="en-US" dirty="0" smtClean="0"/>
              <a:t>lab:</a:t>
            </a:r>
            <a:endParaRPr lang="en-US" dirty="0"/>
          </a:p>
          <a:p>
            <a:pPr lvl="1"/>
            <a:r>
              <a:rPr lang="en-US" dirty="0"/>
              <a:t>Free play for 5 </a:t>
            </a:r>
            <a:r>
              <a:rPr lang="en-US" dirty="0" err="1"/>
              <a:t>mintues</a:t>
            </a:r>
            <a:endParaRPr lang="en-US" dirty="0"/>
          </a:p>
          <a:p>
            <a:pPr lvl="1"/>
            <a:r>
              <a:rPr lang="en-US" dirty="0" smtClean="0"/>
              <a:t>Reading 15 minutes (enhanced </a:t>
            </a:r>
            <a:r>
              <a:rPr lang="en-US" dirty="0" err="1"/>
              <a:t>ebook</a:t>
            </a:r>
            <a:r>
              <a:rPr lang="en-US" dirty="0"/>
              <a:t>, basic </a:t>
            </a:r>
            <a:r>
              <a:rPr lang="en-US" dirty="0" err="1"/>
              <a:t>ebook</a:t>
            </a:r>
            <a:r>
              <a:rPr lang="en-US" dirty="0"/>
              <a:t>, and print) </a:t>
            </a:r>
            <a:endParaRPr lang="en-US" dirty="0" smtClean="0"/>
          </a:p>
          <a:p>
            <a:pPr lvl="1"/>
            <a:r>
              <a:rPr lang="en-US" dirty="0" smtClean="0"/>
              <a:t>Surveys </a:t>
            </a:r>
            <a:r>
              <a:rPr lang="en-US" dirty="0"/>
              <a:t>(Demographics, technology use, BITSEA (toddler behavior), CDI (expressive language)</a:t>
            </a:r>
          </a:p>
        </p:txBody>
      </p:sp>
      <p:sp>
        <p:nvSpPr>
          <p:cNvPr id="4" name="Slide Number Placeholder 3"/>
          <p:cNvSpPr>
            <a:spLocks noGrp="1"/>
          </p:cNvSpPr>
          <p:nvPr>
            <p:ph type="sldNum" sz="quarter" idx="12"/>
          </p:nvPr>
        </p:nvSpPr>
        <p:spPr/>
        <p:txBody>
          <a:bodyPr/>
          <a:lstStyle/>
          <a:p>
            <a:fld id="{313D4505-985F-49BE-8C1F-E0CFEEC3F372}" type="slidenum">
              <a:rPr lang="en-US" smtClean="0"/>
              <a:t>50</a:t>
            </a:fld>
            <a:endParaRPr lang="en-US" dirty="0"/>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Tree>
    <p:extLst>
      <p:ext uri="{BB962C8B-B14F-4D97-AF65-F5344CB8AC3E}">
        <p14:creationId xmlns:p14="http://schemas.microsoft.com/office/powerpoint/2010/main" val="23401494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just a mess  by mercer may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7036" y="2092326"/>
            <a:ext cx="2402328" cy="18017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What we did</a:t>
            </a:r>
            <a:endParaRPr lang="en-US" dirty="0"/>
          </a:p>
        </p:txBody>
      </p:sp>
      <p:sp>
        <p:nvSpPr>
          <p:cNvPr id="3" name="Content Placeholder 2"/>
          <p:cNvSpPr>
            <a:spLocks noGrp="1"/>
          </p:cNvSpPr>
          <p:nvPr>
            <p:ph idx="1"/>
          </p:nvPr>
        </p:nvSpPr>
        <p:spPr>
          <a:xfrm>
            <a:off x="177350" y="3793555"/>
            <a:ext cx="8839200" cy="5562600"/>
          </a:xfrm>
        </p:spPr>
        <p:txBody>
          <a:bodyPr>
            <a:normAutofit/>
          </a:bodyPr>
          <a:lstStyle/>
          <a:p>
            <a:r>
              <a:rPr lang="en-US" dirty="0"/>
              <a:t>Within-subjects, counter-balanced, cross-over study design</a:t>
            </a:r>
          </a:p>
          <a:p>
            <a:r>
              <a:rPr lang="en-US" dirty="0"/>
              <a:t>Reading Protocol: 3 books for 5 minutes each</a:t>
            </a:r>
          </a:p>
          <a:p>
            <a:pPr lvl="1"/>
            <a:r>
              <a:rPr lang="en-US" dirty="0"/>
              <a:t>Books were contained in three open boxes labelled 1-3 on a counter</a:t>
            </a:r>
          </a:p>
          <a:p>
            <a:pPr lvl="2"/>
            <a:r>
              <a:rPr lang="en-US" dirty="0"/>
              <a:t>Boxes in view of child to observe behavior dysregulation when returning book</a:t>
            </a:r>
          </a:p>
          <a:p>
            <a:pPr lvl="1"/>
            <a:r>
              <a:rPr lang="en-US" dirty="0"/>
              <a:t>Parents instructed to retrieve books sequentially and to “look at the book” for 5 minutes.</a:t>
            </a:r>
          </a:p>
        </p:txBody>
      </p:sp>
      <p:sp>
        <p:nvSpPr>
          <p:cNvPr id="4" name="Slide Number Placeholder 3"/>
          <p:cNvSpPr>
            <a:spLocks noGrp="1"/>
          </p:cNvSpPr>
          <p:nvPr>
            <p:ph type="sldNum" sz="quarter" idx="12"/>
          </p:nvPr>
        </p:nvSpPr>
        <p:spPr/>
        <p:txBody>
          <a:bodyPr/>
          <a:lstStyle/>
          <a:p>
            <a:fld id="{313D4505-985F-49BE-8C1F-E0CFEEC3F372}" type="slidenum">
              <a:rPr lang="en-US" smtClean="0"/>
              <a:t>51</a:t>
            </a:fld>
            <a:endParaRPr lang="en-US" dirty="0"/>
          </a:p>
        </p:txBody>
      </p:sp>
      <p:pic>
        <p:nvPicPr>
          <p:cNvPr id="5" name="Picture 4" descr="Signature-Vertical.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graphicFrame>
        <p:nvGraphicFramePr>
          <p:cNvPr id="6" name="Diagram 5"/>
          <p:cNvGraphicFramePr/>
          <p:nvPr>
            <p:extLst>
              <p:ext uri="{D42A27DB-BD31-4B8C-83A1-F6EECF244321}">
                <p14:modId xmlns:p14="http://schemas.microsoft.com/office/powerpoint/2010/main" val="348520322"/>
              </p:ext>
            </p:extLst>
          </p:nvPr>
        </p:nvGraphicFramePr>
        <p:xfrm>
          <a:off x="620400" y="964702"/>
          <a:ext cx="8055600" cy="12281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26" name="Picture 2" descr="Image result for all by myself mercer may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2291352"/>
            <a:ext cx="1447800" cy="14478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just grandma and me by mercer may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53200" y="2269827"/>
            <a:ext cx="2195127" cy="1463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3540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watched for</a:t>
            </a:r>
            <a:endParaRPr lang="en-US" dirty="0"/>
          </a:p>
        </p:txBody>
      </p:sp>
      <p:sp>
        <p:nvSpPr>
          <p:cNvPr id="3" name="Content Placeholder 2"/>
          <p:cNvSpPr>
            <a:spLocks noGrp="1"/>
          </p:cNvSpPr>
          <p:nvPr>
            <p:ph idx="1"/>
          </p:nvPr>
        </p:nvSpPr>
        <p:spPr>
          <a:xfrm>
            <a:off x="142745" y="1149350"/>
            <a:ext cx="8839200" cy="5356450"/>
          </a:xfrm>
        </p:spPr>
        <p:txBody>
          <a:bodyPr>
            <a:normAutofit fontScale="92500" lnSpcReduction="20000"/>
          </a:bodyPr>
          <a:lstStyle/>
          <a:p>
            <a:r>
              <a:rPr lang="en-US" dirty="0"/>
              <a:t>Verbal: During the reading activity, coded presence of parent and child verbalizations in 10-second intervals to reliability (Kappa &gt; 0.70)</a:t>
            </a:r>
          </a:p>
          <a:p>
            <a:pPr marL="457200" lvl="1" indent="0">
              <a:buNone/>
            </a:pPr>
            <a:r>
              <a:rPr lang="en-US" dirty="0"/>
              <a:t>PARENT:</a:t>
            </a:r>
          </a:p>
          <a:p>
            <a:pPr lvl="1"/>
            <a:r>
              <a:rPr lang="en-US" dirty="0"/>
              <a:t>Dialogic (“What’s happening here?”)</a:t>
            </a:r>
          </a:p>
          <a:p>
            <a:pPr lvl="1"/>
            <a:r>
              <a:rPr lang="en-US" dirty="0" err="1"/>
              <a:t>Nondialogic</a:t>
            </a:r>
            <a:r>
              <a:rPr lang="en-US" dirty="0"/>
              <a:t> (“Point to the spider.”)</a:t>
            </a:r>
          </a:p>
          <a:p>
            <a:pPr lvl="1"/>
            <a:r>
              <a:rPr lang="en-US" dirty="0"/>
              <a:t>Read (Verbatim book text)</a:t>
            </a:r>
          </a:p>
          <a:p>
            <a:pPr lvl="1"/>
            <a:r>
              <a:rPr lang="en-US" dirty="0"/>
              <a:t>Format (“Turn the page.” </a:t>
            </a:r>
            <a:r>
              <a:rPr lang="en-US" dirty="0" smtClean="0"/>
              <a:t>“Swipe </a:t>
            </a:r>
            <a:r>
              <a:rPr lang="en-US" dirty="0"/>
              <a:t>here.”)</a:t>
            </a:r>
          </a:p>
          <a:p>
            <a:pPr lvl="1"/>
            <a:r>
              <a:rPr lang="en-US" dirty="0"/>
              <a:t>Negative directive book format (“Don’t touch that button.”)</a:t>
            </a:r>
          </a:p>
          <a:p>
            <a:pPr lvl="1"/>
            <a:r>
              <a:rPr lang="en-US" dirty="0"/>
              <a:t>Off-task (“Do you need to use the bathroom?”)</a:t>
            </a:r>
          </a:p>
          <a:p>
            <a:pPr lvl="1"/>
            <a:r>
              <a:rPr lang="en-US" dirty="0"/>
              <a:t>Total: Sum of all of the above </a:t>
            </a:r>
          </a:p>
          <a:p>
            <a:pPr marL="457200" lvl="1" indent="0">
              <a:buNone/>
            </a:pPr>
            <a:r>
              <a:rPr lang="en-US" dirty="0">
                <a:solidFill>
                  <a:schemeClr val="bg1"/>
                </a:solidFill>
              </a:rPr>
              <a:t>CHILD:</a:t>
            </a:r>
          </a:p>
          <a:p>
            <a:pPr lvl="1"/>
            <a:r>
              <a:rPr lang="en-US" dirty="0">
                <a:solidFill>
                  <a:schemeClr val="bg1"/>
                </a:solidFill>
              </a:rPr>
              <a:t>Book-related (“Look, a spider.”)</a:t>
            </a:r>
          </a:p>
          <a:p>
            <a:pPr lvl="1"/>
            <a:r>
              <a:rPr lang="en-US" dirty="0">
                <a:solidFill>
                  <a:schemeClr val="bg1"/>
                </a:solidFill>
              </a:rPr>
              <a:t>Negative (“No, I do it.”)</a:t>
            </a:r>
          </a:p>
          <a:p>
            <a:pPr lvl="1"/>
            <a:r>
              <a:rPr lang="en-US" dirty="0">
                <a:solidFill>
                  <a:schemeClr val="bg1"/>
                </a:solidFill>
              </a:rPr>
              <a:t>Other {“Can I have water?”)</a:t>
            </a:r>
          </a:p>
          <a:p>
            <a:pPr lvl="1"/>
            <a:endParaRPr lang="en-US" dirty="0"/>
          </a:p>
          <a:p>
            <a:pPr marL="457200" lvl="1" indent="0">
              <a:buNone/>
            </a:pPr>
            <a:endParaRPr lang="en-US" dirty="0"/>
          </a:p>
          <a:p>
            <a:pPr marL="457200" lvl="1" indent="0">
              <a:buNone/>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313D4505-985F-49BE-8C1F-E0CFEEC3F372}" type="slidenum">
              <a:rPr lang="en-US" smtClean="0"/>
              <a:t>52</a:t>
            </a:fld>
            <a:endParaRPr lang="en-US" dirty="0"/>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
        <p:nvSpPr>
          <p:cNvPr id="6" name="TextBox 5"/>
          <p:cNvSpPr txBox="1"/>
          <p:nvPr/>
        </p:nvSpPr>
        <p:spPr>
          <a:xfrm>
            <a:off x="457200" y="6505800"/>
            <a:ext cx="8284200" cy="246221"/>
          </a:xfrm>
          <a:prstGeom prst="rect">
            <a:avLst/>
          </a:prstGeom>
          <a:noFill/>
        </p:spPr>
        <p:txBody>
          <a:bodyPr wrap="square" rtlCol="0">
            <a:spAutoFit/>
          </a:bodyPr>
          <a:lstStyle/>
          <a:p>
            <a:r>
              <a:rPr lang="en-US" sz="1000" dirty="0"/>
              <a:t>Coding schemes adopted from: Whitehurst 1985; </a:t>
            </a:r>
            <a:r>
              <a:rPr lang="en-US" sz="1000" dirty="0" err="1"/>
              <a:t>Chiong</a:t>
            </a:r>
            <a:r>
              <a:rPr lang="en-US" sz="1000" dirty="0"/>
              <a:t> 2013 </a:t>
            </a:r>
          </a:p>
        </p:txBody>
      </p:sp>
    </p:spTree>
    <p:extLst>
      <p:ext uri="{BB962C8B-B14F-4D97-AF65-F5344CB8AC3E}">
        <p14:creationId xmlns:p14="http://schemas.microsoft.com/office/powerpoint/2010/main" val="14834632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watched for</a:t>
            </a:r>
            <a:endParaRPr lang="en-US" dirty="0"/>
          </a:p>
        </p:txBody>
      </p:sp>
      <p:sp>
        <p:nvSpPr>
          <p:cNvPr id="3" name="Content Placeholder 2"/>
          <p:cNvSpPr>
            <a:spLocks noGrp="1"/>
          </p:cNvSpPr>
          <p:nvPr>
            <p:ph idx="1"/>
          </p:nvPr>
        </p:nvSpPr>
        <p:spPr>
          <a:xfrm>
            <a:off x="142745" y="1149350"/>
            <a:ext cx="8839200" cy="5356450"/>
          </a:xfrm>
        </p:spPr>
        <p:txBody>
          <a:bodyPr>
            <a:normAutofit fontScale="92500" lnSpcReduction="20000"/>
          </a:bodyPr>
          <a:lstStyle/>
          <a:p>
            <a:r>
              <a:rPr lang="en-US" dirty="0"/>
              <a:t>Verbal: During the reading activity, coded presence of parent and child verbalizations in 10-second intervals to reliability (Kappa &gt; 0.70)</a:t>
            </a:r>
          </a:p>
          <a:p>
            <a:pPr marL="457200" lvl="1" indent="0">
              <a:buNone/>
            </a:pPr>
            <a:r>
              <a:rPr lang="en-US" dirty="0"/>
              <a:t>PARENT:</a:t>
            </a:r>
          </a:p>
          <a:p>
            <a:pPr lvl="1"/>
            <a:r>
              <a:rPr lang="en-US" dirty="0"/>
              <a:t>Dialogic (“What’s happening here?”)</a:t>
            </a:r>
          </a:p>
          <a:p>
            <a:pPr lvl="1"/>
            <a:r>
              <a:rPr lang="en-US" dirty="0" err="1"/>
              <a:t>Nondialogic</a:t>
            </a:r>
            <a:r>
              <a:rPr lang="en-US" dirty="0"/>
              <a:t> (“Point to the spider.”)</a:t>
            </a:r>
          </a:p>
          <a:p>
            <a:pPr lvl="1"/>
            <a:r>
              <a:rPr lang="en-US" dirty="0"/>
              <a:t>Read (Verbatim book text)</a:t>
            </a:r>
          </a:p>
          <a:p>
            <a:pPr lvl="1"/>
            <a:r>
              <a:rPr lang="en-US" dirty="0"/>
              <a:t>Format (“Turn the page.” </a:t>
            </a:r>
            <a:r>
              <a:rPr lang="en-US" dirty="0" smtClean="0"/>
              <a:t>“Swipe </a:t>
            </a:r>
            <a:r>
              <a:rPr lang="en-US" dirty="0"/>
              <a:t>here.”)</a:t>
            </a:r>
          </a:p>
          <a:p>
            <a:pPr lvl="1"/>
            <a:r>
              <a:rPr lang="en-US" dirty="0"/>
              <a:t>Negative directive book format (“Don’t touch that button.”)</a:t>
            </a:r>
          </a:p>
          <a:p>
            <a:pPr lvl="1"/>
            <a:r>
              <a:rPr lang="en-US" dirty="0"/>
              <a:t>Off-task (“Do you need to use the bathroom?”)</a:t>
            </a:r>
          </a:p>
          <a:p>
            <a:pPr lvl="1"/>
            <a:r>
              <a:rPr lang="en-US" dirty="0"/>
              <a:t>Total: Sum of all of the above </a:t>
            </a:r>
          </a:p>
          <a:p>
            <a:pPr marL="457200" lvl="1" indent="0">
              <a:buNone/>
            </a:pPr>
            <a:r>
              <a:rPr lang="en-US" dirty="0"/>
              <a:t>CHILD:</a:t>
            </a:r>
          </a:p>
          <a:p>
            <a:pPr lvl="1"/>
            <a:r>
              <a:rPr lang="en-US" dirty="0"/>
              <a:t>Book-related (“Look, a spider.”)</a:t>
            </a:r>
          </a:p>
          <a:p>
            <a:pPr lvl="1"/>
            <a:r>
              <a:rPr lang="en-US" dirty="0"/>
              <a:t>Negative (“No, I do it.”)</a:t>
            </a:r>
          </a:p>
          <a:p>
            <a:pPr lvl="1"/>
            <a:r>
              <a:rPr lang="en-US" dirty="0"/>
              <a:t>Off-task (“Can I have water?”)</a:t>
            </a:r>
          </a:p>
          <a:p>
            <a:pPr lvl="1"/>
            <a:endParaRPr lang="en-US" dirty="0"/>
          </a:p>
          <a:p>
            <a:pPr marL="457200" lvl="1" indent="0">
              <a:buNone/>
            </a:pPr>
            <a:endParaRPr lang="en-US" dirty="0"/>
          </a:p>
          <a:p>
            <a:pPr marL="457200" lvl="1" indent="0">
              <a:buNone/>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313D4505-985F-49BE-8C1F-E0CFEEC3F372}" type="slidenum">
              <a:rPr lang="en-US" smtClean="0"/>
              <a:t>53</a:t>
            </a:fld>
            <a:endParaRPr lang="en-US" dirty="0"/>
          </a:p>
        </p:txBody>
      </p:sp>
      <p:pic>
        <p:nvPicPr>
          <p:cNvPr id="5" name="Picture 4" descr="Signature-Vertical.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
        <p:nvSpPr>
          <p:cNvPr id="6" name="TextBox 5"/>
          <p:cNvSpPr txBox="1"/>
          <p:nvPr/>
        </p:nvSpPr>
        <p:spPr>
          <a:xfrm>
            <a:off x="457200" y="6505800"/>
            <a:ext cx="8284200" cy="246221"/>
          </a:xfrm>
          <a:prstGeom prst="rect">
            <a:avLst/>
          </a:prstGeom>
          <a:noFill/>
        </p:spPr>
        <p:txBody>
          <a:bodyPr wrap="square" rtlCol="0">
            <a:spAutoFit/>
          </a:bodyPr>
          <a:lstStyle/>
          <a:p>
            <a:r>
              <a:rPr lang="en-US" sz="1000" dirty="0"/>
              <a:t>Coding schemes adopted from: Whitehurst 1985; </a:t>
            </a:r>
            <a:r>
              <a:rPr lang="en-US" sz="1000" dirty="0" err="1"/>
              <a:t>Chiong</a:t>
            </a:r>
            <a:r>
              <a:rPr lang="en-US" sz="1000" dirty="0"/>
              <a:t> 2013 </a:t>
            </a:r>
          </a:p>
        </p:txBody>
      </p:sp>
    </p:spTree>
    <p:extLst>
      <p:ext uri="{BB962C8B-B14F-4D97-AF65-F5344CB8AC3E}">
        <p14:creationId xmlns:p14="http://schemas.microsoft.com/office/powerpoint/2010/main" val="39833309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watched for</a:t>
            </a:r>
            <a:endParaRPr lang="en-US" dirty="0"/>
          </a:p>
        </p:txBody>
      </p:sp>
      <p:sp>
        <p:nvSpPr>
          <p:cNvPr id="3" name="Content Placeholder 2"/>
          <p:cNvSpPr>
            <a:spLocks noGrp="1"/>
          </p:cNvSpPr>
          <p:nvPr>
            <p:ph idx="1"/>
          </p:nvPr>
        </p:nvSpPr>
        <p:spPr/>
        <p:txBody>
          <a:bodyPr/>
          <a:lstStyle/>
          <a:p>
            <a:r>
              <a:rPr lang="en-US" dirty="0"/>
              <a:t>Frequency of pushing escape button (or closing book</a:t>
            </a:r>
            <a:r>
              <a:rPr lang="en-US" dirty="0" smtClean="0"/>
              <a:t>), child </a:t>
            </a:r>
            <a:r>
              <a:rPr lang="en-US" dirty="0"/>
              <a:t>tablet grabbing, parent/child pushing hand away during book </a:t>
            </a:r>
            <a:r>
              <a:rPr lang="en-US" dirty="0" smtClean="0"/>
              <a:t>reading (interception), </a:t>
            </a:r>
            <a:r>
              <a:rPr lang="en-US" dirty="0"/>
              <a:t>and moving the book away from the </a:t>
            </a:r>
            <a:r>
              <a:rPr lang="en-US" dirty="0" smtClean="0"/>
              <a:t>other (pivot).</a:t>
            </a:r>
            <a:endParaRPr lang="en-US" dirty="0"/>
          </a:p>
          <a:p>
            <a:r>
              <a:rPr lang="en-US" dirty="0"/>
              <a:t>Solitary space: Child creates a space that prevents parents from easily viewing the book.</a:t>
            </a:r>
          </a:p>
          <a:p>
            <a:r>
              <a:rPr lang="en-US" dirty="0"/>
              <a:t>Currently coding:</a:t>
            </a:r>
          </a:p>
          <a:p>
            <a:pPr lvl="1"/>
            <a:r>
              <a:rPr lang="en-US" dirty="0"/>
              <a:t>Mind-mindedness</a:t>
            </a:r>
          </a:p>
          <a:p>
            <a:endParaRPr lang="en-US" dirty="0"/>
          </a:p>
        </p:txBody>
      </p:sp>
      <p:sp>
        <p:nvSpPr>
          <p:cNvPr id="4" name="Slide Number Placeholder 3"/>
          <p:cNvSpPr>
            <a:spLocks noGrp="1"/>
          </p:cNvSpPr>
          <p:nvPr>
            <p:ph type="sldNum" sz="quarter" idx="12"/>
          </p:nvPr>
        </p:nvSpPr>
        <p:spPr/>
        <p:txBody>
          <a:bodyPr/>
          <a:lstStyle/>
          <a:p>
            <a:fld id="{313D4505-985F-49BE-8C1F-E0CFEEC3F372}" type="slidenum">
              <a:rPr lang="en-US" smtClean="0"/>
              <a:t>54</a:t>
            </a:fld>
            <a:endParaRPr lang="en-US" dirty="0"/>
          </a:p>
        </p:txBody>
      </p:sp>
      <p:sp>
        <p:nvSpPr>
          <p:cNvPr id="5" name="Rectangle 4"/>
          <p:cNvSpPr/>
          <p:nvPr/>
        </p:nvSpPr>
        <p:spPr>
          <a:xfrm>
            <a:off x="171450" y="6174568"/>
            <a:ext cx="8569950" cy="246221"/>
          </a:xfrm>
          <a:prstGeom prst="rect">
            <a:avLst/>
          </a:prstGeom>
        </p:spPr>
        <p:txBody>
          <a:bodyPr wrap="square">
            <a:spAutoFit/>
          </a:bodyPr>
          <a:lstStyle/>
          <a:p>
            <a:r>
              <a:rPr lang="en-US" altLang="en-US" sz="1000" dirty="0">
                <a:latin typeface="+mj-lt"/>
              </a:rPr>
              <a:t>Coding schemes adopted from: </a:t>
            </a:r>
            <a:r>
              <a:rPr lang="en-US" altLang="en-US" sz="1000" dirty="0" err="1">
                <a:latin typeface="+mj-lt"/>
              </a:rPr>
              <a:t>Hiniker</a:t>
            </a:r>
            <a:r>
              <a:rPr lang="en-US" altLang="en-US" sz="1000" dirty="0">
                <a:latin typeface="+mj-lt"/>
              </a:rPr>
              <a:t> et al 2018; </a:t>
            </a:r>
            <a:r>
              <a:rPr lang="en-US" altLang="en-US" sz="1000" dirty="0" err="1">
                <a:latin typeface="+mj-lt"/>
              </a:rPr>
              <a:t>Sonnenchien</a:t>
            </a:r>
            <a:r>
              <a:rPr lang="en-US" altLang="en-US" sz="1000" dirty="0">
                <a:latin typeface="+mj-lt"/>
              </a:rPr>
              <a:t> et al. 2002;  </a:t>
            </a:r>
            <a:endParaRPr lang="en-US" sz="1000" dirty="0">
              <a:latin typeface="+mj-lt"/>
            </a:endParaRPr>
          </a:p>
        </p:txBody>
      </p:sp>
      <p:pic>
        <p:nvPicPr>
          <p:cNvPr id="6" name="Picture 5" descr="Signature-Vertical.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Tree>
    <p:extLst>
      <p:ext uri="{BB962C8B-B14F-4D97-AF65-F5344CB8AC3E}">
        <p14:creationId xmlns:p14="http://schemas.microsoft.com/office/powerpoint/2010/main" val="20317865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watched for</a:t>
            </a:r>
            <a:endParaRPr lang="en-US" dirty="0"/>
          </a:p>
        </p:txBody>
      </p:sp>
      <p:sp>
        <p:nvSpPr>
          <p:cNvPr id="3" name="Content Placeholder 2"/>
          <p:cNvSpPr>
            <a:spLocks noGrp="1"/>
          </p:cNvSpPr>
          <p:nvPr>
            <p:ph idx="1"/>
          </p:nvPr>
        </p:nvSpPr>
        <p:spPr>
          <a:xfrm>
            <a:off x="152400" y="1219200"/>
            <a:ext cx="8839200" cy="4525963"/>
          </a:xfrm>
        </p:spPr>
        <p:txBody>
          <a:bodyPr/>
          <a:lstStyle/>
          <a:p>
            <a:r>
              <a:rPr lang="en-US" dirty="0"/>
              <a:t>Nonverbal Global Codes (scale of 1-5, 5 is best outcome): </a:t>
            </a:r>
          </a:p>
          <a:p>
            <a:pPr lvl="1"/>
            <a:r>
              <a:rPr lang="en-US" dirty="0"/>
              <a:t>Shared positive affect: Smiling, laughing together, enjoyment of the activity (ICC = 0.84).</a:t>
            </a:r>
          </a:p>
          <a:p>
            <a:pPr lvl="1"/>
            <a:r>
              <a:rPr lang="en-US" dirty="0"/>
              <a:t>Collaborative book reading: parent-child proximity, shared possession of the book, parental responsiveness (ICC = 0.75). </a:t>
            </a:r>
          </a:p>
          <a:p>
            <a:pPr lvl="1"/>
            <a:r>
              <a:rPr lang="en-US" dirty="0">
                <a:solidFill>
                  <a:schemeClr val="bg1"/>
                </a:solidFill>
              </a:rPr>
              <a:t>Currently coding:</a:t>
            </a:r>
          </a:p>
          <a:p>
            <a:pPr lvl="2"/>
            <a:r>
              <a:rPr lang="en-US" dirty="0">
                <a:solidFill>
                  <a:schemeClr val="bg1"/>
                </a:solidFill>
              </a:rPr>
              <a:t>Solitary space</a:t>
            </a:r>
          </a:p>
          <a:p>
            <a:pPr lvl="2"/>
            <a:r>
              <a:rPr lang="en-US" dirty="0">
                <a:solidFill>
                  <a:schemeClr val="bg1"/>
                </a:solidFill>
              </a:rPr>
              <a:t>Frequency of pushing home screen, tablet grabbing, parent/child pushing hand away during book reading</a:t>
            </a:r>
          </a:p>
          <a:p>
            <a:pPr lvl="2"/>
            <a:r>
              <a:rPr lang="en-US" dirty="0">
                <a:solidFill>
                  <a:schemeClr val="bg1"/>
                </a:solidFill>
              </a:rPr>
              <a:t>Parent engagement </a:t>
            </a:r>
          </a:p>
          <a:p>
            <a:pPr lvl="2"/>
            <a:r>
              <a:rPr lang="en-US" dirty="0">
                <a:solidFill>
                  <a:schemeClr val="bg1"/>
                </a:solidFill>
              </a:rPr>
              <a:t>Mind-mindedness</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313D4505-985F-49BE-8C1F-E0CFEEC3F372}" type="slidenum">
              <a:rPr lang="en-US" smtClean="0"/>
              <a:t>55</a:t>
            </a:fld>
            <a:endParaRPr lang="en-US" dirty="0"/>
          </a:p>
        </p:txBody>
      </p:sp>
      <p:sp>
        <p:nvSpPr>
          <p:cNvPr id="5" name="Rectangle 4"/>
          <p:cNvSpPr/>
          <p:nvPr/>
        </p:nvSpPr>
        <p:spPr>
          <a:xfrm>
            <a:off x="171450" y="6174568"/>
            <a:ext cx="8569950" cy="246221"/>
          </a:xfrm>
          <a:prstGeom prst="rect">
            <a:avLst/>
          </a:prstGeom>
        </p:spPr>
        <p:txBody>
          <a:bodyPr wrap="square">
            <a:spAutoFit/>
          </a:bodyPr>
          <a:lstStyle/>
          <a:p>
            <a:r>
              <a:rPr lang="en-US" altLang="en-US" sz="1000" dirty="0">
                <a:latin typeface="+mj-lt"/>
              </a:rPr>
              <a:t>Coding schemes adopted from: </a:t>
            </a:r>
            <a:r>
              <a:rPr lang="en-US" altLang="en-US" sz="1000" dirty="0" err="1">
                <a:latin typeface="+mj-lt"/>
              </a:rPr>
              <a:t>Hiniker</a:t>
            </a:r>
            <a:r>
              <a:rPr lang="en-US" altLang="en-US" sz="1000" dirty="0">
                <a:latin typeface="+mj-lt"/>
              </a:rPr>
              <a:t> et al 2018; </a:t>
            </a:r>
            <a:r>
              <a:rPr lang="en-US" altLang="en-US" sz="1000" dirty="0" err="1">
                <a:latin typeface="+mj-lt"/>
              </a:rPr>
              <a:t>Sonnenchien</a:t>
            </a:r>
            <a:r>
              <a:rPr lang="en-US" altLang="en-US" sz="1000" dirty="0">
                <a:latin typeface="+mj-lt"/>
              </a:rPr>
              <a:t> et al. 2002;  </a:t>
            </a:r>
            <a:endParaRPr lang="en-US" sz="1000" dirty="0">
              <a:latin typeface="+mj-lt"/>
            </a:endParaRPr>
          </a:p>
        </p:txBody>
      </p:sp>
      <p:pic>
        <p:nvPicPr>
          <p:cNvPr id="6" name="Picture 5"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Tree>
    <p:extLst>
      <p:ext uri="{BB962C8B-B14F-4D97-AF65-F5344CB8AC3E}">
        <p14:creationId xmlns:p14="http://schemas.microsoft.com/office/powerpoint/2010/main" val="35635089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analysis plan</a:t>
            </a:r>
          </a:p>
        </p:txBody>
      </p:sp>
      <p:sp>
        <p:nvSpPr>
          <p:cNvPr id="3" name="Content Placeholder 2"/>
          <p:cNvSpPr>
            <a:spLocks noGrp="1"/>
          </p:cNvSpPr>
          <p:nvPr>
            <p:ph idx="1"/>
          </p:nvPr>
        </p:nvSpPr>
        <p:spPr/>
        <p:txBody>
          <a:bodyPr/>
          <a:lstStyle/>
          <a:p>
            <a:r>
              <a:rPr lang="en-US" dirty="0"/>
              <a:t>Conducted a 3-way repeated measures ANOVA for each parent and child interaction outcome</a:t>
            </a:r>
          </a:p>
          <a:p>
            <a:pPr lvl="1"/>
            <a:r>
              <a:rPr lang="en-US" dirty="0"/>
              <a:t>Enhanced vs print</a:t>
            </a:r>
          </a:p>
          <a:p>
            <a:pPr lvl="1"/>
            <a:r>
              <a:rPr lang="en-US" dirty="0"/>
              <a:t>Enhanced vs basic</a:t>
            </a:r>
          </a:p>
          <a:p>
            <a:pPr lvl="1"/>
            <a:r>
              <a:rPr lang="en-US" dirty="0"/>
              <a:t>Basic vs print</a:t>
            </a:r>
          </a:p>
          <a:p>
            <a:r>
              <a:rPr lang="en-US" dirty="0"/>
              <a:t>Adjusted for covariates with p &lt;.05 to improve model fit</a:t>
            </a:r>
          </a:p>
          <a:p>
            <a:endParaRPr lang="en-US" dirty="0"/>
          </a:p>
        </p:txBody>
      </p:sp>
      <p:sp>
        <p:nvSpPr>
          <p:cNvPr id="4" name="Slide Number Placeholder 3"/>
          <p:cNvSpPr>
            <a:spLocks noGrp="1"/>
          </p:cNvSpPr>
          <p:nvPr>
            <p:ph type="sldNum" sz="quarter" idx="12"/>
          </p:nvPr>
        </p:nvSpPr>
        <p:spPr/>
        <p:txBody>
          <a:bodyPr/>
          <a:lstStyle/>
          <a:p>
            <a:fld id="{313D4505-985F-49BE-8C1F-E0CFEEC3F372}" type="slidenum">
              <a:rPr lang="en-US" smtClean="0"/>
              <a:t>56</a:t>
            </a:fld>
            <a:endParaRPr lang="en-US" dirty="0"/>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Tree>
    <p:extLst>
      <p:ext uri="{BB962C8B-B14F-4D97-AF65-F5344CB8AC3E}">
        <p14:creationId xmlns:p14="http://schemas.microsoft.com/office/powerpoint/2010/main" val="3615259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Results– Participant characteristics</a:t>
            </a:r>
          </a:p>
        </p:txBody>
      </p:sp>
      <p:sp>
        <p:nvSpPr>
          <p:cNvPr id="4" name="Slide Number Placeholder 3"/>
          <p:cNvSpPr>
            <a:spLocks noGrp="1"/>
          </p:cNvSpPr>
          <p:nvPr>
            <p:ph type="sldNum" sz="quarter" idx="12"/>
          </p:nvPr>
        </p:nvSpPr>
        <p:spPr/>
        <p:txBody>
          <a:bodyPr/>
          <a:lstStyle/>
          <a:p>
            <a:fld id="{313D4505-985F-49BE-8C1F-E0CFEEC3F372}" type="slidenum">
              <a:rPr lang="en-US" smtClean="0"/>
              <a:t>57</a:t>
            </a:fld>
            <a:endParaRPr lang="en-US" dirty="0"/>
          </a:p>
        </p:txBody>
      </p:sp>
      <p:sp>
        <p:nvSpPr>
          <p:cNvPr id="6"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r>
            <a:b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endParaRPr kumimoji="0" lang="en-US"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077729363"/>
              </p:ext>
            </p:extLst>
          </p:nvPr>
        </p:nvGraphicFramePr>
        <p:xfrm>
          <a:off x="1752600" y="1093343"/>
          <a:ext cx="5181600" cy="5120640"/>
        </p:xfrm>
        <a:graphic>
          <a:graphicData uri="http://schemas.openxmlformats.org/drawingml/2006/table">
            <a:tbl>
              <a:tblPr firstRow="1" firstCol="1" bandRow="1">
                <a:tableStyleId>{5940675A-B579-460E-94D1-54222C63F5DA}</a:tableStyleId>
              </a:tblPr>
              <a:tblGrid>
                <a:gridCol w="3348099">
                  <a:extLst>
                    <a:ext uri="{9D8B030D-6E8A-4147-A177-3AD203B41FA5}">
                      <a16:colId xmlns="" xmlns:a16="http://schemas.microsoft.com/office/drawing/2014/main" val="2213444460"/>
                    </a:ext>
                  </a:extLst>
                </a:gridCol>
                <a:gridCol w="1833501">
                  <a:extLst>
                    <a:ext uri="{9D8B030D-6E8A-4147-A177-3AD203B41FA5}">
                      <a16:colId xmlns="" xmlns:a16="http://schemas.microsoft.com/office/drawing/2014/main" val="607572802"/>
                    </a:ext>
                  </a:extLst>
                </a:gridCol>
              </a:tblGrid>
              <a:tr h="226912">
                <a:tc>
                  <a:txBody>
                    <a:bodyPr/>
                    <a:lstStyle/>
                    <a:p>
                      <a:pPr marL="0" marR="0" algn="l">
                        <a:spcBef>
                          <a:spcPts val="0"/>
                        </a:spcBef>
                        <a:spcAft>
                          <a:spcPts val="0"/>
                        </a:spcAft>
                      </a:pPr>
                      <a:r>
                        <a:rPr lang="en-US" sz="1600" dirty="0">
                          <a:effectLst/>
                        </a:rPr>
                        <a:t>Study sample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n =37, n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4277186049"/>
                  </a:ext>
                </a:extLst>
              </a:tr>
              <a:tr h="226912">
                <a:tc>
                  <a:txBody>
                    <a:bodyPr/>
                    <a:lstStyle/>
                    <a:p>
                      <a:pPr marL="0" marR="0" algn="l">
                        <a:spcBef>
                          <a:spcPts val="0"/>
                        </a:spcBef>
                        <a:spcAft>
                          <a:spcPts val="0"/>
                        </a:spcAft>
                      </a:pPr>
                      <a:r>
                        <a:rPr lang="en-US" sz="1600">
                          <a:effectLst/>
                        </a:rPr>
                        <a:t>Child age (months)</a:t>
                      </a:r>
                      <a:endParaRPr lang="en-US"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29.2 (SD = 4.2)</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782255723"/>
                  </a:ext>
                </a:extLst>
              </a:tr>
              <a:tr h="226912">
                <a:tc>
                  <a:txBody>
                    <a:bodyPr/>
                    <a:lstStyle/>
                    <a:p>
                      <a:pPr marL="0" marR="0" algn="l">
                        <a:spcBef>
                          <a:spcPts val="0"/>
                        </a:spcBef>
                        <a:spcAft>
                          <a:spcPts val="0"/>
                        </a:spcAft>
                      </a:pPr>
                      <a:r>
                        <a:rPr lang="en-US" sz="1600" dirty="0">
                          <a:effectLst/>
                        </a:rPr>
                        <a:t>Parent age (years)</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33.5 (SD = 4.0)</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789563832"/>
                  </a:ext>
                </a:extLst>
              </a:tr>
              <a:tr h="226912">
                <a:tc>
                  <a:txBody>
                    <a:bodyPr/>
                    <a:lstStyle/>
                    <a:p>
                      <a:pPr marL="0" marR="0" algn="l">
                        <a:spcBef>
                          <a:spcPts val="0"/>
                        </a:spcBef>
                        <a:spcAft>
                          <a:spcPts val="0"/>
                        </a:spcAft>
                      </a:pPr>
                      <a:r>
                        <a:rPr lang="en-US" sz="1600" dirty="0">
                          <a:effectLst/>
                        </a:rPr>
                        <a:t>Parent relationship to child</a:t>
                      </a:r>
                    </a:p>
                    <a:p>
                      <a:pPr marL="0" marR="0" algn="l">
                        <a:spcBef>
                          <a:spcPts val="0"/>
                        </a:spcBef>
                        <a:spcAft>
                          <a:spcPts val="0"/>
                        </a:spcAft>
                      </a:pPr>
                      <a:r>
                        <a:rPr lang="en-US" sz="1600" dirty="0">
                          <a:effectLst/>
                        </a:rPr>
                        <a:t> Mother</a:t>
                      </a:r>
                    </a:p>
                    <a:p>
                      <a:pPr marL="0" marR="0" algn="l">
                        <a:spcBef>
                          <a:spcPts val="0"/>
                        </a:spcBef>
                        <a:spcAft>
                          <a:spcPts val="0"/>
                        </a:spcAft>
                      </a:pPr>
                      <a:r>
                        <a:rPr lang="en-US" sz="1600" dirty="0">
                          <a:effectLst/>
                        </a:rPr>
                        <a:t> Father</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160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effectLst/>
                        </a:rPr>
                        <a:t>30 (81.1%)</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effectLst/>
                        </a:rPr>
                        <a:t>7 (18.9%) </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743985794"/>
                  </a:ext>
                </a:extLst>
              </a:tr>
              <a:tr h="2269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effectLst/>
                        </a:rPr>
                        <a:t>Child sex </a:t>
                      </a:r>
                    </a:p>
                    <a:p>
                      <a:pPr marL="0" marR="0" algn="l">
                        <a:spcBef>
                          <a:spcPts val="0"/>
                        </a:spcBef>
                        <a:spcAft>
                          <a:spcPts val="0"/>
                        </a:spcAft>
                      </a:pPr>
                      <a:r>
                        <a:rPr lang="en-US" sz="1600" dirty="0">
                          <a:effectLst/>
                        </a:rPr>
                        <a:t>  Male</a:t>
                      </a:r>
                    </a:p>
                    <a:p>
                      <a:pPr marL="0" marR="0" algn="l">
                        <a:spcBef>
                          <a:spcPts val="0"/>
                        </a:spcBef>
                        <a:spcAft>
                          <a:spcPts val="0"/>
                        </a:spcAft>
                      </a:pPr>
                      <a:r>
                        <a:rPr lang="en-US" sz="1600" dirty="0">
                          <a:effectLst/>
                        </a:rPr>
                        <a:t>  Female</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1600" dirty="0">
                        <a:effectLst/>
                      </a:endParaRPr>
                    </a:p>
                    <a:p>
                      <a:pPr marL="0" marR="0" algn="ctr">
                        <a:spcBef>
                          <a:spcPts val="0"/>
                        </a:spcBef>
                        <a:spcAft>
                          <a:spcPts val="0"/>
                        </a:spcAft>
                      </a:pPr>
                      <a:r>
                        <a:rPr lang="en-US" sz="1600" dirty="0">
                          <a:effectLst/>
                        </a:rPr>
                        <a:t>20 (54%)</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effectLst/>
                        </a:rPr>
                        <a:t>17 (46%)</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766593435"/>
                  </a:ext>
                </a:extLst>
              </a:tr>
              <a:tr h="2269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effectLst/>
                        </a:rPr>
                        <a:t>Child race/ethnicity  </a:t>
                      </a:r>
                    </a:p>
                    <a:p>
                      <a:pPr marL="0" marR="0" algn="l">
                        <a:spcBef>
                          <a:spcPts val="0"/>
                        </a:spcBef>
                        <a:spcAft>
                          <a:spcPts val="0"/>
                        </a:spcAft>
                      </a:pPr>
                      <a:r>
                        <a:rPr lang="en-US" sz="1600" dirty="0">
                          <a:effectLst/>
                        </a:rPr>
                        <a:t> White, non-Hispanic </a:t>
                      </a:r>
                    </a:p>
                    <a:p>
                      <a:pPr marL="0" marR="0" algn="l">
                        <a:spcBef>
                          <a:spcPts val="0"/>
                        </a:spcBef>
                        <a:spcAft>
                          <a:spcPts val="0"/>
                        </a:spcAft>
                      </a:pPr>
                      <a:r>
                        <a:rPr lang="en-US" sz="1600" dirty="0">
                          <a:effectLst/>
                        </a:rPr>
                        <a:t>  Black, non-Hispanic</a:t>
                      </a:r>
                    </a:p>
                    <a:p>
                      <a:pPr marL="0" marR="0" algn="l">
                        <a:spcBef>
                          <a:spcPts val="0"/>
                        </a:spcBef>
                        <a:spcAft>
                          <a:spcPts val="0"/>
                        </a:spcAft>
                      </a:pPr>
                      <a:r>
                        <a:rPr lang="en-US" sz="1600" dirty="0">
                          <a:effectLst/>
                        </a:rPr>
                        <a:t>  Hispanic or other</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1600" dirty="0">
                        <a:effectLst/>
                      </a:endParaRPr>
                    </a:p>
                    <a:p>
                      <a:pPr marL="0" marR="0" algn="ctr">
                        <a:spcBef>
                          <a:spcPts val="0"/>
                        </a:spcBef>
                        <a:spcAft>
                          <a:spcPts val="0"/>
                        </a:spcAft>
                      </a:pPr>
                      <a:r>
                        <a:rPr lang="en-US" sz="1600" dirty="0">
                          <a:effectLst/>
                        </a:rPr>
                        <a:t>21 (56.8%)</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effectLst/>
                        </a:rPr>
                        <a:t>6 (16.2%)</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effectLst/>
                        </a:rPr>
                        <a:t>10 (27.0%)</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639415313"/>
                  </a:ext>
                </a:extLst>
              </a:tr>
              <a:tr h="1134558">
                <a:tc>
                  <a:txBody>
                    <a:bodyPr/>
                    <a:lstStyle/>
                    <a:p>
                      <a:pPr marL="0" marR="0" algn="l">
                        <a:spcBef>
                          <a:spcPts val="0"/>
                        </a:spcBef>
                        <a:spcAft>
                          <a:spcPts val="0"/>
                        </a:spcAft>
                      </a:pPr>
                      <a:r>
                        <a:rPr lang="en-US" sz="1600" dirty="0">
                          <a:effectLst/>
                        </a:rPr>
                        <a:t>Parent education </a:t>
                      </a:r>
                    </a:p>
                    <a:p>
                      <a:pPr marL="0" marR="0" algn="l">
                        <a:spcBef>
                          <a:spcPts val="0"/>
                        </a:spcBef>
                        <a:spcAft>
                          <a:spcPts val="0"/>
                        </a:spcAft>
                      </a:pPr>
                      <a:r>
                        <a:rPr lang="en-US" sz="1600" dirty="0">
                          <a:effectLst/>
                        </a:rPr>
                        <a:t>  Some college courses</a:t>
                      </a:r>
                      <a:br>
                        <a:rPr lang="en-US" sz="1600" dirty="0">
                          <a:effectLst/>
                        </a:rPr>
                      </a:br>
                      <a:r>
                        <a:rPr lang="en-US" sz="1600" dirty="0">
                          <a:effectLst/>
                        </a:rPr>
                        <a:t>  2-year college degree</a:t>
                      </a:r>
                      <a:br>
                        <a:rPr lang="en-US" sz="1600" dirty="0">
                          <a:effectLst/>
                        </a:rPr>
                      </a:br>
                      <a:r>
                        <a:rPr lang="en-US" sz="1600" dirty="0">
                          <a:effectLst/>
                        </a:rPr>
                        <a:t>  4-year college degree</a:t>
                      </a:r>
                    </a:p>
                    <a:p>
                      <a:pPr marL="0" marR="0" algn="l">
                        <a:spcBef>
                          <a:spcPts val="0"/>
                        </a:spcBef>
                        <a:spcAft>
                          <a:spcPts val="0"/>
                        </a:spcAft>
                      </a:pPr>
                      <a:r>
                        <a:rPr lang="en-US" sz="1600" dirty="0">
                          <a:effectLst/>
                        </a:rPr>
                        <a:t>  More than 4-year college degree</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 </a:t>
                      </a:r>
                    </a:p>
                    <a:p>
                      <a:pPr marL="0" marR="0" algn="ctr">
                        <a:spcBef>
                          <a:spcPts val="0"/>
                        </a:spcBef>
                        <a:spcAft>
                          <a:spcPts val="0"/>
                        </a:spcAft>
                      </a:pPr>
                      <a:r>
                        <a:rPr lang="en-US" sz="1600" dirty="0">
                          <a:effectLst/>
                        </a:rPr>
                        <a:t>4 (10.8%)</a:t>
                      </a:r>
                    </a:p>
                    <a:p>
                      <a:pPr marL="0" marR="0" algn="ctr">
                        <a:spcBef>
                          <a:spcPts val="0"/>
                        </a:spcBef>
                        <a:spcAft>
                          <a:spcPts val="0"/>
                        </a:spcAft>
                      </a:pPr>
                      <a:r>
                        <a:rPr lang="en-US" sz="1600" dirty="0">
                          <a:effectLst/>
                        </a:rPr>
                        <a:t>5 (13.5%)</a:t>
                      </a:r>
                    </a:p>
                    <a:p>
                      <a:pPr marL="0" marR="0" algn="ctr">
                        <a:spcBef>
                          <a:spcPts val="0"/>
                        </a:spcBef>
                        <a:spcAft>
                          <a:spcPts val="0"/>
                        </a:spcAft>
                      </a:pPr>
                      <a:r>
                        <a:rPr lang="en-US" sz="1600" dirty="0">
                          <a:effectLst/>
                        </a:rPr>
                        <a:t>14 (37.8%)</a:t>
                      </a:r>
                    </a:p>
                    <a:p>
                      <a:pPr marL="0" marR="0" algn="ctr">
                        <a:spcBef>
                          <a:spcPts val="0"/>
                        </a:spcBef>
                        <a:spcAft>
                          <a:spcPts val="0"/>
                        </a:spcAft>
                      </a:pPr>
                      <a:r>
                        <a:rPr lang="en-US" sz="1600" dirty="0">
                          <a:effectLst/>
                        </a:rPr>
                        <a:t>14 (37.8%)</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447109471"/>
                  </a:ext>
                </a:extLst>
              </a:tr>
              <a:tr h="680735">
                <a:tc>
                  <a:txBody>
                    <a:bodyPr/>
                    <a:lstStyle/>
                    <a:p>
                      <a:pPr marL="0" marR="0" algn="l">
                        <a:spcBef>
                          <a:spcPts val="0"/>
                        </a:spcBef>
                        <a:spcAft>
                          <a:spcPts val="0"/>
                        </a:spcAft>
                      </a:pPr>
                      <a:r>
                        <a:rPr lang="en-US" sz="1600" dirty="0">
                          <a:effectLst/>
                        </a:rPr>
                        <a:t>Parent marital status </a:t>
                      </a:r>
                    </a:p>
                    <a:p>
                      <a:pPr marL="0" marR="0" algn="l">
                        <a:spcBef>
                          <a:spcPts val="0"/>
                        </a:spcBef>
                        <a:spcAft>
                          <a:spcPts val="0"/>
                        </a:spcAft>
                      </a:pPr>
                      <a:r>
                        <a:rPr lang="en-US" sz="1600" dirty="0">
                          <a:effectLst/>
                        </a:rPr>
                        <a:t>  Single</a:t>
                      </a:r>
                    </a:p>
                    <a:p>
                      <a:pPr marL="0" marR="0" algn="l">
                        <a:spcBef>
                          <a:spcPts val="0"/>
                        </a:spcBef>
                        <a:spcAft>
                          <a:spcPts val="0"/>
                        </a:spcAft>
                      </a:pPr>
                      <a:r>
                        <a:rPr lang="en-US" sz="1600" dirty="0">
                          <a:effectLst/>
                        </a:rPr>
                        <a:t>  Married</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 </a:t>
                      </a:r>
                    </a:p>
                    <a:p>
                      <a:pPr marL="0" marR="0" algn="ctr">
                        <a:spcBef>
                          <a:spcPts val="0"/>
                        </a:spcBef>
                        <a:spcAft>
                          <a:spcPts val="0"/>
                        </a:spcAft>
                      </a:pPr>
                      <a:r>
                        <a:rPr lang="en-US" sz="1600" dirty="0">
                          <a:effectLst/>
                        </a:rPr>
                        <a:t>4 (10.8%)</a:t>
                      </a:r>
                    </a:p>
                    <a:p>
                      <a:pPr marL="0" marR="0" algn="ctr">
                        <a:spcBef>
                          <a:spcPts val="0"/>
                        </a:spcBef>
                        <a:spcAft>
                          <a:spcPts val="0"/>
                        </a:spcAft>
                      </a:pPr>
                      <a:r>
                        <a:rPr lang="en-US" sz="1600" dirty="0">
                          <a:effectLst/>
                        </a:rPr>
                        <a:t>33 (89.2%)</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984655878"/>
                  </a:ext>
                </a:extLst>
              </a:tr>
            </a:tbl>
          </a:graphicData>
        </a:graphic>
      </p:graphicFrame>
      <p:pic>
        <p:nvPicPr>
          <p:cNvPr id="7" name="Picture 6"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Tree>
    <p:extLst>
      <p:ext uri="{BB962C8B-B14F-4D97-AF65-F5344CB8AC3E}">
        <p14:creationId xmlns:p14="http://schemas.microsoft.com/office/powerpoint/2010/main" val="16899057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parent verbalizations</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13D4505-985F-49BE-8C1F-E0CFEEC3F372}" type="slidenum">
              <a:rPr kumimoji="0" lang="en-US" sz="1000" b="0" i="0" u="none" strike="noStrike" kern="1200" cap="none" spc="0" normalizeH="0" baseline="0" noProof="0" smtClean="0">
                <a:ln>
                  <a:noFill/>
                </a:ln>
                <a:solidFill>
                  <a:srgbClr val="000050"/>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58</a:t>
            </a:fld>
            <a:endParaRPr kumimoji="0" lang="en-US" sz="1000" b="0" i="0" u="none" strike="noStrike" kern="1200" cap="none" spc="0" normalizeH="0" baseline="0" noProof="0" dirty="0">
              <a:ln>
                <a:noFill/>
              </a:ln>
              <a:solidFill>
                <a:srgbClr val="000050"/>
              </a:solidFill>
              <a:effectLst/>
              <a:uLnTx/>
              <a:uFillTx/>
              <a:latin typeface="Franklin Gothic Book"/>
              <a:ea typeface="+mn-ea"/>
              <a:cs typeface="+mn-cs"/>
            </a:endParaRPr>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7499" r="4849" b="13200"/>
          <a:stretch/>
        </p:blipFill>
        <p:spPr>
          <a:xfrm>
            <a:off x="463486" y="1143000"/>
            <a:ext cx="8562029" cy="4769348"/>
          </a:xfrm>
          <a:prstGeom prst="rect">
            <a:avLst/>
          </a:prstGeom>
        </p:spPr>
      </p:pic>
      <p:sp>
        <p:nvSpPr>
          <p:cNvPr id="3" name="TextBox 2"/>
          <p:cNvSpPr txBox="1"/>
          <p:nvPr/>
        </p:nvSpPr>
        <p:spPr>
          <a:xfrm>
            <a:off x="120586" y="1125071"/>
            <a:ext cx="685800" cy="4939814"/>
          </a:xfrm>
          <a:prstGeom prst="rect">
            <a:avLst/>
          </a:prstGeom>
          <a:noFill/>
        </p:spPr>
        <p:txBody>
          <a:bodyPr wrap="square" rtlCol="0">
            <a:spAutoFit/>
          </a:bodyPr>
          <a:lstStyle/>
          <a:p>
            <a:r>
              <a:rPr lang="en-US" sz="1500" dirty="0"/>
              <a:t>20</a:t>
            </a:r>
          </a:p>
          <a:p>
            <a:endParaRPr lang="en-US" sz="1500" dirty="0"/>
          </a:p>
          <a:p>
            <a:r>
              <a:rPr lang="en-US" sz="1500" dirty="0"/>
              <a:t>18</a:t>
            </a:r>
          </a:p>
          <a:p>
            <a:endParaRPr lang="en-US" sz="1500" dirty="0"/>
          </a:p>
          <a:p>
            <a:r>
              <a:rPr lang="en-US" sz="1500" dirty="0"/>
              <a:t>16</a:t>
            </a:r>
          </a:p>
          <a:p>
            <a:endParaRPr lang="en-US" sz="1500" dirty="0"/>
          </a:p>
          <a:p>
            <a:r>
              <a:rPr lang="en-US" sz="1500" dirty="0"/>
              <a:t>14</a:t>
            </a:r>
          </a:p>
          <a:p>
            <a:endParaRPr lang="en-US" sz="1500" dirty="0"/>
          </a:p>
          <a:p>
            <a:r>
              <a:rPr lang="en-US" sz="1500" dirty="0"/>
              <a:t>12</a:t>
            </a:r>
          </a:p>
          <a:p>
            <a:endParaRPr lang="en-US" sz="1500" dirty="0"/>
          </a:p>
          <a:p>
            <a:r>
              <a:rPr lang="en-US" sz="1500" dirty="0"/>
              <a:t>10</a:t>
            </a:r>
          </a:p>
          <a:p>
            <a:endParaRPr lang="en-US" sz="1500" dirty="0"/>
          </a:p>
          <a:p>
            <a:r>
              <a:rPr lang="en-US" sz="1500" dirty="0"/>
              <a:t>8</a:t>
            </a:r>
          </a:p>
          <a:p>
            <a:endParaRPr lang="en-US" sz="1500" dirty="0"/>
          </a:p>
          <a:p>
            <a:r>
              <a:rPr lang="en-US" sz="1500" dirty="0"/>
              <a:t>6</a:t>
            </a:r>
          </a:p>
          <a:p>
            <a:endParaRPr lang="en-US" sz="1500" dirty="0"/>
          </a:p>
          <a:p>
            <a:r>
              <a:rPr lang="en-US" sz="1500" dirty="0"/>
              <a:t>4</a:t>
            </a:r>
          </a:p>
          <a:p>
            <a:endParaRPr lang="en-US" sz="1500" dirty="0"/>
          </a:p>
          <a:p>
            <a:r>
              <a:rPr lang="en-US" sz="1500" dirty="0"/>
              <a:t>2</a:t>
            </a:r>
          </a:p>
          <a:p>
            <a:endParaRPr lang="en-US" sz="1500" dirty="0"/>
          </a:p>
          <a:p>
            <a:r>
              <a:rPr lang="en-US" sz="1500" dirty="0"/>
              <a:t>0</a:t>
            </a:r>
          </a:p>
        </p:txBody>
      </p:sp>
      <p:sp>
        <p:nvSpPr>
          <p:cNvPr id="10" name="TextBox 9"/>
          <p:cNvSpPr txBox="1"/>
          <p:nvPr/>
        </p:nvSpPr>
        <p:spPr>
          <a:xfrm>
            <a:off x="609600" y="5955268"/>
            <a:ext cx="1219200" cy="369332"/>
          </a:xfrm>
          <a:prstGeom prst="rect">
            <a:avLst/>
          </a:prstGeom>
          <a:noFill/>
        </p:spPr>
        <p:txBody>
          <a:bodyPr wrap="square" rtlCol="0">
            <a:spAutoFit/>
          </a:bodyPr>
          <a:lstStyle/>
          <a:p>
            <a:r>
              <a:rPr lang="en-US" dirty="0"/>
              <a:t>Dialogic</a:t>
            </a:r>
          </a:p>
        </p:txBody>
      </p:sp>
      <p:sp>
        <p:nvSpPr>
          <p:cNvPr id="11" name="TextBox 10"/>
          <p:cNvSpPr txBox="1"/>
          <p:nvPr/>
        </p:nvSpPr>
        <p:spPr>
          <a:xfrm>
            <a:off x="1907241" y="5955268"/>
            <a:ext cx="1524000" cy="369332"/>
          </a:xfrm>
          <a:prstGeom prst="rect">
            <a:avLst/>
          </a:prstGeom>
          <a:noFill/>
        </p:spPr>
        <p:txBody>
          <a:bodyPr wrap="square" rtlCol="0">
            <a:spAutoFit/>
          </a:bodyPr>
          <a:lstStyle/>
          <a:p>
            <a:r>
              <a:rPr lang="en-US" dirty="0" err="1"/>
              <a:t>Nondialogic</a:t>
            </a:r>
            <a:endParaRPr lang="en-US" dirty="0"/>
          </a:p>
        </p:txBody>
      </p:sp>
      <p:sp>
        <p:nvSpPr>
          <p:cNvPr id="12" name="TextBox 11"/>
          <p:cNvSpPr txBox="1"/>
          <p:nvPr/>
        </p:nvSpPr>
        <p:spPr>
          <a:xfrm>
            <a:off x="3658650" y="5925794"/>
            <a:ext cx="838200" cy="369332"/>
          </a:xfrm>
          <a:prstGeom prst="rect">
            <a:avLst/>
          </a:prstGeom>
          <a:noFill/>
        </p:spPr>
        <p:txBody>
          <a:bodyPr wrap="square" rtlCol="0">
            <a:spAutoFit/>
          </a:bodyPr>
          <a:lstStyle/>
          <a:p>
            <a:r>
              <a:rPr lang="en-US" dirty="0"/>
              <a:t>Read</a:t>
            </a:r>
          </a:p>
        </p:txBody>
      </p:sp>
      <p:sp>
        <p:nvSpPr>
          <p:cNvPr id="13" name="TextBox 12"/>
          <p:cNvSpPr txBox="1"/>
          <p:nvPr/>
        </p:nvSpPr>
        <p:spPr>
          <a:xfrm>
            <a:off x="5181600" y="5925794"/>
            <a:ext cx="1219200" cy="369332"/>
          </a:xfrm>
          <a:prstGeom prst="rect">
            <a:avLst/>
          </a:prstGeom>
          <a:noFill/>
        </p:spPr>
        <p:txBody>
          <a:bodyPr wrap="square" rtlCol="0">
            <a:spAutoFit/>
          </a:bodyPr>
          <a:lstStyle/>
          <a:p>
            <a:r>
              <a:rPr lang="en-US" dirty="0"/>
              <a:t>Format</a:t>
            </a:r>
          </a:p>
        </p:txBody>
      </p:sp>
      <p:sp>
        <p:nvSpPr>
          <p:cNvPr id="14" name="TextBox 13"/>
          <p:cNvSpPr txBox="1"/>
          <p:nvPr/>
        </p:nvSpPr>
        <p:spPr>
          <a:xfrm>
            <a:off x="8077200" y="5925794"/>
            <a:ext cx="1084330" cy="369332"/>
          </a:xfrm>
          <a:prstGeom prst="rect">
            <a:avLst/>
          </a:prstGeom>
          <a:noFill/>
        </p:spPr>
        <p:txBody>
          <a:bodyPr wrap="square" rtlCol="0">
            <a:spAutoFit/>
          </a:bodyPr>
          <a:lstStyle/>
          <a:p>
            <a:r>
              <a:rPr lang="en-US" dirty="0"/>
              <a:t>Off-task</a:t>
            </a:r>
          </a:p>
        </p:txBody>
      </p:sp>
      <p:sp>
        <p:nvSpPr>
          <p:cNvPr id="15" name="TextBox 14"/>
          <p:cNvSpPr txBox="1"/>
          <p:nvPr/>
        </p:nvSpPr>
        <p:spPr>
          <a:xfrm>
            <a:off x="6553200" y="5925794"/>
            <a:ext cx="1371600" cy="369332"/>
          </a:xfrm>
          <a:prstGeom prst="rect">
            <a:avLst/>
          </a:prstGeom>
          <a:noFill/>
        </p:spPr>
        <p:txBody>
          <a:bodyPr wrap="square" rtlCol="0">
            <a:spAutoFit/>
          </a:bodyPr>
          <a:lstStyle/>
          <a:p>
            <a:r>
              <a:rPr lang="en-US" dirty="0"/>
              <a:t>Negative</a:t>
            </a:r>
          </a:p>
        </p:txBody>
      </p:sp>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l="30201" t="16074" r="50000" b="51785"/>
          <a:stretch/>
        </p:blipFill>
        <p:spPr>
          <a:xfrm>
            <a:off x="7391400" y="1178859"/>
            <a:ext cx="1460501" cy="1143000"/>
          </a:xfrm>
          <a:prstGeom prst="rect">
            <a:avLst/>
          </a:prstGeom>
        </p:spPr>
      </p:pic>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l="39783" t="15255" r="51637" b="77811"/>
          <a:stretch/>
        </p:blipFill>
        <p:spPr>
          <a:xfrm>
            <a:off x="3431241" y="1676400"/>
            <a:ext cx="838200" cy="381000"/>
          </a:xfrm>
          <a:prstGeom prst="rect">
            <a:avLst/>
          </a:prstGeom>
        </p:spPr>
      </p:pic>
      <p:sp>
        <p:nvSpPr>
          <p:cNvPr id="16" name="TextBox 15">
            <a:extLst>
              <a:ext uri="{FF2B5EF4-FFF2-40B4-BE49-F238E27FC236}">
                <a16:creationId xmlns="" xmlns:a16="http://schemas.microsoft.com/office/drawing/2014/main" id="{7E520F83-2E35-774E-BB98-EB83AC5284AF}"/>
              </a:ext>
            </a:extLst>
          </p:cNvPr>
          <p:cNvSpPr txBox="1"/>
          <p:nvPr/>
        </p:nvSpPr>
        <p:spPr>
          <a:xfrm>
            <a:off x="457200" y="6505800"/>
            <a:ext cx="8284200" cy="246221"/>
          </a:xfrm>
          <a:prstGeom prst="rect">
            <a:avLst/>
          </a:prstGeom>
          <a:noFill/>
        </p:spPr>
        <p:txBody>
          <a:bodyPr wrap="square" rtlCol="0">
            <a:spAutoFit/>
          </a:bodyPr>
          <a:lstStyle/>
          <a:p>
            <a:r>
              <a:rPr lang="en-US" sz="1000" dirty="0" smtClean="0"/>
              <a:t>Munzer et al 2018, under revision</a:t>
            </a:r>
            <a:endParaRPr lang="en-US" sz="1000" dirty="0"/>
          </a:p>
        </p:txBody>
      </p:sp>
    </p:spTree>
    <p:extLst>
      <p:ext uri="{BB962C8B-B14F-4D97-AF65-F5344CB8AC3E}">
        <p14:creationId xmlns:p14="http://schemas.microsoft.com/office/powerpoint/2010/main" val="32832191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dialogic verbalizations in print</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13D4505-985F-49BE-8C1F-E0CFEEC3F372}" type="slidenum">
              <a:rPr kumimoji="0" lang="en-US" sz="1000" b="0" i="0" u="none" strike="noStrike" kern="1200" cap="none" spc="0" normalizeH="0" baseline="0" noProof="0" smtClean="0">
                <a:ln>
                  <a:noFill/>
                </a:ln>
                <a:solidFill>
                  <a:srgbClr val="000050"/>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59</a:t>
            </a:fld>
            <a:endParaRPr kumimoji="0" lang="en-US" sz="1000" b="0" i="0" u="none" strike="noStrike" kern="1200" cap="none" spc="0" normalizeH="0" baseline="0" noProof="0" dirty="0">
              <a:ln>
                <a:noFill/>
              </a:ln>
              <a:solidFill>
                <a:srgbClr val="000050"/>
              </a:solidFill>
              <a:effectLst/>
              <a:uLnTx/>
              <a:uFillTx/>
              <a:latin typeface="Franklin Gothic Book"/>
              <a:ea typeface="+mn-ea"/>
              <a:cs typeface="+mn-cs"/>
            </a:endParaRPr>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7499" r="4849" b="13200"/>
          <a:stretch/>
        </p:blipFill>
        <p:spPr>
          <a:xfrm>
            <a:off x="463486" y="1143000"/>
            <a:ext cx="8562029" cy="4769348"/>
          </a:xfrm>
          <a:prstGeom prst="rect">
            <a:avLst/>
          </a:prstGeom>
        </p:spPr>
      </p:pic>
      <p:sp>
        <p:nvSpPr>
          <p:cNvPr id="3" name="TextBox 2"/>
          <p:cNvSpPr txBox="1"/>
          <p:nvPr/>
        </p:nvSpPr>
        <p:spPr>
          <a:xfrm>
            <a:off x="120586" y="1125071"/>
            <a:ext cx="685800" cy="4939814"/>
          </a:xfrm>
          <a:prstGeom prst="rect">
            <a:avLst/>
          </a:prstGeom>
          <a:noFill/>
        </p:spPr>
        <p:txBody>
          <a:bodyPr wrap="square" rtlCol="0">
            <a:spAutoFit/>
          </a:bodyPr>
          <a:lstStyle/>
          <a:p>
            <a:r>
              <a:rPr lang="en-US" sz="1500" dirty="0"/>
              <a:t>20</a:t>
            </a:r>
          </a:p>
          <a:p>
            <a:endParaRPr lang="en-US" sz="1500" dirty="0"/>
          </a:p>
          <a:p>
            <a:r>
              <a:rPr lang="en-US" sz="1500" dirty="0"/>
              <a:t>18</a:t>
            </a:r>
          </a:p>
          <a:p>
            <a:endParaRPr lang="en-US" sz="1500" dirty="0"/>
          </a:p>
          <a:p>
            <a:r>
              <a:rPr lang="en-US" sz="1500" dirty="0"/>
              <a:t>16</a:t>
            </a:r>
          </a:p>
          <a:p>
            <a:endParaRPr lang="en-US" sz="1500" dirty="0"/>
          </a:p>
          <a:p>
            <a:r>
              <a:rPr lang="en-US" sz="1500" dirty="0"/>
              <a:t>14</a:t>
            </a:r>
          </a:p>
          <a:p>
            <a:endParaRPr lang="en-US" sz="1500" dirty="0"/>
          </a:p>
          <a:p>
            <a:r>
              <a:rPr lang="en-US" sz="1500" dirty="0"/>
              <a:t>12</a:t>
            </a:r>
          </a:p>
          <a:p>
            <a:endParaRPr lang="en-US" sz="1500" dirty="0"/>
          </a:p>
          <a:p>
            <a:r>
              <a:rPr lang="en-US" sz="1500" dirty="0"/>
              <a:t>10</a:t>
            </a:r>
          </a:p>
          <a:p>
            <a:endParaRPr lang="en-US" sz="1500" dirty="0"/>
          </a:p>
          <a:p>
            <a:r>
              <a:rPr lang="en-US" sz="1500" dirty="0"/>
              <a:t>8</a:t>
            </a:r>
          </a:p>
          <a:p>
            <a:endParaRPr lang="en-US" sz="1500" dirty="0"/>
          </a:p>
          <a:p>
            <a:r>
              <a:rPr lang="en-US" sz="1500" dirty="0"/>
              <a:t>6</a:t>
            </a:r>
          </a:p>
          <a:p>
            <a:endParaRPr lang="en-US" sz="1500" dirty="0"/>
          </a:p>
          <a:p>
            <a:r>
              <a:rPr lang="en-US" sz="1500" dirty="0"/>
              <a:t>4</a:t>
            </a:r>
          </a:p>
          <a:p>
            <a:endParaRPr lang="en-US" sz="1500" dirty="0"/>
          </a:p>
          <a:p>
            <a:r>
              <a:rPr lang="en-US" sz="1500" dirty="0"/>
              <a:t>2</a:t>
            </a:r>
          </a:p>
          <a:p>
            <a:endParaRPr lang="en-US" sz="1500" dirty="0"/>
          </a:p>
          <a:p>
            <a:r>
              <a:rPr lang="en-US" sz="1500" dirty="0"/>
              <a:t>0</a:t>
            </a:r>
          </a:p>
        </p:txBody>
      </p:sp>
      <p:sp>
        <p:nvSpPr>
          <p:cNvPr id="7" name="TextBox 6"/>
          <p:cNvSpPr txBox="1"/>
          <p:nvPr/>
        </p:nvSpPr>
        <p:spPr>
          <a:xfrm>
            <a:off x="609600" y="5955268"/>
            <a:ext cx="1219200" cy="369332"/>
          </a:xfrm>
          <a:prstGeom prst="rect">
            <a:avLst/>
          </a:prstGeom>
          <a:noFill/>
        </p:spPr>
        <p:txBody>
          <a:bodyPr wrap="square" rtlCol="0">
            <a:spAutoFit/>
          </a:bodyPr>
          <a:lstStyle/>
          <a:p>
            <a:r>
              <a:rPr lang="en-US" dirty="0"/>
              <a:t>Dialogic</a:t>
            </a:r>
          </a:p>
        </p:txBody>
      </p:sp>
      <p:sp>
        <p:nvSpPr>
          <p:cNvPr id="8" name="Rectangle 7"/>
          <p:cNvSpPr/>
          <p:nvPr/>
        </p:nvSpPr>
        <p:spPr>
          <a:xfrm>
            <a:off x="539686" y="1905000"/>
            <a:ext cx="1060514" cy="40073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30201" t="16074" r="50000" b="51785"/>
          <a:stretch/>
        </p:blipFill>
        <p:spPr>
          <a:xfrm>
            <a:off x="7391400" y="1178859"/>
            <a:ext cx="1460501" cy="1143000"/>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9783" t="15255" r="51637" b="77811"/>
          <a:stretch/>
        </p:blipFill>
        <p:spPr>
          <a:xfrm>
            <a:off x="3431241" y="1676400"/>
            <a:ext cx="838200" cy="381000"/>
          </a:xfrm>
          <a:prstGeom prst="rect">
            <a:avLst/>
          </a:prstGeom>
        </p:spPr>
      </p:pic>
      <p:sp>
        <p:nvSpPr>
          <p:cNvPr id="12" name="TextBox 11">
            <a:extLst>
              <a:ext uri="{FF2B5EF4-FFF2-40B4-BE49-F238E27FC236}">
                <a16:creationId xmlns="" xmlns:a16="http://schemas.microsoft.com/office/drawing/2014/main" id="{7E520F83-2E35-774E-BB98-EB83AC5284AF}"/>
              </a:ext>
            </a:extLst>
          </p:cNvPr>
          <p:cNvSpPr txBox="1"/>
          <p:nvPr/>
        </p:nvSpPr>
        <p:spPr>
          <a:xfrm>
            <a:off x="457200" y="6477000"/>
            <a:ext cx="8284200" cy="246221"/>
          </a:xfrm>
          <a:prstGeom prst="rect">
            <a:avLst/>
          </a:prstGeom>
          <a:noFill/>
        </p:spPr>
        <p:txBody>
          <a:bodyPr wrap="square" rtlCol="0">
            <a:spAutoFit/>
          </a:bodyPr>
          <a:lstStyle/>
          <a:p>
            <a:r>
              <a:rPr lang="en-US" sz="1000" dirty="0" smtClean="0"/>
              <a:t>Munzer et al 2018, under revision</a:t>
            </a:r>
            <a:endParaRPr lang="en-US" sz="1000" dirty="0"/>
          </a:p>
        </p:txBody>
      </p:sp>
    </p:spTree>
    <p:extLst>
      <p:ext uri="{BB962C8B-B14F-4D97-AF65-F5344CB8AC3E}">
        <p14:creationId xmlns:p14="http://schemas.microsoft.com/office/powerpoint/2010/main" val="3368308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talk, sing</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94330" y="836885"/>
            <a:ext cx="4267200" cy="6016551"/>
          </a:xfrm>
        </p:spPr>
      </p:pic>
      <p:sp>
        <p:nvSpPr>
          <p:cNvPr id="4" name="Slide Number Placeholder 3"/>
          <p:cNvSpPr>
            <a:spLocks noGrp="1"/>
          </p:cNvSpPr>
          <p:nvPr>
            <p:ph type="sldNum" sz="quarter" idx="12"/>
          </p:nvPr>
        </p:nvSpPr>
        <p:spPr/>
        <p:txBody>
          <a:bodyPr/>
          <a:lstStyle/>
          <a:p>
            <a:fld id="{313D4505-985F-49BE-8C1F-E0CFEEC3F372}" type="slidenum">
              <a:rPr lang="en-US" smtClean="0"/>
              <a:t>6</a:t>
            </a:fld>
            <a:endParaRPr lang="en-US" dirty="0"/>
          </a:p>
        </p:txBody>
      </p:sp>
      <p:sp>
        <p:nvSpPr>
          <p:cNvPr id="8" name="TextBox 7"/>
          <p:cNvSpPr txBox="1"/>
          <p:nvPr/>
        </p:nvSpPr>
        <p:spPr>
          <a:xfrm>
            <a:off x="5001900" y="6492849"/>
            <a:ext cx="8284200" cy="246221"/>
          </a:xfrm>
          <a:prstGeom prst="rect">
            <a:avLst/>
          </a:prstGeom>
          <a:noFill/>
        </p:spPr>
        <p:txBody>
          <a:bodyPr wrap="square" rtlCol="0">
            <a:spAutoFit/>
          </a:bodyPr>
          <a:lstStyle/>
          <a:p>
            <a:r>
              <a:rPr lang="en-US" sz="1000" dirty="0" smtClean="0"/>
              <a:t>Barnes and Noble, </a:t>
            </a:r>
            <a:r>
              <a:rPr lang="en-US" sz="1000" dirty="0" err="1" smtClean="0"/>
              <a:t>Pixabay</a:t>
            </a:r>
            <a:endParaRPr lang="en-US" sz="10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Oval 6"/>
          <p:cNvSpPr/>
          <p:nvPr/>
        </p:nvSpPr>
        <p:spPr>
          <a:xfrm>
            <a:off x="2397760" y="836885"/>
            <a:ext cx="2209800" cy="12967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01991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non-dialogic verbalizations in print</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13D4505-985F-49BE-8C1F-E0CFEEC3F372}" type="slidenum">
              <a:rPr kumimoji="0" lang="en-US" sz="1000" b="0" i="0" u="none" strike="noStrike" kern="1200" cap="none" spc="0" normalizeH="0" baseline="0" noProof="0" smtClean="0">
                <a:ln>
                  <a:noFill/>
                </a:ln>
                <a:solidFill>
                  <a:srgbClr val="000050"/>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60</a:t>
            </a:fld>
            <a:endParaRPr kumimoji="0" lang="en-US" sz="1000" b="0" i="0" u="none" strike="noStrike" kern="1200" cap="none" spc="0" normalizeH="0" baseline="0" noProof="0" dirty="0">
              <a:ln>
                <a:noFill/>
              </a:ln>
              <a:solidFill>
                <a:srgbClr val="000050"/>
              </a:solidFill>
              <a:effectLst/>
              <a:uLnTx/>
              <a:uFillTx/>
              <a:latin typeface="Franklin Gothic Book"/>
              <a:ea typeface="+mn-ea"/>
              <a:cs typeface="+mn-cs"/>
            </a:endParaRPr>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7499" r="4849" b="13200"/>
          <a:stretch/>
        </p:blipFill>
        <p:spPr>
          <a:xfrm>
            <a:off x="463486" y="1143000"/>
            <a:ext cx="8562029" cy="4769348"/>
          </a:xfrm>
          <a:prstGeom prst="rect">
            <a:avLst/>
          </a:prstGeom>
        </p:spPr>
      </p:pic>
      <p:sp>
        <p:nvSpPr>
          <p:cNvPr id="3" name="TextBox 2"/>
          <p:cNvSpPr txBox="1"/>
          <p:nvPr/>
        </p:nvSpPr>
        <p:spPr>
          <a:xfrm>
            <a:off x="120586" y="1125071"/>
            <a:ext cx="685800" cy="4939814"/>
          </a:xfrm>
          <a:prstGeom prst="rect">
            <a:avLst/>
          </a:prstGeom>
          <a:noFill/>
        </p:spPr>
        <p:txBody>
          <a:bodyPr wrap="square" rtlCol="0">
            <a:spAutoFit/>
          </a:bodyPr>
          <a:lstStyle/>
          <a:p>
            <a:r>
              <a:rPr lang="en-US" sz="1500" dirty="0"/>
              <a:t>20</a:t>
            </a:r>
          </a:p>
          <a:p>
            <a:endParaRPr lang="en-US" sz="1500" dirty="0"/>
          </a:p>
          <a:p>
            <a:r>
              <a:rPr lang="en-US" sz="1500" dirty="0"/>
              <a:t>18</a:t>
            </a:r>
          </a:p>
          <a:p>
            <a:endParaRPr lang="en-US" sz="1500" dirty="0"/>
          </a:p>
          <a:p>
            <a:r>
              <a:rPr lang="en-US" sz="1500" dirty="0"/>
              <a:t>16</a:t>
            </a:r>
          </a:p>
          <a:p>
            <a:endParaRPr lang="en-US" sz="1500" dirty="0"/>
          </a:p>
          <a:p>
            <a:r>
              <a:rPr lang="en-US" sz="1500" dirty="0"/>
              <a:t>14</a:t>
            </a:r>
          </a:p>
          <a:p>
            <a:endParaRPr lang="en-US" sz="1500" dirty="0"/>
          </a:p>
          <a:p>
            <a:r>
              <a:rPr lang="en-US" sz="1500" dirty="0"/>
              <a:t>12</a:t>
            </a:r>
          </a:p>
          <a:p>
            <a:endParaRPr lang="en-US" sz="1500" dirty="0"/>
          </a:p>
          <a:p>
            <a:r>
              <a:rPr lang="en-US" sz="1500" dirty="0"/>
              <a:t>10</a:t>
            </a:r>
          </a:p>
          <a:p>
            <a:endParaRPr lang="en-US" sz="1500" dirty="0"/>
          </a:p>
          <a:p>
            <a:r>
              <a:rPr lang="en-US" sz="1500" dirty="0"/>
              <a:t>8</a:t>
            </a:r>
          </a:p>
          <a:p>
            <a:endParaRPr lang="en-US" sz="1500" dirty="0"/>
          </a:p>
          <a:p>
            <a:r>
              <a:rPr lang="en-US" sz="1500" dirty="0"/>
              <a:t>6</a:t>
            </a:r>
          </a:p>
          <a:p>
            <a:endParaRPr lang="en-US" sz="1500" dirty="0"/>
          </a:p>
          <a:p>
            <a:r>
              <a:rPr lang="en-US" sz="1500" dirty="0"/>
              <a:t>4</a:t>
            </a:r>
          </a:p>
          <a:p>
            <a:endParaRPr lang="en-US" sz="1500" dirty="0"/>
          </a:p>
          <a:p>
            <a:r>
              <a:rPr lang="en-US" sz="1500" dirty="0"/>
              <a:t>2</a:t>
            </a:r>
          </a:p>
          <a:p>
            <a:endParaRPr lang="en-US" sz="1500" dirty="0"/>
          </a:p>
          <a:p>
            <a:r>
              <a:rPr lang="en-US" sz="1500" dirty="0"/>
              <a:t>0</a:t>
            </a:r>
          </a:p>
        </p:txBody>
      </p:sp>
      <p:sp>
        <p:nvSpPr>
          <p:cNvPr id="7" name="TextBox 6"/>
          <p:cNvSpPr txBox="1"/>
          <p:nvPr/>
        </p:nvSpPr>
        <p:spPr>
          <a:xfrm>
            <a:off x="1907241" y="5955268"/>
            <a:ext cx="1524000" cy="369332"/>
          </a:xfrm>
          <a:prstGeom prst="rect">
            <a:avLst/>
          </a:prstGeom>
          <a:noFill/>
        </p:spPr>
        <p:txBody>
          <a:bodyPr wrap="square" rtlCol="0">
            <a:spAutoFit/>
          </a:bodyPr>
          <a:lstStyle/>
          <a:p>
            <a:r>
              <a:rPr lang="en-US" dirty="0" err="1"/>
              <a:t>Nondialogic</a:t>
            </a:r>
            <a:endParaRPr lang="en-US" dirty="0"/>
          </a:p>
        </p:txBody>
      </p:sp>
      <p:sp>
        <p:nvSpPr>
          <p:cNvPr id="8" name="Rectangle 7"/>
          <p:cNvSpPr/>
          <p:nvPr/>
        </p:nvSpPr>
        <p:spPr>
          <a:xfrm>
            <a:off x="1981200" y="1371599"/>
            <a:ext cx="1060514" cy="45586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30201" t="16074" r="50000" b="51785"/>
          <a:stretch/>
        </p:blipFill>
        <p:spPr>
          <a:xfrm>
            <a:off x="7391400" y="1178859"/>
            <a:ext cx="1460501" cy="1143000"/>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9783" t="15255" r="51637" b="77811"/>
          <a:stretch/>
        </p:blipFill>
        <p:spPr>
          <a:xfrm>
            <a:off x="3431241" y="1676400"/>
            <a:ext cx="838200" cy="381000"/>
          </a:xfrm>
          <a:prstGeom prst="rect">
            <a:avLst/>
          </a:prstGeom>
        </p:spPr>
      </p:pic>
      <p:sp>
        <p:nvSpPr>
          <p:cNvPr id="12" name="TextBox 11">
            <a:extLst>
              <a:ext uri="{FF2B5EF4-FFF2-40B4-BE49-F238E27FC236}">
                <a16:creationId xmlns="" xmlns:a16="http://schemas.microsoft.com/office/drawing/2014/main" id="{7E520F83-2E35-774E-BB98-EB83AC5284AF}"/>
              </a:ext>
            </a:extLst>
          </p:cNvPr>
          <p:cNvSpPr txBox="1"/>
          <p:nvPr/>
        </p:nvSpPr>
        <p:spPr>
          <a:xfrm>
            <a:off x="457200" y="6505800"/>
            <a:ext cx="8284200" cy="246221"/>
          </a:xfrm>
          <a:prstGeom prst="rect">
            <a:avLst/>
          </a:prstGeom>
          <a:noFill/>
        </p:spPr>
        <p:txBody>
          <a:bodyPr wrap="square" rtlCol="0">
            <a:spAutoFit/>
          </a:bodyPr>
          <a:lstStyle/>
          <a:p>
            <a:r>
              <a:rPr lang="en-US" sz="1000" dirty="0" smtClean="0"/>
              <a:t>Munzer et al 2018, under revision</a:t>
            </a:r>
            <a:endParaRPr lang="en-US" sz="1000" dirty="0"/>
          </a:p>
        </p:txBody>
      </p:sp>
    </p:spTree>
    <p:extLst>
      <p:ext uri="{BB962C8B-B14F-4D97-AF65-F5344CB8AC3E}">
        <p14:creationId xmlns:p14="http://schemas.microsoft.com/office/powerpoint/2010/main" val="34715630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reading in basic and print</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13D4505-985F-49BE-8C1F-E0CFEEC3F372}" type="slidenum">
              <a:rPr kumimoji="0" lang="en-US" sz="1000" b="0" i="0" u="none" strike="noStrike" kern="1200" cap="none" spc="0" normalizeH="0" baseline="0" noProof="0" smtClean="0">
                <a:ln>
                  <a:noFill/>
                </a:ln>
                <a:solidFill>
                  <a:srgbClr val="000050"/>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61</a:t>
            </a:fld>
            <a:endParaRPr kumimoji="0" lang="en-US" sz="1000" b="0" i="0" u="none" strike="noStrike" kern="1200" cap="none" spc="0" normalizeH="0" baseline="0" noProof="0" dirty="0">
              <a:ln>
                <a:noFill/>
              </a:ln>
              <a:solidFill>
                <a:srgbClr val="000050"/>
              </a:solidFill>
              <a:effectLst/>
              <a:uLnTx/>
              <a:uFillTx/>
              <a:latin typeface="Franklin Gothic Book"/>
              <a:ea typeface="+mn-ea"/>
              <a:cs typeface="+mn-cs"/>
            </a:endParaRPr>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7499" r="4849" b="13200"/>
          <a:stretch/>
        </p:blipFill>
        <p:spPr>
          <a:xfrm>
            <a:off x="463486" y="1143000"/>
            <a:ext cx="8562029" cy="4769348"/>
          </a:xfrm>
          <a:prstGeom prst="rect">
            <a:avLst/>
          </a:prstGeom>
        </p:spPr>
      </p:pic>
      <p:sp>
        <p:nvSpPr>
          <p:cNvPr id="3" name="TextBox 2"/>
          <p:cNvSpPr txBox="1"/>
          <p:nvPr/>
        </p:nvSpPr>
        <p:spPr>
          <a:xfrm>
            <a:off x="120586" y="1125071"/>
            <a:ext cx="685800" cy="4939814"/>
          </a:xfrm>
          <a:prstGeom prst="rect">
            <a:avLst/>
          </a:prstGeom>
          <a:noFill/>
        </p:spPr>
        <p:txBody>
          <a:bodyPr wrap="square" rtlCol="0">
            <a:spAutoFit/>
          </a:bodyPr>
          <a:lstStyle/>
          <a:p>
            <a:r>
              <a:rPr lang="en-US" sz="1500" dirty="0"/>
              <a:t>20</a:t>
            </a:r>
          </a:p>
          <a:p>
            <a:endParaRPr lang="en-US" sz="1500" dirty="0"/>
          </a:p>
          <a:p>
            <a:r>
              <a:rPr lang="en-US" sz="1500" dirty="0"/>
              <a:t>18</a:t>
            </a:r>
          </a:p>
          <a:p>
            <a:endParaRPr lang="en-US" sz="1500" dirty="0"/>
          </a:p>
          <a:p>
            <a:r>
              <a:rPr lang="en-US" sz="1500" dirty="0"/>
              <a:t>16</a:t>
            </a:r>
          </a:p>
          <a:p>
            <a:endParaRPr lang="en-US" sz="1500" dirty="0"/>
          </a:p>
          <a:p>
            <a:r>
              <a:rPr lang="en-US" sz="1500" dirty="0"/>
              <a:t>14</a:t>
            </a:r>
          </a:p>
          <a:p>
            <a:endParaRPr lang="en-US" sz="1500" dirty="0"/>
          </a:p>
          <a:p>
            <a:r>
              <a:rPr lang="en-US" sz="1500" dirty="0"/>
              <a:t>12</a:t>
            </a:r>
          </a:p>
          <a:p>
            <a:endParaRPr lang="en-US" sz="1500" dirty="0"/>
          </a:p>
          <a:p>
            <a:r>
              <a:rPr lang="en-US" sz="1500" dirty="0"/>
              <a:t>10</a:t>
            </a:r>
          </a:p>
          <a:p>
            <a:endParaRPr lang="en-US" sz="1500" dirty="0"/>
          </a:p>
          <a:p>
            <a:r>
              <a:rPr lang="en-US" sz="1500" dirty="0"/>
              <a:t>8</a:t>
            </a:r>
          </a:p>
          <a:p>
            <a:endParaRPr lang="en-US" sz="1500" dirty="0"/>
          </a:p>
          <a:p>
            <a:r>
              <a:rPr lang="en-US" sz="1500" dirty="0"/>
              <a:t>6</a:t>
            </a:r>
          </a:p>
          <a:p>
            <a:endParaRPr lang="en-US" sz="1500" dirty="0"/>
          </a:p>
          <a:p>
            <a:r>
              <a:rPr lang="en-US" sz="1500" dirty="0"/>
              <a:t>4</a:t>
            </a:r>
          </a:p>
          <a:p>
            <a:endParaRPr lang="en-US" sz="1500" dirty="0"/>
          </a:p>
          <a:p>
            <a:r>
              <a:rPr lang="en-US" sz="1500" dirty="0"/>
              <a:t>2</a:t>
            </a:r>
          </a:p>
          <a:p>
            <a:endParaRPr lang="en-US" sz="1500" dirty="0"/>
          </a:p>
          <a:p>
            <a:r>
              <a:rPr lang="en-US" sz="1500" dirty="0"/>
              <a:t>0</a:t>
            </a:r>
          </a:p>
        </p:txBody>
      </p:sp>
      <p:sp>
        <p:nvSpPr>
          <p:cNvPr id="7" name="TextBox 6"/>
          <p:cNvSpPr txBox="1"/>
          <p:nvPr/>
        </p:nvSpPr>
        <p:spPr>
          <a:xfrm>
            <a:off x="3658650" y="5925794"/>
            <a:ext cx="838200" cy="369332"/>
          </a:xfrm>
          <a:prstGeom prst="rect">
            <a:avLst/>
          </a:prstGeom>
          <a:noFill/>
        </p:spPr>
        <p:txBody>
          <a:bodyPr wrap="square" rtlCol="0">
            <a:spAutoFit/>
          </a:bodyPr>
          <a:lstStyle/>
          <a:p>
            <a:r>
              <a:rPr lang="en-US" dirty="0"/>
              <a:t>Read</a:t>
            </a:r>
          </a:p>
        </p:txBody>
      </p:sp>
      <p:sp>
        <p:nvSpPr>
          <p:cNvPr id="8" name="Rectangle 7"/>
          <p:cNvSpPr/>
          <p:nvPr/>
        </p:nvSpPr>
        <p:spPr>
          <a:xfrm>
            <a:off x="3505199" y="1600200"/>
            <a:ext cx="1107142" cy="43300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30201" t="16074" r="50000" b="51785"/>
          <a:stretch/>
        </p:blipFill>
        <p:spPr>
          <a:xfrm>
            <a:off x="7391400" y="1178859"/>
            <a:ext cx="1460501" cy="1143000"/>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41320" t="16642" r="51637" b="77811"/>
          <a:stretch/>
        </p:blipFill>
        <p:spPr>
          <a:xfrm>
            <a:off x="3581399" y="1752600"/>
            <a:ext cx="688041" cy="304800"/>
          </a:xfrm>
          <a:prstGeom prst="rect">
            <a:avLst/>
          </a:prstGeom>
        </p:spPr>
      </p:pic>
      <p:sp>
        <p:nvSpPr>
          <p:cNvPr id="12" name="TextBox 11">
            <a:extLst>
              <a:ext uri="{FF2B5EF4-FFF2-40B4-BE49-F238E27FC236}">
                <a16:creationId xmlns="" xmlns:a16="http://schemas.microsoft.com/office/drawing/2014/main" id="{7E520F83-2E35-774E-BB98-EB83AC5284AF}"/>
              </a:ext>
            </a:extLst>
          </p:cNvPr>
          <p:cNvSpPr txBox="1"/>
          <p:nvPr/>
        </p:nvSpPr>
        <p:spPr>
          <a:xfrm>
            <a:off x="457200" y="6505800"/>
            <a:ext cx="8284200" cy="246221"/>
          </a:xfrm>
          <a:prstGeom prst="rect">
            <a:avLst/>
          </a:prstGeom>
          <a:noFill/>
        </p:spPr>
        <p:txBody>
          <a:bodyPr wrap="square" rtlCol="0">
            <a:spAutoFit/>
          </a:bodyPr>
          <a:lstStyle/>
          <a:p>
            <a:r>
              <a:rPr lang="en-US" sz="1000" dirty="0" smtClean="0"/>
              <a:t>Munzer et al 2018, under revision</a:t>
            </a:r>
            <a:endParaRPr lang="en-US" sz="1000" dirty="0"/>
          </a:p>
        </p:txBody>
      </p:sp>
    </p:spTree>
    <p:extLst>
      <p:ext uri="{BB962C8B-B14F-4D97-AF65-F5344CB8AC3E}">
        <p14:creationId xmlns:p14="http://schemas.microsoft.com/office/powerpoint/2010/main" val="38159860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format verbalizations in </a:t>
            </a:r>
            <a:r>
              <a:rPr lang="en-US" dirty="0" err="1"/>
              <a:t>ebook</a:t>
            </a: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13D4505-985F-49BE-8C1F-E0CFEEC3F372}" type="slidenum">
              <a:rPr kumimoji="0" lang="en-US" sz="1000" b="0" i="0" u="none" strike="noStrike" kern="1200" cap="none" spc="0" normalizeH="0" baseline="0" noProof="0" smtClean="0">
                <a:ln>
                  <a:noFill/>
                </a:ln>
                <a:solidFill>
                  <a:srgbClr val="000050"/>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62</a:t>
            </a:fld>
            <a:endParaRPr kumimoji="0" lang="en-US" sz="1000" b="0" i="0" u="none" strike="noStrike" kern="1200" cap="none" spc="0" normalizeH="0" baseline="0" noProof="0" dirty="0">
              <a:ln>
                <a:noFill/>
              </a:ln>
              <a:solidFill>
                <a:srgbClr val="000050"/>
              </a:solidFill>
              <a:effectLst/>
              <a:uLnTx/>
              <a:uFillTx/>
              <a:latin typeface="Franklin Gothic Book"/>
              <a:ea typeface="+mn-ea"/>
              <a:cs typeface="+mn-cs"/>
            </a:endParaRPr>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7499" r="4849" b="13200"/>
          <a:stretch/>
        </p:blipFill>
        <p:spPr>
          <a:xfrm>
            <a:off x="463486" y="1143000"/>
            <a:ext cx="8562029" cy="4769348"/>
          </a:xfrm>
          <a:prstGeom prst="rect">
            <a:avLst/>
          </a:prstGeom>
        </p:spPr>
      </p:pic>
      <p:sp>
        <p:nvSpPr>
          <p:cNvPr id="3" name="TextBox 2"/>
          <p:cNvSpPr txBox="1"/>
          <p:nvPr/>
        </p:nvSpPr>
        <p:spPr>
          <a:xfrm>
            <a:off x="120586" y="1125071"/>
            <a:ext cx="685800" cy="4939814"/>
          </a:xfrm>
          <a:prstGeom prst="rect">
            <a:avLst/>
          </a:prstGeom>
          <a:noFill/>
        </p:spPr>
        <p:txBody>
          <a:bodyPr wrap="square" rtlCol="0">
            <a:spAutoFit/>
          </a:bodyPr>
          <a:lstStyle/>
          <a:p>
            <a:r>
              <a:rPr lang="en-US" sz="1500" dirty="0"/>
              <a:t>20</a:t>
            </a:r>
          </a:p>
          <a:p>
            <a:endParaRPr lang="en-US" sz="1500" dirty="0"/>
          </a:p>
          <a:p>
            <a:r>
              <a:rPr lang="en-US" sz="1500" dirty="0"/>
              <a:t>18</a:t>
            </a:r>
          </a:p>
          <a:p>
            <a:endParaRPr lang="en-US" sz="1500" dirty="0"/>
          </a:p>
          <a:p>
            <a:r>
              <a:rPr lang="en-US" sz="1500" dirty="0"/>
              <a:t>16</a:t>
            </a:r>
          </a:p>
          <a:p>
            <a:endParaRPr lang="en-US" sz="1500" dirty="0"/>
          </a:p>
          <a:p>
            <a:r>
              <a:rPr lang="en-US" sz="1500" dirty="0"/>
              <a:t>14</a:t>
            </a:r>
          </a:p>
          <a:p>
            <a:endParaRPr lang="en-US" sz="1500" dirty="0"/>
          </a:p>
          <a:p>
            <a:r>
              <a:rPr lang="en-US" sz="1500" dirty="0"/>
              <a:t>12</a:t>
            </a:r>
          </a:p>
          <a:p>
            <a:endParaRPr lang="en-US" sz="1500" dirty="0"/>
          </a:p>
          <a:p>
            <a:r>
              <a:rPr lang="en-US" sz="1500" dirty="0"/>
              <a:t>10</a:t>
            </a:r>
          </a:p>
          <a:p>
            <a:endParaRPr lang="en-US" sz="1500" dirty="0"/>
          </a:p>
          <a:p>
            <a:r>
              <a:rPr lang="en-US" sz="1500" dirty="0"/>
              <a:t>8</a:t>
            </a:r>
          </a:p>
          <a:p>
            <a:endParaRPr lang="en-US" sz="1500" dirty="0"/>
          </a:p>
          <a:p>
            <a:r>
              <a:rPr lang="en-US" sz="1500" dirty="0"/>
              <a:t>6</a:t>
            </a:r>
          </a:p>
          <a:p>
            <a:endParaRPr lang="en-US" sz="1500" dirty="0"/>
          </a:p>
          <a:p>
            <a:r>
              <a:rPr lang="en-US" sz="1500" dirty="0"/>
              <a:t>4</a:t>
            </a:r>
          </a:p>
          <a:p>
            <a:endParaRPr lang="en-US" sz="1500" dirty="0"/>
          </a:p>
          <a:p>
            <a:r>
              <a:rPr lang="en-US" sz="1500" dirty="0"/>
              <a:t>2</a:t>
            </a:r>
          </a:p>
          <a:p>
            <a:endParaRPr lang="en-US" sz="1500" dirty="0"/>
          </a:p>
          <a:p>
            <a:r>
              <a:rPr lang="en-US" sz="1500" dirty="0"/>
              <a:t>0</a:t>
            </a:r>
          </a:p>
        </p:txBody>
      </p:sp>
      <p:sp>
        <p:nvSpPr>
          <p:cNvPr id="7" name="TextBox 6"/>
          <p:cNvSpPr txBox="1"/>
          <p:nvPr/>
        </p:nvSpPr>
        <p:spPr>
          <a:xfrm>
            <a:off x="5181600" y="5925794"/>
            <a:ext cx="1219200" cy="369332"/>
          </a:xfrm>
          <a:prstGeom prst="rect">
            <a:avLst/>
          </a:prstGeom>
          <a:noFill/>
        </p:spPr>
        <p:txBody>
          <a:bodyPr wrap="square" rtlCol="0">
            <a:spAutoFit/>
          </a:bodyPr>
          <a:lstStyle/>
          <a:p>
            <a:r>
              <a:rPr lang="en-US" dirty="0"/>
              <a:t>Format</a:t>
            </a:r>
          </a:p>
        </p:txBody>
      </p:sp>
      <p:sp>
        <p:nvSpPr>
          <p:cNvPr id="8" name="Rectangle 7"/>
          <p:cNvSpPr/>
          <p:nvPr/>
        </p:nvSpPr>
        <p:spPr>
          <a:xfrm>
            <a:off x="5029200" y="1981200"/>
            <a:ext cx="1060514" cy="39490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30201" t="16074" r="50000" b="51785"/>
          <a:stretch/>
        </p:blipFill>
        <p:spPr>
          <a:xfrm>
            <a:off x="7391400" y="1178859"/>
            <a:ext cx="1460501" cy="1143000"/>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41320" t="16642" r="51637" b="77811"/>
          <a:stretch/>
        </p:blipFill>
        <p:spPr>
          <a:xfrm>
            <a:off x="3581399" y="1752600"/>
            <a:ext cx="688041" cy="304800"/>
          </a:xfrm>
          <a:prstGeom prst="rect">
            <a:avLst/>
          </a:prstGeom>
        </p:spPr>
      </p:pic>
      <p:sp>
        <p:nvSpPr>
          <p:cNvPr id="12" name="TextBox 11">
            <a:extLst>
              <a:ext uri="{FF2B5EF4-FFF2-40B4-BE49-F238E27FC236}">
                <a16:creationId xmlns="" xmlns:a16="http://schemas.microsoft.com/office/drawing/2014/main" id="{7E520F83-2E35-774E-BB98-EB83AC5284AF}"/>
              </a:ext>
            </a:extLst>
          </p:cNvPr>
          <p:cNvSpPr txBox="1"/>
          <p:nvPr/>
        </p:nvSpPr>
        <p:spPr>
          <a:xfrm>
            <a:off x="457200" y="6505800"/>
            <a:ext cx="8284200" cy="246221"/>
          </a:xfrm>
          <a:prstGeom prst="rect">
            <a:avLst/>
          </a:prstGeom>
          <a:noFill/>
        </p:spPr>
        <p:txBody>
          <a:bodyPr wrap="square" rtlCol="0">
            <a:spAutoFit/>
          </a:bodyPr>
          <a:lstStyle/>
          <a:p>
            <a:r>
              <a:rPr lang="en-US" sz="1000" dirty="0" smtClean="0"/>
              <a:t>Munzer et al 2018, under revision</a:t>
            </a:r>
            <a:endParaRPr lang="en-US" sz="1000" dirty="0"/>
          </a:p>
        </p:txBody>
      </p:sp>
    </p:spTree>
    <p:extLst>
      <p:ext uri="{BB962C8B-B14F-4D97-AF65-F5344CB8AC3E}">
        <p14:creationId xmlns:p14="http://schemas.microsoft.com/office/powerpoint/2010/main" val="2483911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negative verbalizations in </a:t>
            </a:r>
            <a:r>
              <a:rPr lang="en-US" dirty="0" err="1"/>
              <a:t>ebooks</a:t>
            </a: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13D4505-985F-49BE-8C1F-E0CFEEC3F372}" type="slidenum">
              <a:rPr kumimoji="0" lang="en-US" sz="1000" b="0" i="0" u="none" strike="noStrike" kern="1200" cap="none" spc="0" normalizeH="0" baseline="0" noProof="0" smtClean="0">
                <a:ln>
                  <a:noFill/>
                </a:ln>
                <a:solidFill>
                  <a:srgbClr val="000050"/>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63</a:t>
            </a:fld>
            <a:endParaRPr kumimoji="0" lang="en-US" sz="1000" b="0" i="0" u="none" strike="noStrike" kern="1200" cap="none" spc="0" normalizeH="0" baseline="0" noProof="0" dirty="0">
              <a:ln>
                <a:noFill/>
              </a:ln>
              <a:solidFill>
                <a:srgbClr val="000050"/>
              </a:solidFill>
              <a:effectLst/>
              <a:uLnTx/>
              <a:uFillTx/>
              <a:latin typeface="Franklin Gothic Book"/>
              <a:ea typeface="+mn-ea"/>
              <a:cs typeface="+mn-cs"/>
            </a:endParaRPr>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7499" r="4849" b="13200"/>
          <a:stretch/>
        </p:blipFill>
        <p:spPr>
          <a:xfrm>
            <a:off x="463486" y="1143000"/>
            <a:ext cx="8562029" cy="4769348"/>
          </a:xfrm>
          <a:prstGeom prst="rect">
            <a:avLst/>
          </a:prstGeom>
        </p:spPr>
      </p:pic>
      <p:sp>
        <p:nvSpPr>
          <p:cNvPr id="3" name="TextBox 2"/>
          <p:cNvSpPr txBox="1"/>
          <p:nvPr/>
        </p:nvSpPr>
        <p:spPr>
          <a:xfrm>
            <a:off x="120586" y="1125071"/>
            <a:ext cx="685800" cy="4939814"/>
          </a:xfrm>
          <a:prstGeom prst="rect">
            <a:avLst/>
          </a:prstGeom>
          <a:noFill/>
        </p:spPr>
        <p:txBody>
          <a:bodyPr wrap="square" rtlCol="0">
            <a:spAutoFit/>
          </a:bodyPr>
          <a:lstStyle/>
          <a:p>
            <a:r>
              <a:rPr lang="en-US" sz="1500" dirty="0"/>
              <a:t>20</a:t>
            </a:r>
          </a:p>
          <a:p>
            <a:endParaRPr lang="en-US" sz="1500" dirty="0"/>
          </a:p>
          <a:p>
            <a:r>
              <a:rPr lang="en-US" sz="1500" dirty="0"/>
              <a:t>18</a:t>
            </a:r>
          </a:p>
          <a:p>
            <a:endParaRPr lang="en-US" sz="1500" dirty="0"/>
          </a:p>
          <a:p>
            <a:r>
              <a:rPr lang="en-US" sz="1500" dirty="0"/>
              <a:t>16</a:t>
            </a:r>
          </a:p>
          <a:p>
            <a:endParaRPr lang="en-US" sz="1500" dirty="0"/>
          </a:p>
          <a:p>
            <a:r>
              <a:rPr lang="en-US" sz="1500" dirty="0"/>
              <a:t>14</a:t>
            </a:r>
          </a:p>
          <a:p>
            <a:endParaRPr lang="en-US" sz="1500" dirty="0"/>
          </a:p>
          <a:p>
            <a:r>
              <a:rPr lang="en-US" sz="1500" dirty="0"/>
              <a:t>12</a:t>
            </a:r>
          </a:p>
          <a:p>
            <a:endParaRPr lang="en-US" sz="1500" dirty="0"/>
          </a:p>
          <a:p>
            <a:r>
              <a:rPr lang="en-US" sz="1500" dirty="0"/>
              <a:t>10</a:t>
            </a:r>
          </a:p>
          <a:p>
            <a:endParaRPr lang="en-US" sz="1500" dirty="0"/>
          </a:p>
          <a:p>
            <a:r>
              <a:rPr lang="en-US" sz="1500" dirty="0"/>
              <a:t>8</a:t>
            </a:r>
          </a:p>
          <a:p>
            <a:endParaRPr lang="en-US" sz="1500" dirty="0"/>
          </a:p>
          <a:p>
            <a:r>
              <a:rPr lang="en-US" sz="1500" dirty="0"/>
              <a:t>6</a:t>
            </a:r>
          </a:p>
          <a:p>
            <a:endParaRPr lang="en-US" sz="1500" dirty="0"/>
          </a:p>
          <a:p>
            <a:r>
              <a:rPr lang="en-US" sz="1500" dirty="0"/>
              <a:t>4</a:t>
            </a:r>
          </a:p>
          <a:p>
            <a:endParaRPr lang="en-US" sz="1500" dirty="0"/>
          </a:p>
          <a:p>
            <a:r>
              <a:rPr lang="en-US" sz="1500" dirty="0"/>
              <a:t>2</a:t>
            </a:r>
          </a:p>
          <a:p>
            <a:endParaRPr lang="en-US" sz="1500" dirty="0"/>
          </a:p>
          <a:p>
            <a:r>
              <a:rPr lang="en-US" sz="1500" dirty="0"/>
              <a:t>0</a:t>
            </a:r>
          </a:p>
        </p:txBody>
      </p:sp>
      <p:sp>
        <p:nvSpPr>
          <p:cNvPr id="7" name="TextBox 6"/>
          <p:cNvSpPr txBox="1"/>
          <p:nvPr/>
        </p:nvSpPr>
        <p:spPr>
          <a:xfrm>
            <a:off x="6553200" y="5925794"/>
            <a:ext cx="1371600" cy="369332"/>
          </a:xfrm>
          <a:prstGeom prst="rect">
            <a:avLst/>
          </a:prstGeom>
          <a:noFill/>
        </p:spPr>
        <p:txBody>
          <a:bodyPr wrap="square" rtlCol="0">
            <a:spAutoFit/>
          </a:bodyPr>
          <a:lstStyle/>
          <a:p>
            <a:r>
              <a:rPr lang="en-US" dirty="0"/>
              <a:t>Negative</a:t>
            </a:r>
          </a:p>
        </p:txBody>
      </p:sp>
      <p:sp>
        <p:nvSpPr>
          <p:cNvPr id="8" name="Rectangle 7"/>
          <p:cNvSpPr/>
          <p:nvPr/>
        </p:nvSpPr>
        <p:spPr>
          <a:xfrm>
            <a:off x="6553200" y="5334000"/>
            <a:ext cx="1060514" cy="5962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30201" t="16074" r="50000" b="51785"/>
          <a:stretch/>
        </p:blipFill>
        <p:spPr>
          <a:xfrm>
            <a:off x="7391400" y="1178859"/>
            <a:ext cx="1460501" cy="1143000"/>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41320" t="16642" r="51637" b="77811"/>
          <a:stretch/>
        </p:blipFill>
        <p:spPr>
          <a:xfrm>
            <a:off x="3581399" y="1752600"/>
            <a:ext cx="688041" cy="304800"/>
          </a:xfrm>
          <a:prstGeom prst="rect">
            <a:avLst/>
          </a:prstGeom>
        </p:spPr>
      </p:pic>
      <p:sp>
        <p:nvSpPr>
          <p:cNvPr id="12" name="TextBox 11">
            <a:extLst>
              <a:ext uri="{FF2B5EF4-FFF2-40B4-BE49-F238E27FC236}">
                <a16:creationId xmlns="" xmlns:a16="http://schemas.microsoft.com/office/drawing/2014/main" id="{7E520F83-2E35-774E-BB98-EB83AC5284AF}"/>
              </a:ext>
            </a:extLst>
          </p:cNvPr>
          <p:cNvSpPr txBox="1"/>
          <p:nvPr/>
        </p:nvSpPr>
        <p:spPr>
          <a:xfrm>
            <a:off x="457200" y="6505800"/>
            <a:ext cx="8284200" cy="246221"/>
          </a:xfrm>
          <a:prstGeom prst="rect">
            <a:avLst/>
          </a:prstGeom>
          <a:noFill/>
        </p:spPr>
        <p:txBody>
          <a:bodyPr wrap="square" rtlCol="0">
            <a:spAutoFit/>
          </a:bodyPr>
          <a:lstStyle/>
          <a:p>
            <a:r>
              <a:rPr lang="en-US" sz="1000" dirty="0" smtClean="0"/>
              <a:t>Munzer et al 2018, under revision</a:t>
            </a:r>
            <a:endParaRPr lang="en-US" sz="1000" dirty="0"/>
          </a:p>
        </p:txBody>
      </p:sp>
    </p:spTree>
    <p:extLst>
      <p:ext uri="{BB962C8B-B14F-4D97-AF65-F5344CB8AC3E}">
        <p14:creationId xmlns:p14="http://schemas.microsoft.com/office/powerpoint/2010/main" val="28037941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off-task verbalizations in print</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13D4505-985F-49BE-8C1F-E0CFEEC3F372}" type="slidenum">
              <a:rPr kumimoji="0" lang="en-US" sz="1000" b="0" i="0" u="none" strike="noStrike" kern="1200" cap="none" spc="0" normalizeH="0" baseline="0" noProof="0" smtClean="0">
                <a:ln>
                  <a:noFill/>
                </a:ln>
                <a:solidFill>
                  <a:srgbClr val="000050"/>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64</a:t>
            </a:fld>
            <a:endParaRPr kumimoji="0" lang="en-US" sz="1000" b="0" i="0" u="none" strike="noStrike" kern="1200" cap="none" spc="0" normalizeH="0" baseline="0" noProof="0" dirty="0">
              <a:ln>
                <a:noFill/>
              </a:ln>
              <a:solidFill>
                <a:srgbClr val="000050"/>
              </a:solidFill>
              <a:effectLst/>
              <a:uLnTx/>
              <a:uFillTx/>
              <a:latin typeface="Franklin Gothic Book"/>
              <a:ea typeface="+mn-ea"/>
              <a:cs typeface="+mn-cs"/>
            </a:endParaRPr>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7499" r="4849" b="13200"/>
          <a:stretch/>
        </p:blipFill>
        <p:spPr>
          <a:xfrm>
            <a:off x="463486" y="1143000"/>
            <a:ext cx="8562029" cy="4769348"/>
          </a:xfrm>
          <a:prstGeom prst="rect">
            <a:avLst/>
          </a:prstGeom>
        </p:spPr>
      </p:pic>
      <p:sp>
        <p:nvSpPr>
          <p:cNvPr id="3" name="TextBox 2"/>
          <p:cNvSpPr txBox="1"/>
          <p:nvPr/>
        </p:nvSpPr>
        <p:spPr>
          <a:xfrm>
            <a:off x="120586" y="1125071"/>
            <a:ext cx="685800" cy="4939814"/>
          </a:xfrm>
          <a:prstGeom prst="rect">
            <a:avLst/>
          </a:prstGeom>
          <a:noFill/>
        </p:spPr>
        <p:txBody>
          <a:bodyPr wrap="square" rtlCol="0">
            <a:spAutoFit/>
          </a:bodyPr>
          <a:lstStyle/>
          <a:p>
            <a:r>
              <a:rPr lang="en-US" sz="1500" dirty="0"/>
              <a:t>20</a:t>
            </a:r>
          </a:p>
          <a:p>
            <a:endParaRPr lang="en-US" sz="1500" dirty="0"/>
          </a:p>
          <a:p>
            <a:r>
              <a:rPr lang="en-US" sz="1500" dirty="0"/>
              <a:t>18</a:t>
            </a:r>
          </a:p>
          <a:p>
            <a:endParaRPr lang="en-US" sz="1500" dirty="0"/>
          </a:p>
          <a:p>
            <a:r>
              <a:rPr lang="en-US" sz="1500" dirty="0"/>
              <a:t>16</a:t>
            </a:r>
          </a:p>
          <a:p>
            <a:endParaRPr lang="en-US" sz="1500" dirty="0"/>
          </a:p>
          <a:p>
            <a:r>
              <a:rPr lang="en-US" sz="1500" dirty="0"/>
              <a:t>14</a:t>
            </a:r>
          </a:p>
          <a:p>
            <a:endParaRPr lang="en-US" sz="1500" dirty="0"/>
          </a:p>
          <a:p>
            <a:r>
              <a:rPr lang="en-US" sz="1500" dirty="0"/>
              <a:t>12</a:t>
            </a:r>
          </a:p>
          <a:p>
            <a:endParaRPr lang="en-US" sz="1500" dirty="0"/>
          </a:p>
          <a:p>
            <a:r>
              <a:rPr lang="en-US" sz="1500" dirty="0"/>
              <a:t>10</a:t>
            </a:r>
          </a:p>
          <a:p>
            <a:endParaRPr lang="en-US" sz="1500" dirty="0"/>
          </a:p>
          <a:p>
            <a:r>
              <a:rPr lang="en-US" sz="1500" dirty="0"/>
              <a:t>8</a:t>
            </a:r>
          </a:p>
          <a:p>
            <a:endParaRPr lang="en-US" sz="1500" dirty="0"/>
          </a:p>
          <a:p>
            <a:r>
              <a:rPr lang="en-US" sz="1500" dirty="0"/>
              <a:t>6</a:t>
            </a:r>
          </a:p>
          <a:p>
            <a:endParaRPr lang="en-US" sz="1500" dirty="0"/>
          </a:p>
          <a:p>
            <a:r>
              <a:rPr lang="en-US" sz="1500" dirty="0"/>
              <a:t>4</a:t>
            </a:r>
          </a:p>
          <a:p>
            <a:endParaRPr lang="en-US" sz="1500" dirty="0"/>
          </a:p>
          <a:p>
            <a:r>
              <a:rPr lang="en-US" sz="1500" dirty="0"/>
              <a:t>2</a:t>
            </a:r>
          </a:p>
          <a:p>
            <a:endParaRPr lang="en-US" sz="1500" dirty="0"/>
          </a:p>
          <a:p>
            <a:r>
              <a:rPr lang="en-US" sz="1500" dirty="0"/>
              <a:t>0</a:t>
            </a:r>
          </a:p>
        </p:txBody>
      </p:sp>
      <p:sp>
        <p:nvSpPr>
          <p:cNvPr id="7" name="TextBox 6"/>
          <p:cNvSpPr txBox="1"/>
          <p:nvPr/>
        </p:nvSpPr>
        <p:spPr>
          <a:xfrm>
            <a:off x="8077200" y="5925794"/>
            <a:ext cx="1084330" cy="369332"/>
          </a:xfrm>
          <a:prstGeom prst="rect">
            <a:avLst/>
          </a:prstGeom>
          <a:noFill/>
        </p:spPr>
        <p:txBody>
          <a:bodyPr wrap="square" rtlCol="0">
            <a:spAutoFit/>
          </a:bodyPr>
          <a:lstStyle/>
          <a:p>
            <a:r>
              <a:rPr lang="en-US" dirty="0"/>
              <a:t>Off-task</a:t>
            </a:r>
          </a:p>
        </p:txBody>
      </p:sp>
      <p:sp>
        <p:nvSpPr>
          <p:cNvPr id="8" name="Rectangle 7"/>
          <p:cNvSpPr/>
          <p:nvPr/>
        </p:nvSpPr>
        <p:spPr>
          <a:xfrm>
            <a:off x="8001000" y="4267200"/>
            <a:ext cx="1060514" cy="16630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30201" t="16074" r="50000" b="51785"/>
          <a:stretch/>
        </p:blipFill>
        <p:spPr>
          <a:xfrm>
            <a:off x="7391400" y="1178859"/>
            <a:ext cx="1460501" cy="1143000"/>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41320" t="16642" r="51637" b="77811"/>
          <a:stretch/>
        </p:blipFill>
        <p:spPr>
          <a:xfrm>
            <a:off x="3581399" y="1752600"/>
            <a:ext cx="688041" cy="304800"/>
          </a:xfrm>
          <a:prstGeom prst="rect">
            <a:avLst/>
          </a:prstGeom>
        </p:spPr>
      </p:pic>
      <p:sp>
        <p:nvSpPr>
          <p:cNvPr id="12" name="TextBox 11">
            <a:extLst>
              <a:ext uri="{FF2B5EF4-FFF2-40B4-BE49-F238E27FC236}">
                <a16:creationId xmlns="" xmlns:a16="http://schemas.microsoft.com/office/drawing/2014/main" id="{7E520F83-2E35-774E-BB98-EB83AC5284AF}"/>
              </a:ext>
            </a:extLst>
          </p:cNvPr>
          <p:cNvSpPr txBox="1"/>
          <p:nvPr/>
        </p:nvSpPr>
        <p:spPr>
          <a:xfrm>
            <a:off x="457200" y="6505800"/>
            <a:ext cx="8284200" cy="246221"/>
          </a:xfrm>
          <a:prstGeom prst="rect">
            <a:avLst/>
          </a:prstGeom>
          <a:noFill/>
        </p:spPr>
        <p:txBody>
          <a:bodyPr wrap="square" rtlCol="0">
            <a:spAutoFit/>
          </a:bodyPr>
          <a:lstStyle/>
          <a:p>
            <a:r>
              <a:rPr lang="en-US" sz="1000" dirty="0" smtClean="0"/>
              <a:t>Munzer et al 2018, under revision</a:t>
            </a:r>
            <a:endParaRPr lang="en-US" sz="1000" dirty="0"/>
          </a:p>
        </p:txBody>
      </p:sp>
    </p:spTree>
    <p:extLst>
      <p:ext uri="{BB962C8B-B14F-4D97-AF65-F5344CB8AC3E}">
        <p14:creationId xmlns:p14="http://schemas.microsoft.com/office/powerpoint/2010/main" val="27634519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child verbalizations</a:t>
            </a:r>
          </a:p>
        </p:txBody>
      </p:sp>
      <p:sp>
        <p:nvSpPr>
          <p:cNvPr id="4" name="Slide Number Placeholder 3"/>
          <p:cNvSpPr>
            <a:spLocks noGrp="1"/>
          </p:cNvSpPr>
          <p:nvPr>
            <p:ph type="sldNum" sz="quarter" idx="12"/>
          </p:nvPr>
        </p:nvSpPr>
        <p:spPr/>
        <p:txBody>
          <a:bodyPr/>
          <a:lstStyle/>
          <a:p>
            <a:fld id="{313D4505-985F-49BE-8C1F-E0CFEEC3F372}" type="slidenum">
              <a:rPr lang="en-US" smtClean="0"/>
              <a:t>65</a:t>
            </a:fld>
            <a:endParaRPr lang="en-US" dirty="0"/>
          </a:p>
        </p:txBody>
      </p:sp>
      <p:pic>
        <p:nvPicPr>
          <p:cNvPr id="7" name="Picture 6"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
        <p:nvSpPr>
          <p:cNvPr id="15" name="TextBox 14"/>
          <p:cNvSpPr txBox="1"/>
          <p:nvPr/>
        </p:nvSpPr>
        <p:spPr>
          <a:xfrm>
            <a:off x="4876800" y="5410200"/>
            <a:ext cx="38100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t>   *</a:t>
            </a: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5263" t="12301" r="18621" b="4522"/>
          <a:stretch/>
        </p:blipFill>
        <p:spPr>
          <a:xfrm>
            <a:off x="914400" y="1060593"/>
            <a:ext cx="6858000" cy="4853078"/>
          </a:xfrm>
          <a:prstGeom prst="rect">
            <a:avLst/>
          </a:prstGeom>
        </p:spPr>
      </p:pic>
      <p:sp>
        <p:nvSpPr>
          <p:cNvPr id="9" name="TextBox 8"/>
          <p:cNvSpPr txBox="1"/>
          <p:nvPr/>
        </p:nvSpPr>
        <p:spPr>
          <a:xfrm>
            <a:off x="457200" y="1125071"/>
            <a:ext cx="685800" cy="4939814"/>
          </a:xfrm>
          <a:prstGeom prst="rect">
            <a:avLst/>
          </a:prstGeom>
          <a:noFill/>
        </p:spPr>
        <p:txBody>
          <a:bodyPr wrap="square" rtlCol="0">
            <a:spAutoFit/>
          </a:bodyPr>
          <a:lstStyle/>
          <a:p>
            <a:r>
              <a:rPr lang="en-US" sz="1500" dirty="0"/>
              <a:t>20</a:t>
            </a:r>
          </a:p>
          <a:p>
            <a:endParaRPr lang="en-US" sz="1500" dirty="0"/>
          </a:p>
          <a:p>
            <a:r>
              <a:rPr lang="en-US" sz="1500" dirty="0"/>
              <a:t>18</a:t>
            </a:r>
          </a:p>
          <a:p>
            <a:endParaRPr lang="en-US" sz="1500" dirty="0"/>
          </a:p>
          <a:p>
            <a:r>
              <a:rPr lang="en-US" sz="1500" dirty="0"/>
              <a:t>16</a:t>
            </a:r>
          </a:p>
          <a:p>
            <a:endParaRPr lang="en-US" sz="1500" dirty="0"/>
          </a:p>
          <a:p>
            <a:r>
              <a:rPr lang="en-US" sz="1500" dirty="0"/>
              <a:t>14</a:t>
            </a:r>
          </a:p>
          <a:p>
            <a:endParaRPr lang="en-US" sz="1500" dirty="0"/>
          </a:p>
          <a:p>
            <a:r>
              <a:rPr lang="en-US" sz="1500" dirty="0"/>
              <a:t>12</a:t>
            </a:r>
          </a:p>
          <a:p>
            <a:endParaRPr lang="en-US" sz="1500" dirty="0"/>
          </a:p>
          <a:p>
            <a:r>
              <a:rPr lang="en-US" sz="1500" dirty="0"/>
              <a:t>10</a:t>
            </a:r>
          </a:p>
          <a:p>
            <a:endParaRPr lang="en-US" sz="1500" dirty="0"/>
          </a:p>
          <a:p>
            <a:r>
              <a:rPr lang="en-US" sz="1500" dirty="0"/>
              <a:t>8</a:t>
            </a:r>
          </a:p>
          <a:p>
            <a:endParaRPr lang="en-US" sz="1500" dirty="0"/>
          </a:p>
          <a:p>
            <a:r>
              <a:rPr lang="en-US" sz="1500" dirty="0"/>
              <a:t>6</a:t>
            </a:r>
          </a:p>
          <a:p>
            <a:endParaRPr lang="en-US" sz="1500" dirty="0"/>
          </a:p>
          <a:p>
            <a:r>
              <a:rPr lang="en-US" sz="1500" dirty="0"/>
              <a:t>4</a:t>
            </a:r>
          </a:p>
          <a:p>
            <a:endParaRPr lang="en-US" sz="1500" dirty="0"/>
          </a:p>
          <a:p>
            <a:r>
              <a:rPr lang="en-US" sz="1500" dirty="0"/>
              <a:t>2</a:t>
            </a:r>
          </a:p>
          <a:p>
            <a:endParaRPr lang="en-US" sz="1500" dirty="0"/>
          </a:p>
          <a:p>
            <a:r>
              <a:rPr lang="en-US" sz="1500" dirty="0"/>
              <a:t>0</a:t>
            </a:r>
          </a:p>
        </p:txBody>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30201" t="16074" r="50000" b="51785"/>
          <a:stretch/>
        </p:blipFill>
        <p:spPr>
          <a:xfrm>
            <a:off x="7647640" y="1219200"/>
            <a:ext cx="1460501" cy="1143000"/>
          </a:xfrm>
          <a:prstGeom prst="rect">
            <a:avLst/>
          </a:prstGeom>
        </p:spPr>
      </p:pic>
      <p:sp>
        <p:nvSpPr>
          <p:cNvPr id="13" name="TextBox 12"/>
          <p:cNvSpPr txBox="1"/>
          <p:nvPr/>
        </p:nvSpPr>
        <p:spPr>
          <a:xfrm>
            <a:off x="973070" y="5925794"/>
            <a:ext cx="1465330" cy="369332"/>
          </a:xfrm>
          <a:prstGeom prst="rect">
            <a:avLst/>
          </a:prstGeom>
          <a:noFill/>
        </p:spPr>
        <p:txBody>
          <a:bodyPr wrap="square" rtlCol="0">
            <a:spAutoFit/>
          </a:bodyPr>
          <a:lstStyle/>
          <a:p>
            <a:r>
              <a:rPr lang="en-US" dirty="0"/>
              <a:t>Book-related</a:t>
            </a:r>
          </a:p>
        </p:txBody>
      </p:sp>
      <p:sp>
        <p:nvSpPr>
          <p:cNvPr id="14" name="TextBox 13"/>
          <p:cNvSpPr txBox="1"/>
          <p:nvPr/>
        </p:nvSpPr>
        <p:spPr>
          <a:xfrm>
            <a:off x="2895600" y="5925794"/>
            <a:ext cx="1371600" cy="369332"/>
          </a:xfrm>
          <a:prstGeom prst="rect">
            <a:avLst/>
          </a:prstGeom>
          <a:noFill/>
        </p:spPr>
        <p:txBody>
          <a:bodyPr wrap="square" rtlCol="0">
            <a:spAutoFit/>
          </a:bodyPr>
          <a:lstStyle/>
          <a:p>
            <a:r>
              <a:rPr lang="en-US" dirty="0"/>
              <a:t>Negative</a:t>
            </a:r>
          </a:p>
        </p:txBody>
      </p:sp>
      <p:sp>
        <p:nvSpPr>
          <p:cNvPr id="16" name="TextBox 15"/>
          <p:cNvSpPr txBox="1"/>
          <p:nvPr/>
        </p:nvSpPr>
        <p:spPr>
          <a:xfrm>
            <a:off x="4706870" y="5923405"/>
            <a:ext cx="1084330" cy="369332"/>
          </a:xfrm>
          <a:prstGeom prst="rect">
            <a:avLst/>
          </a:prstGeom>
          <a:noFill/>
        </p:spPr>
        <p:txBody>
          <a:bodyPr wrap="square" rtlCol="0">
            <a:spAutoFit/>
          </a:bodyPr>
          <a:lstStyle/>
          <a:p>
            <a:r>
              <a:rPr lang="en-US" dirty="0"/>
              <a:t>Off-task</a:t>
            </a:r>
          </a:p>
        </p:txBody>
      </p:sp>
      <p:sp>
        <p:nvSpPr>
          <p:cNvPr id="17" name="TextBox 16"/>
          <p:cNvSpPr txBox="1"/>
          <p:nvPr/>
        </p:nvSpPr>
        <p:spPr>
          <a:xfrm>
            <a:off x="6611870" y="5923405"/>
            <a:ext cx="779530" cy="369332"/>
          </a:xfrm>
          <a:prstGeom prst="rect">
            <a:avLst/>
          </a:prstGeom>
          <a:noFill/>
        </p:spPr>
        <p:txBody>
          <a:bodyPr wrap="square" rtlCol="0">
            <a:spAutoFit/>
          </a:bodyPr>
          <a:lstStyle/>
          <a:p>
            <a:r>
              <a:rPr lang="en-US" dirty="0"/>
              <a:t>Total</a:t>
            </a:r>
          </a:p>
        </p:txBody>
      </p:sp>
      <p:sp>
        <p:nvSpPr>
          <p:cNvPr id="18" name="TextBox 17">
            <a:extLst>
              <a:ext uri="{FF2B5EF4-FFF2-40B4-BE49-F238E27FC236}">
                <a16:creationId xmlns="" xmlns:a16="http://schemas.microsoft.com/office/drawing/2014/main" id="{7E520F83-2E35-774E-BB98-EB83AC5284AF}"/>
              </a:ext>
            </a:extLst>
          </p:cNvPr>
          <p:cNvSpPr txBox="1"/>
          <p:nvPr/>
        </p:nvSpPr>
        <p:spPr>
          <a:xfrm>
            <a:off x="457200" y="6505800"/>
            <a:ext cx="8284200" cy="246221"/>
          </a:xfrm>
          <a:prstGeom prst="rect">
            <a:avLst/>
          </a:prstGeom>
          <a:noFill/>
        </p:spPr>
        <p:txBody>
          <a:bodyPr wrap="square" rtlCol="0">
            <a:spAutoFit/>
          </a:bodyPr>
          <a:lstStyle/>
          <a:p>
            <a:r>
              <a:rPr lang="en-US" sz="1000" dirty="0" smtClean="0"/>
              <a:t>Munzer et al 2018, under revision</a:t>
            </a:r>
            <a:endParaRPr lang="en-US" sz="1000" dirty="0"/>
          </a:p>
        </p:txBody>
      </p:sp>
    </p:spTree>
    <p:extLst>
      <p:ext uri="{BB962C8B-B14F-4D97-AF65-F5344CB8AC3E}">
        <p14:creationId xmlns:p14="http://schemas.microsoft.com/office/powerpoint/2010/main" val="1785584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book verbalizations in print</a:t>
            </a:r>
          </a:p>
        </p:txBody>
      </p:sp>
      <p:sp>
        <p:nvSpPr>
          <p:cNvPr id="4" name="Slide Number Placeholder 3"/>
          <p:cNvSpPr>
            <a:spLocks noGrp="1"/>
          </p:cNvSpPr>
          <p:nvPr>
            <p:ph type="sldNum" sz="quarter" idx="12"/>
          </p:nvPr>
        </p:nvSpPr>
        <p:spPr/>
        <p:txBody>
          <a:bodyPr/>
          <a:lstStyle/>
          <a:p>
            <a:fld id="{313D4505-985F-49BE-8C1F-E0CFEEC3F372}" type="slidenum">
              <a:rPr lang="en-US" smtClean="0"/>
              <a:t>66</a:t>
            </a:fld>
            <a:endParaRPr lang="en-US" dirty="0"/>
          </a:p>
        </p:txBody>
      </p:sp>
      <p:pic>
        <p:nvPicPr>
          <p:cNvPr id="7" name="Picture 6"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
        <p:nvSpPr>
          <p:cNvPr id="15" name="TextBox 14"/>
          <p:cNvSpPr txBox="1"/>
          <p:nvPr/>
        </p:nvSpPr>
        <p:spPr>
          <a:xfrm>
            <a:off x="4876800" y="5410200"/>
            <a:ext cx="38100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t>   *</a:t>
            </a: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5263" t="12301" r="18621" b="4522"/>
          <a:stretch/>
        </p:blipFill>
        <p:spPr>
          <a:xfrm>
            <a:off x="914400" y="1060593"/>
            <a:ext cx="6858000" cy="4853078"/>
          </a:xfrm>
          <a:prstGeom prst="rect">
            <a:avLst/>
          </a:prstGeom>
        </p:spPr>
      </p:pic>
      <p:sp>
        <p:nvSpPr>
          <p:cNvPr id="9" name="TextBox 8"/>
          <p:cNvSpPr txBox="1"/>
          <p:nvPr/>
        </p:nvSpPr>
        <p:spPr>
          <a:xfrm>
            <a:off x="457200" y="1125071"/>
            <a:ext cx="685800" cy="4939814"/>
          </a:xfrm>
          <a:prstGeom prst="rect">
            <a:avLst/>
          </a:prstGeom>
          <a:noFill/>
        </p:spPr>
        <p:txBody>
          <a:bodyPr wrap="square" rtlCol="0">
            <a:spAutoFit/>
          </a:bodyPr>
          <a:lstStyle/>
          <a:p>
            <a:r>
              <a:rPr lang="en-US" sz="1500" dirty="0"/>
              <a:t>20</a:t>
            </a:r>
          </a:p>
          <a:p>
            <a:endParaRPr lang="en-US" sz="1500" dirty="0"/>
          </a:p>
          <a:p>
            <a:r>
              <a:rPr lang="en-US" sz="1500" dirty="0"/>
              <a:t>18</a:t>
            </a:r>
          </a:p>
          <a:p>
            <a:endParaRPr lang="en-US" sz="1500" dirty="0"/>
          </a:p>
          <a:p>
            <a:r>
              <a:rPr lang="en-US" sz="1500" dirty="0"/>
              <a:t>16</a:t>
            </a:r>
          </a:p>
          <a:p>
            <a:endParaRPr lang="en-US" sz="1500" dirty="0"/>
          </a:p>
          <a:p>
            <a:r>
              <a:rPr lang="en-US" sz="1500" dirty="0"/>
              <a:t>14</a:t>
            </a:r>
          </a:p>
          <a:p>
            <a:endParaRPr lang="en-US" sz="1500" dirty="0"/>
          </a:p>
          <a:p>
            <a:r>
              <a:rPr lang="en-US" sz="1500" dirty="0"/>
              <a:t>12</a:t>
            </a:r>
          </a:p>
          <a:p>
            <a:endParaRPr lang="en-US" sz="1500" dirty="0"/>
          </a:p>
          <a:p>
            <a:r>
              <a:rPr lang="en-US" sz="1500" dirty="0"/>
              <a:t>10</a:t>
            </a:r>
          </a:p>
          <a:p>
            <a:endParaRPr lang="en-US" sz="1500" dirty="0"/>
          </a:p>
          <a:p>
            <a:r>
              <a:rPr lang="en-US" sz="1500" dirty="0"/>
              <a:t>8</a:t>
            </a:r>
          </a:p>
          <a:p>
            <a:endParaRPr lang="en-US" sz="1500" dirty="0"/>
          </a:p>
          <a:p>
            <a:r>
              <a:rPr lang="en-US" sz="1500" dirty="0"/>
              <a:t>6</a:t>
            </a:r>
          </a:p>
          <a:p>
            <a:endParaRPr lang="en-US" sz="1500" dirty="0"/>
          </a:p>
          <a:p>
            <a:r>
              <a:rPr lang="en-US" sz="1500" dirty="0"/>
              <a:t>4</a:t>
            </a:r>
          </a:p>
          <a:p>
            <a:endParaRPr lang="en-US" sz="1500" dirty="0"/>
          </a:p>
          <a:p>
            <a:r>
              <a:rPr lang="en-US" sz="1500" dirty="0"/>
              <a:t>2</a:t>
            </a:r>
          </a:p>
          <a:p>
            <a:endParaRPr lang="en-US" sz="1500" dirty="0"/>
          </a:p>
          <a:p>
            <a:r>
              <a:rPr lang="en-US" sz="1500" dirty="0"/>
              <a:t>0</a:t>
            </a:r>
          </a:p>
        </p:txBody>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30201" t="16074" r="50000" b="51785"/>
          <a:stretch/>
        </p:blipFill>
        <p:spPr>
          <a:xfrm>
            <a:off x="7647640" y="1219200"/>
            <a:ext cx="1460501" cy="1143000"/>
          </a:xfrm>
          <a:prstGeom prst="rect">
            <a:avLst/>
          </a:prstGeom>
        </p:spPr>
      </p:pic>
      <p:sp>
        <p:nvSpPr>
          <p:cNvPr id="11" name="Rectangle 10"/>
          <p:cNvSpPr/>
          <p:nvPr/>
        </p:nvSpPr>
        <p:spPr>
          <a:xfrm>
            <a:off x="1069942" y="1366993"/>
            <a:ext cx="1216057" cy="46111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73070" y="5925794"/>
            <a:ext cx="1465330" cy="369332"/>
          </a:xfrm>
          <a:prstGeom prst="rect">
            <a:avLst/>
          </a:prstGeom>
          <a:noFill/>
        </p:spPr>
        <p:txBody>
          <a:bodyPr wrap="square" rtlCol="0">
            <a:spAutoFit/>
          </a:bodyPr>
          <a:lstStyle/>
          <a:p>
            <a:r>
              <a:rPr lang="en-US" dirty="0"/>
              <a:t>Book-related</a:t>
            </a:r>
          </a:p>
        </p:txBody>
      </p:sp>
      <p:sp>
        <p:nvSpPr>
          <p:cNvPr id="13" name="TextBox 12">
            <a:extLst>
              <a:ext uri="{FF2B5EF4-FFF2-40B4-BE49-F238E27FC236}">
                <a16:creationId xmlns="" xmlns:a16="http://schemas.microsoft.com/office/drawing/2014/main" id="{7E520F83-2E35-774E-BB98-EB83AC5284AF}"/>
              </a:ext>
            </a:extLst>
          </p:cNvPr>
          <p:cNvSpPr txBox="1"/>
          <p:nvPr/>
        </p:nvSpPr>
        <p:spPr>
          <a:xfrm>
            <a:off x="457200" y="6505800"/>
            <a:ext cx="8284200" cy="246221"/>
          </a:xfrm>
          <a:prstGeom prst="rect">
            <a:avLst/>
          </a:prstGeom>
          <a:noFill/>
        </p:spPr>
        <p:txBody>
          <a:bodyPr wrap="square" rtlCol="0">
            <a:spAutoFit/>
          </a:bodyPr>
          <a:lstStyle/>
          <a:p>
            <a:r>
              <a:rPr lang="en-US" sz="1000" dirty="0" smtClean="0"/>
              <a:t>Munzer et al 2018, under revision</a:t>
            </a:r>
            <a:endParaRPr lang="en-US" sz="1000" dirty="0"/>
          </a:p>
        </p:txBody>
      </p:sp>
    </p:spTree>
    <p:extLst>
      <p:ext uri="{BB962C8B-B14F-4D97-AF65-F5344CB8AC3E}">
        <p14:creationId xmlns:p14="http://schemas.microsoft.com/office/powerpoint/2010/main" val="41786830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difference in negative verbalizations</a:t>
            </a:r>
          </a:p>
        </p:txBody>
      </p:sp>
      <p:sp>
        <p:nvSpPr>
          <p:cNvPr id="4" name="Slide Number Placeholder 3"/>
          <p:cNvSpPr>
            <a:spLocks noGrp="1"/>
          </p:cNvSpPr>
          <p:nvPr>
            <p:ph type="sldNum" sz="quarter" idx="12"/>
          </p:nvPr>
        </p:nvSpPr>
        <p:spPr/>
        <p:txBody>
          <a:bodyPr/>
          <a:lstStyle/>
          <a:p>
            <a:fld id="{313D4505-985F-49BE-8C1F-E0CFEEC3F372}" type="slidenum">
              <a:rPr lang="en-US" smtClean="0"/>
              <a:t>67</a:t>
            </a:fld>
            <a:endParaRPr lang="en-US" dirty="0"/>
          </a:p>
        </p:txBody>
      </p:sp>
      <p:pic>
        <p:nvPicPr>
          <p:cNvPr id="7" name="Picture 6"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
        <p:nvSpPr>
          <p:cNvPr id="15" name="TextBox 14"/>
          <p:cNvSpPr txBox="1"/>
          <p:nvPr/>
        </p:nvSpPr>
        <p:spPr>
          <a:xfrm>
            <a:off x="4876800" y="5410200"/>
            <a:ext cx="38100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t>   *</a:t>
            </a: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5263" t="12301" r="18621" b="4522"/>
          <a:stretch/>
        </p:blipFill>
        <p:spPr>
          <a:xfrm>
            <a:off x="914400" y="1060593"/>
            <a:ext cx="6858000" cy="4853078"/>
          </a:xfrm>
          <a:prstGeom prst="rect">
            <a:avLst/>
          </a:prstGeom>
        </p:spPr>
      </p:pic>
      <p:sp>
        <p:nvSpPr>
          <p:cNvPr id="9" name="TextBox 8"/>
          <p:cNvSpPr txBox="1"/>
          <p:nvPr/>
        </p:nvSpPr>
        <p:spPr>
          <a:xfrm>
            <a:off x="457200" y="1125071"/>
            <a:ext cx="685800" cy="4939814"/>
          </a:xfrm>
          <a:prstGeom prst="rect">
            <a:avLst/>
          </a:prstGeom>
          <a:noFill/>
        </p:spPr>
        <p:txBody>
          <a:bodyPr wrap="square" rtlCol="0">
            <a:spAutoFit/>
          </a:bodyPr>
          <a:lstStyle/>
          <a:p>
            <a:r>
              <a:rPr lang="en-US" sz="1500" dirty="0"/>
              <a:t>20</a:t>
            </a:r>
          </a:p>
          <a:p>
            <a:endParaRPr lang="en-US" sz="1500" dirty="0"/>
          </a:p>
          <a:p>
            <a:r>
              <a:rPr lang="en-US" sz="1500" dirty="0"/>
              <a:t>18</a:t>
            </a:r>
          </a:p>
          <a:p>
            <a:endParaRPr lang="en-US" sz="1500" dirty="0"/>
          </a:p>
          <a:p>
            <a:r>
              <a:rPr lang="en-US" sz="1500" dirty="0"/>
              <a:t>16</a:t>
            </a:r>
          </a:p>
          <a:p>
            <a:endParaRPr lang="en-US" sz="1500" dirty="0"/>
          </a:p>
          <a:p>
            <a:r>
              <a:rPr lang="en-US" sz="1500" dirty="0"/>
              <a:t>14</a:t>
            </a:r>
          </a:p>
          <a:p>
            <a:endParaRPr lang="en-US" sz="1500" dirty="0"/>
          </a:p>
          <a:p>
            <a:r>
              <a:rPr lang="en-US" sz="1500" dirty="0"/>
              <a:t>12</a:t>
            </a:r>
          </a:p>
          <a:p>
            <a:endParaRPr lang="en-US" sz="1500" dirty="0"/>
          </a:p>
          <a:p>
            <a:r>
              <a:rPr lang="en-US" sz="1500" dirty="0"/>
              <a:t>10</a:t>
            </a:r>
          </a:p>
          <a:p>
            <a:endParaRPr lang="en-US" sz="1500" dirty="0"/>
          </a:p>
          <a:p>
            <a:r>
              <a:rPr lang="en-US" sz="1500" dirty="0"/>
              <a:t>8</a:t>
            </a:r>
          </a:p>
          <a:p>
            <a:endParaRPr lang="en-US" sz="1500" dirty="0"/>
          </a:p>
          <a:p>
            <a:r>
              <a:rPr lang="en-US" sz="1500" dirty="0"/>
              <a:t>6</a:t>
            </a:r>
          </a:p>
          <a:p>
            <a:endParaRPr lang="en-US" sz="1500" dirty="0"/>
          </a:p>
          <a:p>
            <a:r>
              <a:rPr lang="en-US" sz="1500" dirty="0"/>
              <a:t>4</a:t>
            </a:r>
          </a:p>
          <a:p>
            <a:endParaRPr lang="en-US" sz="1500" dirty="0"/>
          </a:p>
          <a:p>
            <a:r>
              <a:rPr lang="en-US" sz="1500" dirty="0"/>
              <a:t>2</a:t>
            </a:r>
          </a:p>
          <a:p>
            <a:endParaRPr lang="en-US" sz="1500" dirty="0"/>
          </a:p>
          <a:p>
            <a:r>
              <a:rPr lang="en-US" sz="1500" dirty="0"/>
              <a:t>0</a:t>
            </a:r>
          </a:p>
        </p:txBody>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30201" t="16074" r="50000" b="51785"/>
          <a:stretch/>
        </p:blipFill>
        <p:spPr>
          <a:xfrm>
            <a:off x="7647640" y="1219200"/>
            <a:ext cx="1460501" cy="1143000"/>
          </a:xfrm>
          <a:prstGeom prst="rect">
            <a:avLst/>
          </a:prstGeom>
        </p:spPr>
      </p:pic>
      <p:sp>
        <p:nvSpPr>
          <p:cNvPr id="11" name="TextBox 10"/>
          <p:cNvSpPr txBox="1"/>
          <p:nvPr/>
        </p:nvSpPr>
        <p:spPr>
          <a:xfrm>
            <a:off x="2895600" y="5925794"/>
            <a:ext cx="1447800" cy="369332"/>
          </a:xfrm>
          <a:prstGeom prst="rect">
            <a:avLst/>
          </a:prstGeom>
          <a:noFill/>
        </p:spPr>
        <p:txBody>
          <a:bodyPr wrap="square" rtlCol="0">
            <a:spAutoFit/>
          </a:bodyPr>
          <a:lstStyle/>
          <a:p>
            <a:r>
              <a:rPr lang="en-US" dirty="0"/>
              <a:t>Negative</a:t>
            </a:r>
          </a:p>
        </p:txBody>
      </p:sp>
      <p:sp>
        <p:nvSpPr>
          <p:cNvPr id="12" name="Rectangle 11"/>
          <p:cNvSpPr/>
          <p:nvPr/>
        </p:nvSpPr>
        <p:spPr>
          <a:xfrm>
            <a:off x="2822543" y="4952999"/>
            <a:ext cx="1216057" cy="10251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7E520F83-2E35-774E-BB98-EB83AC5284AF}"/>
              </a:ext>
            </a:extLst>
          </p:cNvPr>
          <p:cNvSpPr txBox="1"/>
          <p:nvPr/>
        </p:nvSpPr>
        <p:spPr>
          <a:xfrm>
            <a:off x="457200" y="6505800"/>
            <a:ext cx="8284200" cy="246221"/>
          </a:xfrm>
          <a:prstGeom prst="rect">
            <a:avLst/>
          </a:prstGeom>
          <a:noFill/>
        </p:spPr>
        <p:txBody>
          <a:bodyPr wrap="square" rtlCol="0">
            <a:spAutoFit/>
          </a:bodyPr>
          <a:lstStyle/>
          <a:p>
            <a:r>
              <a:rPr lang="en-US" sz="1000" dirty="0" smtClean="0"/>
              <a:t>Munzer et al 2018, under revision</a:t>
            </a:r>
            <a:endParaRPr lang="en-US" sz="1000" dirty="0"/>
          </a:p>
        </p:txBody>
      </p:sp>
    </p:spTree>
    <p:extLst>
      <p:ext uri="{BB962C8B-B14F-4D97-AF65-F5344CB8AC3E}">
        <p14:creationId xmlns:p14="http://schemas.microsoft.com/office/powerpoint/2010/main" val="17235254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off-task in print</a:t>
            </a:r>
          </a:p>
        </p:txBody>
      </p:sp>
      <p:sp>
        <p:nvSpPr>
          <p:cNvPr id="4" name="Slide Number Placeholder 3"/>
          <p:cNvSpPr>
            <a:spLocks noGrp="1"/>
          </p:cNvSpPr>
          <p:nvPr>
            <p:ph type="sldNum" sz="quarter" idx="12"/>
          </p:nvPr>
        </p:nvSpPr>
        <p:spPr/>
        <p:txBody>
          <a:bodyPr/>
          <a:lstStyle/>
          <a:p>
            <a:fld id="{313D4505-985F-49BE-8C1F-E0CFEEC3F372}" type="slidenum">
              <a:rPr lang="en-US" smtClean="0"/>
              <a:t>68</a:t>
            </a:fld>
            <a:endParaRPr lang="en-US" dirty="0"/>
          </a:p>
        </p:txBody>
      </p:sp>
      <p:pic>
        <p:nvPicPr>
          <p:cNvPr id="7" name="Picture 6"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
        <p:nvSpPr>
          <p:cNvPr id="15" name="TextBox 14"/>
          <p:cNvSpPr txBox="1"/>
          <p:nvPr/>
        </p:nvSpPr>
        <p:spPr>
          <a:xfrm>
            <a:off x="4876800" y="5410200"/>
            <a:ext cx="38100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t>   *</a:t>
            </a: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5263" t="12301" r="18621" b="4522"/>
          <a:stretch/>
        </p:blipFill>
        <p:spPr>
          <a:xfrm>
            <a:off x="914400" y="1060593"/>
            <a:ext cx="6858000" cy="4853078"/>
          </a:xfrm>
          <a:prstGeom prst="rect">
            <a:avLst/>
          </a:prstGeom>
        </p:spPr>
      </p:pic>
      <p:sp>
        <p:nvSpPr>
          <p:cNvPr id="9" name="TextBox 8"/>
          <p:cNvSpPr txBox="1"/>
          <p:nvPr/>
        </p:nvSpPr>
        <p:spPr>
          <a:xfrm>
            <a:off x="457200" y="1125071"/>
            <a:ext cx="685800" cy="4939814"/>
          </a:xfrm>
          <a:prstGeom prst="rect">
            <a:avLst/>
          </a:prstGeom>
          <a:noFill/>
        </p:spPr>
        <p:txBody>
          <a:bodyPr wrap="square" rtlCol="0">
            <a:spAutoFit/>
          </a:bodyPr>
          <a:lstStyle/>
          <a:p>
            <a:r>
              <a:rPr lang="en-US" sz="1500" dirty="0"/>
              <a:t>20</a:t>
            </a:r>
          </a:p>
          <a:p>
            <a:endParaRPr lang="en-US" sz="1500" dirty="0"/>
          </a:p>
          <a:p>
            <a:r>
              <a:rPr lang="en-US" sz="1500" dirty="0"/>
              <a:t>18</a:t>
            </a:r>
          </a:p>
          <a:p>
            <a:endParaRPr lang="en-US" sz="1500" dirty="0"/>
          </a:p>
          <a:p>
            <a:r>
              <a:rPr lang="en-US" sz="1500" dirty="0"/>
              <a:t>16</a:t>
            </a:r>
          </a:p>
          <a:p>
            <a:endParaRPr lang="en-US" sz="1500" dirty="0"/>
          </a:p>
          <a:p>
            <a:r>
              <a:rPr lang="en-US" sz="1500" dirty="0"/>
              <a:t>14</a:t>
            </a:r>
          </a:p>
          <a:p>
            <a:endParaRPr lang="en-US" sz="1500" dirty="0"/>
          </a:p>
          <a:p>
            <a:r>
              <a:rPr lang="en-US" sz="1500" dirty="0"/>
              <a:t>12</a:t>
            </a:r>
          </a:p>
          <a:p>
            <a:endParaRPr lang="en-US" sz="1500" dirty="0"/>
          </a:p>
          <a:p>
            <a:r>
              <a:rPr lang="en-US" sz="1500" dirty="0"/>
              <a:t>10</a:t>
            </a:r>
          </a:p>
          <a:p>
            <a:endParaRPr lang="en-US" sz="1500" dirty="0"/>
          </a:p>
          <a:p>
            <a:r>
              <a:rPr lang="en-US" sz="1500" dirty="0"/>
              <a:t>8</a:t>
            </a:r>
          </a:p>
          <a:p>
            <a:endParaRPr lang="en-US" sz="1500" dirty="0"/>
          </a:p>
          <a:p>
            <a:r>
              <a:rPr lang="en-US" sz="1500" dirty="0"/>
              <a:t>6</a:t>
            </a:r>
          </a:p>
          <a:p>
            <a:endParaRPr lang="en-US" sz="1500" dirty="0"/>
          </a:p>
          <a:p>
            <a:r>
              <a:rPr lang="en-US" sz="1500" dirty="0"/>
              <a:t>4</a:t>
            </a:r>
          </a:p>
          <a:p>
            <a:endParaRPr lang="en-US" sz="1500" dirty="0"/>
          </a:p>
          <a:p>
            <a:r>
              <a:rPr lang="en-US" sz="1500" dirty="0"/>
              <a:t>2</a:t>
            </a:r>
          </a:p>
          <a:p>
            <a:endParaRPr lang="en-US" sz="1500" dirty="0"/>
          </a:p>
          <a:p>
            <a:r>
              <a:rPr lang="en-US" sz="1500" dirty="0"/>
              <a:t>0</a:t>
            </a:r>
          </a:p>
        </p:txBody>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30201" t="16074" r="50000" b="51785"/>
          <a:stretch/>
        </p:blipFill>
        <p:spPr>
          <a:xfrm>
            <a:off x="7647640" y="1219200"/>
            <a:ext cx="1460501" cy="1143000"/>
          </a:xfrm>
          <a:prstGeom prst="rect">
            <a:avLst/>
          </a:prstGeom>
        </p:spPr>
      </p:pic>
      <p:sp>
        <p:nvSpPr>
          <p:cNvPr id="11" name="TextBox 10"/>
          <p:cNvSpPr txBox="1"/>
          <p:nvPr/>
        </p:nvSpPr>
        <p:spPr>
          <a:xfrm>
            <a:off x="4706870" y="5923405"/>
            <a:ext cx="1084330" cy="369332"/>
          </a:xfrm>
          <a:prstGeom prst="rect">
            <a:avLst/>
          </a:prstGeom>
          <a:noFill/>
        </p:spPr>
        <p:txBody>
          <a:bodyPr wrap="square" rtlCol="0">
            <a:spAutoFit/>
          </a:bodyPr>
          <a:lstStyle/>
          <a:p>
            <a:r>
              <a:rPr lang="en-US" dirty="0"/>
              <a:t>Off-task</a:t>
            </a:r>
          </a:p>
        </p:txBody>
      </p:sp>
      <p:sp>
        <p:nvSpPr>
          <p:cNvPr id="12" name="Rectangle 11"/>
          <p:cNvSpPr/>
          <p:nvPr/>
        </p:nvSpPr>
        <p:spPr>
          <a:xfrm>
            <a:off x="4575143" y="4952999"/>
            <a:ext cx="1139857" cy="10251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7E520F83-2E35-774E-BB98-EB83AC5284AF}"/>
              </a:ext>
            </a:extLst>
          </p:cNvPr>
          <p:cNvSpPr txBox="1"/>
          <p:nvPr/>
        </p:nvSpPr>
        <p:spPr>
          <a:xfrm>
            <a:off x="457200" y="6505800"/>
            <a:ext cx="8284200" cy="246221"/>
          </a:xfrm>
          <a:prstGeom prst="rect">
            <a:avLst/>
          </a:prstGeom>
          <a:noFill/>
        </p:spPr>
        <p:txBody>
          <a:bodyPr wrap="square" rtlCol="0">
            <a:spAutoFit/>
          </a:bodyPr>
          <a:lstStyle/>
          <a:p>
            <a:r>
              <a:rPr lang="en-US" sz="1000" dirty="0" smtClean="0"/>
              <a:t>Munzer et al 2018, under revision</a:t>
            </a:r>
            <a:endParaRPr lang="en-US" sz="1000" dirty="0"/>
          </a:p>
        </p:txBody>
      </p:sp>
    </p:spTree>
    <p:extLst>
      <p:ext uri="{BB962C8B-B14F-4D97-AF65-F5344CB8AC3E}">
        <p14:creationId xmlns:p14="http://schemas.microsoft.com/office/powerpoint/2010/main" val="38275484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total verbalizations in print</a:t>
            </a:r>
          </a:p>
        </p:txBody>
      </p:sp>
      <p:sp>
        <p:nvSpPr>
          <p:cNvPr id="4" name="Slide Number Placeholder 3"/>
          <p:cNvSpPr>
            <a:spLocks noGrp="1"/>
          </p:cNvSpPr>
          <p:nvPr>
            <p:ph type="sldNum" sz="quarter" idx="12"/>
          </p:nvPr>
        </p:nvSpPr>
        <p:spPr/>
        <p:txBody>
          <a:bodyPr/>
          <a:lstStyle/>
          <a:p>
            <a:fld id="{313D4505-985F-49BE-8C1F-E0CFEEC3F372}" type="slidenum">
              <a:rPr lang="en-US" smtClean="0"/>
              <a:t>69</a:t>
            </a:fld>
            <a:endParaRPr lang="en-US" dirty="0"/>
          </a:p>
        </p:txBody>
      </p:sp>
      <p:pic>
        <p:nvPicPr>
          <p:cNvPr id="7" name="Picture 6"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
        <p:nvSpPr>
          <p:cNvPr id="15" name="TextBox 14"/>
          <p:cNvSpPr txBox="1"/>
          <p:nvPr/>
        </p:nvSpPr>
        <p:spPr>
          <a:xfrm>
            <a:off x="4876800" y="5410200"/>
            <a:ext cx="38100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t>   *</a:t>
            </a: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5263" t="12301" r="18621" b="4522"/>
          <a:stretch/>
        </p:blipFill>
        <p:spPr>
          <a:xfrm>
            <a:off x="914400" y="1060593"/>
            <a:ext cx="6858000" cy="4853078"/>
          </a:xfrm>
          <a:prstGeom prst="rect">
            <a:avLst/>
          </a:prstGeom>
        </p:spPr>
      </p:pic>
      <p:sp>
        <p:nvSpPr>
          <p:cNvPr id="9" name="TextBox 8"/>
          <p:cNvSpPr txBox="1"/>
          <p:nvPr/>
        </p:nvSpPr>
        <p:spPr>
          <a:xfrm>
            <a:off x="457200" y="1125071"/>
            <a:ext cx="685800" cy="4939814"/>
          </a:xfrm>
          <a:prstGeom prst="rect">
            <a:avLst/>
          </a:prstGeom>
          <a:noFill/>
        </p:spPr>
        <p:txBody>
          <a:bodyPr wrap="square" rtlCol="0">
            <a:spAutoFit/>
          </a:bodyPr>
          <a:lstStyle/>
          <a:p>
            <a:r>
              <a:rPr lang="en-US" sz="1500" dirty="0"/>
              <a:t>20</a:t>
            </a:r>
          </a:p>
          <a:p>
            <a:endParaRPr lang="en-US" sz="1500" dirty="0"/>
          </a:p>
          <a:p>
            <a:r>
              <a:rPr lang="en-US" sz="1500" dirty="0"/>
              <a:t>18</a:t>
            </a:r>
          </a:p>
          <a:p>
            <a:endParaRPr lang="en-US" sz="1500" dirty="0"/>
          </a:p>
          <a:p>
            <a:r>
              <a:rPr lang="en-US" sz="1500" dirty="0"/>
              <a:t>16</a:t>
            </a:r>
          </a:p>
          <a:p>
            <a:endParaRPr lang="en-US" sz="1500" dirty="0"/>
          </a:p>
          <a:p>
            <a:r>
              <a:rPr lang="en-US" sz="1500" dirty="0"/>
              <a:t>14</a:t>
            </a:r>
          </a:p>
          <a:p>
            <a:endParaRPr lang="en-US" sz="1500" dirty="0"/>
          </a:p>
          <a:p>
            <a:r>
              <a:rPr lang="en-US" sz="1500" dirty="0"/>
              <a:t>12</a:t>
            </a:r>
          </a:p>
          <a:p>
            <a:endParaRPr lang="en-US" sz="1500" dirty="0"/>
          </a:p>
          <a:p>
            <a:r>
              <a:rPr lang="en-US" sz="1500" dirty="0"/>
              <a:t>10</a:t>
            </a:r>
          </a:p>
          <a:p>
            <a:endParaRPr lang="en-US" sz="1500" dirty="0"/>
          </a:p>
          <a:p>
            <a:r>
              <a:rPr lang="en-US" sz="1500" dirty="0"/>
              <a:t>8</a:t>
            </a:r>
          </a:p>
          <a:p>
            <a:endParaRPr lang="en-US" sz="1500" dirty="0"/>
          </a:p>
          <a:p>
            <a:r>
              <a:rPr lang="en-US" sz="1500" dirty="0"/>
              <a:t>6</a:t>
            </a:r>
          </a:p>
          <a:p>
            <a:endParaRPr lang="en-US" sz="1500" dirty="0"/>
          </a:p>
          <a:p>
            <a:r>
              <a:rPr lang="en-US" sz="1500" dirty="0"/>
              <a:t>4</a:t>
            </a:r>
          </a:p>
          <a:p>
            <a:endParaRPr lang="en-US" sz="1500" dirty="0"/>
          </a:p>
          <a:p>
            <a:r>
              <a:rPr lang="en-US" sz="1500" dirty="0"/>
              <a:t>2</a:t>
            </a:r>
          </a:p>
          <a:p>
            <a:endParaRPr lang="en-US" sz="1500" dirty="0"/>
          </a:p>
          <a:p>
            <a:r>
              <a:rPr lang="en-US" sz="1500" dirty="0"/>
              <a:t>0</a:t>
            </a:r>
          </a:p>
        </p:txBody>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30201" t="16074" r="50000" b="51785"/>
          <a:stretch/>
        </p:blipFill>
        <p:spPr>
          <a:xfrm>
            <a:off x="7647640" y="1219200"/>
            <a:ext cx="1460501" cy="1143000"/>
          </a:xfrm>
          <a:prstGeom prst="rect">
            <a:avLst/>
          </a:prstGeom>
        </p:spPr>
      </p:pic>
      <p:sp>
        <p:nvSpPr>
          <p:cNvPr id="11" name="TextBox 10"/>
          <p:cNvSpPr txBox="1"/>
          <p:nvPr/>
        </p:nvSpPr>
        <p:spPr>
          <a:xfrm>
            <a:off x="6611870" y="5923405"/>
            <a:ext cx="779530" cy="369332"/>
          </a:xfrm>
          <a:prstGeom prst="rect">
            <a:avLst/>
          </a:prstGeom>
          <a:noFill/>
        </p:spPr>
        <p:txBody>
          <a:bodyPr wrap="square" rtlCol="0">
            <a:spAutoFit/>
          </a:bodyPr>
          <a:lstStyle/>
          <a:p>
            <a:r>
              <a:rPr lang="en-US" dirty="0"/>
              <a:t>Total</a:t>
            </a:r>
          </a:p>
        </p:txBody>
      </p:sp>
      <p:sp>
        <p:nvSpPr>
          <p:cNvPr id="12" name="Rectangle 11"/>
          <p:cNvSpPr/>
          <p:nvPr/>
        </p:nvSpPr>
        <p:spPr>
          <a:xfrm>
            <a:off x="6327743" y="1060593"/>
            <a:ext cx="1139857" cy="49175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7E520F83-2E35-774E-BB98-EB83AC5284AF}"/>
              </a:ext>
            </a:extLst>
          </p:cNvPr>
          <p:cNvSpPr txBox="1"/>
          <p:nvPr/>
        </p:nvSpPr>
        <p:spPr>
          <a:xfrm>
            <a:off x="457200" y="6505800"/>
            <a:ext cx="8284200" cy="246221"/>
          </a:xfrm>
          <a:prstGeom prst="rect">
            <a:avLst/>
          </a:prstGeom>
          <a:noFill/>
        </p:spPr>
        <p:txBody>
          <a:bodyPr wrap="square" rtlCol="0">
            <a:spAutoFit/>
          </a:bodyPr>
          <a:lstStyle/>
          <a:p>
            <a:r>
              <a:rPr lang="en-US" sz="1000" dirty="0" smtClean="0"/>
              <a:t>Munzer et al 2018, under revision</a:t>
            </a:r>
            <a:endParaRPr lang="en-US" sz="1000" dirty="0"/>
          </a:p>
        </p:txBody>
      </p:sp>
    </p:spTree>
    <p:extLst>
      <p:ext uri="{BB962C8B-B14F-4D97-AF65-F5344CB8AC3E}">
        <p14:creationId xmlns:p14="http://schemas.microsoft.com/office/powerpoint/2010/main" val="2946381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talk, sing</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94330" y="836885"/>
            <a:ext cx="4267200" cy="6016551"/>
          </a:xfrm>
        </p:spPr>
      </p:pic>
      <p:sp>
        <p:nvSpPr>
          <p:cNvPr id="4" name="Slide Number Placeholder 3"/>
          <p:cNvSpPr>
            <a:spLocks noGrp="1"/>
          </p:cNvSpPr>
          <p:nvPr>
            <p:ph type="sldNum" sz="quarter" idx="12"/>
          </p:nvPr>
        </p:nvSpPr>
        <p:spPr/>
        <p:txBody>
          <a:bodyPr/>
          <a:lstStyle/>
          <a:p>
            <a:fld id="{313D4505-985F-49BE-8C1F-E0CFEEC3F372}" type="slidenum">
              <a:rPr lang="en-US" smtClean="0"/>
              <a:t>7</a:t>
            </a:fld>
            <a:endParaRPr lang="en-US" dirty="0"/>
          </a:p>
        </p:txBody>
      </p:sp>
      <p:sp>
        <p:nvSpPr>
          <p:cNvPr id="8" name="TextBox 7"/>
          <p:cNvSpPr txBox="1"/>
          <p:nvPr/>
        </p:nvSpPr>
        <p:spPr>
          <a:xfrm>
            <a:off x="5001900" y="6492849"/>
            <a:ext cx="8284200" cy="246221"/>
          </a:xfrm>
          <a:prstGeom prst="rect">
            <a:avLst/>
          </a:prstGeom>
          <a:noFill/>
        </p:spPr>
        <p:txBody>
          <a:bodyPr wrap="square" rtlCol="0">
            <a:spAutoFit/>
          </a:bodyPr>
          <a:lstStyle/>
          <a:p>
            <a:r>
              <a:rPr lang="en-US" sz="1000" dirty="0" smtClean="0"/>
              <a:t>Barnes and Noble, </a:t>
            </a:r>
            <a:r>
              <a:rPr lang="en-US" sz="1000" dirty="0" err="1" smtClean="0"/>
              <a:t>Pixabay</a:t>
            </a:r>
            <a:endParaRPr lang="en-US" sz="10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30" y="12925"/>
            <a:ext cx="9144000" cy="6858000"/>
          </a:xfrm>
          <a:prstGeom prst="rect">
            <a:avLst/>
          </a:prstGeom>
        </p:spPr>
      </p:pic>
      <p:sp>
        <p:nvSpPr>
          <p:cNvPr id="7" name="Oval 6"/>
          <p:cNvSpPr/>
          <p:nvPr/>
        </p:nvSpPr>
        <p:spPr>
          <a:xfrm rot="20130813">
            <a:off x="180102" y="79167"/>
            <a:ext cx="3285365" cy="15972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351030" y="3845160"/>
            <a:ext cx="2209800" cy="2057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10958" y="1501885"/>
            <a:ext cx="3285365" cy="15972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90338" y="2589159"/>
            <a:ext cx="3285365" cy="15972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8289" y="3541442"/>
            <a:ext cx="3285365" cy="11877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494920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Discrete nonverbal behaviors</a:t>
            </a:r>
          </a:p>
        </p:txBody>
      </p:sp>
      <p:sp>
        <p:nvSpPr>
          <p:cNvPr id="4" name="Slide Number Placeholder 3"/>
          <p:cNvSpPr>
            <a:spLocks noGrp="1"/>
          </p:cNvSpPr>
          <p:nvPr>
            <p:ph type="sldNum" sz="quarter" idx="12"/>
          </p:nvPr>
        </p:nvSpPr>
        <p:spPr/>
        <p:txBody>
          <a:bodyPr/>
          <a:lstStyle/>
          <a:p>
            <a:fld id="{313D4505-985F-49BE-8C1F-E0CFEEC3F372}" type="slidenum">
              <a:rPr lang="en-US" smtClean="0"/>
              <a:t>70</a:t>
            </a:fld>
            <a:endParaRPr lang="en-US" dirty="0"/>
          </a:p>
        </p:txBody>
      </p:sp>
      <p:grpSp>
        <p:nvGrpSpPr>
          <p:cNvPr id="3" name="Group 2"/>
          <p:cNvGrpSpPr/>
          <p:nvPr/>
        </p:nvGrpSpPr>
        <p:grpSpPr>
          <a:xfrm>
            <a:off x="457200" y="1228681"/>
            <a:ext cx="8494265" cy="4683367"/>
            <a:chOff x="457200" y="1228681"/>
            <a:chExt cx="8494265" cy="4683367"/>
          </a:xfrm>
        </p:grpSpPr>
        <p:pic>
          <p:nvPicPr>
            <p:cNvPr id="5" name="Picture 4"/>
            <p:cNvPicPr/>
            <p:nvPr/>
          </p:nvPicPr>
          <p:blipFill rotWithShape="1">
            <a:blip r:embed="rId3">
              <a:extLst>
                <a:ext uri="{28A0092B-C50C-407E-A947-70E740481C1C}">
                  <a14:useLocalDpi xmlns:a14="http://schemas.microsoft.com/office/drawing/2010/main" val="0"/>
                </a:ext>
              </a:extLst>
            </a:blip>
            <a:srcRect l="7414" b="14963"/>
            <a:stretch/>
          </p:blipFill>
          <p:spPr>
            <a:xfrm>
              <a:off x="838200" y="1228681"/>
              <a:ext cx="8113265" cy="4665438"/>
            </a:xfrm>
            <a:prstGeom prst="rect">
              <a:avLst/>
            </a:prstGeom>
          </p:spPr>
        </p:pic>
        <p:sp>
          <p:nvSpPr>
            <p:cNvPr id="8" name="TextBox 7"/>
            <p:cNvSpPr txBox="1"/>
            <p:nvPr/>
          </p:nvSpPr>
          <p:spPr>
            <a:xfrm>
              <a:off x="457200" y="1295400"/>
              <a:ext cx="685800" cy="4616648"/>
            </a:xfrm>
            <a:prstGeom prst="rect">
              <a:avLst/>
            </a:prstGeom>
            <a:noFill/>
          </p:spPr>
          <p:txBody>
            <a:bodyPr wrap="square" rtlCol="0">
              <a:spAutoFit/>
            </a:bodyPr>
            <a:lstStyle/>
            <a:p>
              <a:r>
                <a:rPr lang="en-US" sz="1400" dirty="0"/>
                <a:t>10</a:t>
              </a:r>
            </a:p>
            <a:p>
              <a:endParaRPr lang="en-US" sz="1400" dirty="0"/>
            </a:p>
            <a:p>
              <a:r>
                <a:rPr lang="en-US" sz="1400" dirty="0"/>
                <a:t>9</a:t>
              </a:r>
            </a:p>
            <a:p>
              <a:endParaRPr lang="en-US" sz="1400" dirty="0"/>
            </a:p>
            <a:p>
              <a:r>
                <a:rPr lang="en-US" sz="1400" dirty="0"/>
                <a:t>8</a:t>
              </a:r>
            </a:p>
            <a:p>
              <a:endParaRPr lang="en-US" sz="1400" dirty="0"/>
            </a:p>
            <a:p>
              <a:r>
                <a:rPr lang="en-US" sz="1400" dirty="0"/>
                <a:t>7</a:t>
              </a:r>
            </a:p>
            <a:p>
              <a:endParaRPr lang="en-US" sz="1400" dirty="0"/>
            </a:p>
            <a:p>
              <a:r>
                <a:rPr lang="en-US" sz="1400" dirty="0"/>
                <a:t>6</a:t>
              </a:r>
            </a:p>
            <a:p>
              <a:endParaRPr lang="en-US" sz="1400" dirty="0"/>
            </a:p>
            <a:p>
              <a:r>
                <a:rPr lang="en-US" sz="1400" dirty="0"/>
                <a:t>5</a:t>
              </a:r>
            </a:p>
            <a:p>
              <a:endParaRPr lang="en-US" sz="1400" dirty="0"/>
            </a:p>
            <a:p>
              <a:r>
                <a:rPr lang="en-US" sz="1400" dirty="0"/>
                <a:t>4</a:t>
              </a:r>
            </a:p>
            <a:p>
              <a:endParaRPr lang="en-US" sz="1400" dirty="0"/>
            </a:p>
            <a:p>
              <a:r>
                <a:rPr lang="en-US" sz="1400" dirty="0"/>
                <a:t>3</a:t>
              </a:r>
            </a:p>
            <a:p>
              <a:endParaRPr lang="en-US" sz="1400" dirty="0"/>
            </a:p>
            <a:p>
              <a:r>
                <a:rPr lang="en-US" sz="1400" dirty="0"/>
                <a:t>2</a:t>
              </a:r>
            </a:p>
            <a:p>
              <a:endParaRPr lang="en-US" sz="1400" dirty="0"/>
            </a:p>
            <a:p>
              <a:r>
                <a:rPr lang="en-US" sz="1400" dirty="0"/>
                <a:t>1</a:t>
              </a:r>
            </a:p>
            <a:p>
              <a:endParaRPr lang="en-US" sz="1400" dirty="0"/>
            </a:p>
            <a:p>
              <a:r>
                <a:rPr lang="en-US" sz="1400" dirty="0"/>
                <a:t>0</a:t>
              </a:r>
            </a:p>
          </p:txBody>
        </p:sp>
      </p:grpSp>
      <p:sp>
        <p:nvSpPr>
          <p:cNvPr id="9" name="TextBox 8"/>
          <p:cNvSpPr txBox="1"/>
          <p:nvPr/>
        </p:nvSpPr>
        <p:spPr>
          <a:xfrm>
            <a:off x="950259" y="5745504"/>
            <a:ext cx="1219200" cy="646331"/>
          </a:xfrm>
          <a:prstGeom prst="rect">
            <a:avLst/>
          </a:prstGeom>
          <a:noFill/>
        </p:spPr>
        <p:txBody>
          <a:bodyPr wrap="square" rtlCol="0">
            <a:spAutoFit/>
          </a:bodyPr>
          <a:lstStyle/>
          <a:p>
            <a:pPr algn="ctr"/>
            <a:r>
              <a:rPr lang="en-US" dirty="0"/>
              <a:t>Child escape</a:t>
            </a:r>
          </a:p>
        </p:txBody>
      </p:sp>
      <p:sp>
        <p:nvSpPr>
          <p:cNvPr id="10" name="TextBox 9"/>
          <p:cNvSpPr txBox="1"/>
          <p:nvPr/>
        </p:nvSpPr>
        <p:spPr>
          <a:xfrm>
            <a:off x="2189629" y="5754469"/>
            <a:ext cx="878541" cy="646331"/>
          </a:xfrm>
          <a:prstGeom prst="rect">
            <a:avLst/>
          </a:prstGeom>
          <a:noFill/>
        </p:spPr>
        <p:txBody>
          <a:bodyPr wrap="square" rtlCol="0">
            <a:spAutoFit/>
          </a:bodyPr>
          <a:lstStyle/>
          <a:p>
            <a:pPr algn="ctr"/>
            <a:r>
              <a:rPr lang="en-US" dirty="0"/>
              <a:t>Child grab</a:t>
            </a:r>
          </a:p>
        </p:txBody>
      </p:sp>
      <p:sp>
        <p:nvSpPr>
          <p:cNvPr id="11" name="TextBox 10"/>
          <p:cNvSpPr txBox="1"/>
          <p:nvPr/>
        </p:nvSpPr>
        <p:spPr>
          <a:xfrm>
            <a:off x="3124200" y="5791200"/>
            <a:ext cx="1219200" cy="646331"/>
          </a:xfrm>
          <a:prstGeom prst="rect">
            <a:avLst/>
          </a:prstGeom>
          <a:noFill/>
        </p:spPr>
        <p:txBody>
          <a:bodyPr wrap="square" rtlCol="0">
            <a:spAutoFit/>
          </a:bodyPr>
          <a:lstStyle/>
          <a:p>
            <a:pPr algn="ctr"/>
            <a:r>
              <a:rPr lang="en-US" dirty="0"/>
              <a:t>Child intercept</a:t>
            </a:r>
          </a:p>
        </p:txBody>
      </p:sp>
      <p:sp>
        <p:nvSpPr>
          <p:cNvPr id="13" name="TextBox 12"/>
          <p:cNvSpPr txBox="1"/>
          <p:nvPr/>
        </p:nvSpPr>
        <p:spPr>
          <a:xfrm>
            <a:off x="4267200" y="5791200"/>
            <a:ext cx="1219200" cy="646331"/>
          </a:xfrm>
          <a:prstGeom prst="rect">
            <a:avLst/>
          </a:prstGeom>
          <a:noFill/>
        </p:spPr>
        <p:txBody>
          <a:bodyPr wrap="square" rtlCol="0">
            <a:spAutoFit/>
          </a:bodyPr>
          <a:lstStyle/>
          <a:p>
            <a:pPr algn="ctr"/>
            <a:r>
              <a:rPr lang="en-US" dirty="0"/>
              <a:t>Parent intercept</a:t>
            </a:r>
          </a:p>
        </p:txBody>
      </p:sp>
      <p:sp>
        <p:nvSpPr>
          <p:cNvPr id="14" name="TextBox 13"/>
          <p:cNvSpPr txBox="1"/>
          <p:nvPr/>
        </p:nvSpPr>
        <p:spPr>
          <a:xfrm>
            <a:off x="5410200" y="5878310"/>
            <a:ext cx="1371600" cy="369332"/>
          </a:xfrm>
          <a:prstGeom prst="rect">
            <a:avLst/>
          </a:prstGeom>
          <a:noFill/>
        </p:spPr>
        <p:txBody>
          <a:bodyPr wrap="square" rtlCol="0">
            <a:spAutoFit/>
          </a:bodyPr>
          <a:lstStyle/>
          <a:p>
            <a:r>
              <a:rPr lang="en-US" dirty="0"/>
              <a:t>Child pivot</a:t>
            </a:r>
          </a:p>
        </p:txBody>
      </p:sp>
      <p:sp>
        <p:nvSpPr>
          <p:cNvPr id="15" name="TextBox 14"/>
          <p:cNvSpPr txBox="1"/>
          <p:nvPr/>
        </p:nvSpPr>
        <p:spPr>
          <a:xfrm>
            <a:off x="6705600" y="5743436"/>
            <a:ext cx="914400" cy="646331"/>
          </a:xfrm>
          <a:prstGeom prst="rect">
            <a:avLst/>
          </a:prstGeom>
          <a:noFill/>
        </p:spPr>
        <p:txBody>
          <a:bodyPr wrap="square" rtlCol="0">
            <a:spAutoFit/>
          </a:bodyPr>
          <a:lstStyle/>
          <a:p>
            <a:pPr algn="ctr"/>
            <a:r>
              <a:rPr lang="en-US" dirty="0"/>
              <a:t>Parent pivot</a:t>
            </a:r>
          </a:p>
        </p:txBody>
      </p:sp>
      <p:sp>
        <p:nvSpPr>
          <p:cNvPr id="16" name="TextBox 15"/>
          <p:cNvSpPr txBox="1"/>
          <p:nvPr/>
        </p:nvSpPr>
        <p:spPr>
          <a:xfrm>
            <a:off x="7848600" y="5743436"/>
            <a:ext cx="914400" cy="646331"/>
          </a:xfrm>
          <a:prstGeom prst="rect">
            <a:avLst/>
          </a:prstGeom>
          <a:noFill/>
        </p:spPr>
        <p:txBody>
          <a:bodyPr wrap="square" rtlCol="0">
            <a:spAutoFit/>
          </a:bodyPr>
          <a:lstStyle/>
          <a:p>
            <a:pPr algn="ctr"/>
            <a:r>
              <a:rPr lang="en-US" dirty="0"/>
              <a:t>Solitary space</a:t>
            </a:r>
          </a:p>
        </p:txBody>
      </p:sp>
      <p:pic>
        <p:nvPicPr>
          <p:cNvPr id="17" name="Picture 16" descr="Signature-Vertical.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30201" t="16074" r="50000" b="51785"/>
          <a:stretch/>
        </p:blipFill>
        <p:spPr>
          <a:xfrm>
            <a:off x="999565" y="1295400"/>
            <a:ext cx="1460501" cy="1143000"/>
          </a:xfrm>
          <a:prstGeom prst="rect">
            <a:avLst/>
          </a:prstGeom>
        </p:spPr>
      </p:pic>
      <p:sp>
        <p:nvSpPr>
          <p:cNvPr id="19" name="TextBox 18">
            <a:extLst>
              <a:ext uri="{FF2B5EF4-FFF2-40B4-BE49-F238E27FC236}">
                <a16:creationId xmlns="" xmlns:a16="http://schemas.microsoft.com/office/drawing/2014/main" id="{7E520F83-2E35-774E-BB98-EB83AC5284AF}"/>
              </a:ext>
            </a:extLst>
          </p:cNvPr>
          <p:cNvSpPr txBox="1"/>
          <p:nvPr/>
        </p:nvSpPr>
        <p:spPr>
          <a:xfrm>
            <a:off x="457200" y="6505800"/>
            <a:ext cx="8284200" cy="246221"/>
          </a:xfrm>
          <a:prstGeom prst="rect">
            <a:avLst/>
          </a:prstGeom>
          <a:noFill/>
        </p:spPr>
        <p:txBody>
          <a:bodyPr wrap="square" rtlCol="0">
            <a:spAutoFit/>
          </a:bodyPr>
          <a:lstStyle/>
          <a:p>
            <a:r>
              <a:rPr lang="en-US" sz="1000" dirty="0" smtClean="0"/>
              <a:t>Munzer et al 2018, in preparation</a:t>
            </a:r>
            <a:endParaRPr lang="en-US" sz="1000" dirty="0"/>
          </a:p>
        </p:txBody>
      </p:sp>
    </p:spTree>
    <p:extLst>
      <p:ext uri="{BB962C8B-B14F-4D97-AF65-F5344CB8AC3E}">
        <p14:creationId xmlns:p14="http://schemas.microsoft.com/office/powerpoint/2010/main" val="20419834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 escaping book more in </a:t>
            </a:r>
            <a:r>
              <a:rPr lang="en-US" dirty="0" err="1"/>
              <a:t>ebooks</a:t>
            </a:r>
            <a:endParaRPr lang="en-US" dirty="0"/>
          </a:p>
        </p:txBody>
      </p:sp>
      <p:sp>
        <p:nvSpPr>
          <p:cNvPr id="4" name="Slide Number Placeholder 3"/>
          <p:cNvSpPr>
            <a:spLocks noGrp="1"/>
          </p:cNvSpPr>
          <p:nvPr>
            <p:ph type="sldNum" sz="quarter" idx="12"/>
          </p:nvPr>
        </p:nvSpPr>
        <p:spPr/>
        <p:txBody>
          <a:bodyPr/>
          <a:lstStyle/>
          <a:p>
            <a:fld id="{313D4505-985F-49BE-8C1F-E0CFEEC3F372}" type="slidenum">
              <a:rPr lang="en-US" smtClean="0"/>
              <a:t>71</a:t>
            </a:fld>
            <a:endParaRPr lang="en-US" dirty="0"/>
          </a:p>
        </p:txBody>
      </p:sp>
      <p:grpSp>
        <p:nvGrpSpPr>
          <p:cNvPr id="3" name="Group 2"/>
          <p:cNvGrpSpPr/>
          <p:nvPr/>
        </p:nvGrpSpPr>
        <p:grpSpPr>
          <a:xfrm>
            <a:off x="457200" y="1228681"/>
            <a:ext cx="8494265" cy="4683367"/>
            <a:chOff x="457200" y="1228681"/>
            <a:chExt cx="8494265" cy="4683367"/>
          </a:xfrm>
        </p:grpSpPr>
        <p:pic>
          <p:nvPicPr>
            <p:cNvPr id="5" name="Picture 4"/>
            <p:cNvPicPr/>
            <p:nvPr/>
          </p:nvPicPr>
          <p:blipFill rotWithShape="1">
            <a:blip r:embed="rId3">
              <a:extLst>
                <a:ext uri="{28A0092B-C50C-407E-A947-70E740481C1C}">
                  <a14:useLocalDpi xmlns:a14="http://schemas.microsoft.com/office/drawing/2010/main" val="0"/>
                </a:ext>
              </a:extLst>
            </a:blip>
            <a:srcRect l="7414" b="14963"/>
            <a:stretch/>
          </p:blipFill>
          <p:spPr>
            <a:xfrm>
              <a:off x="838200" y="1228681"/>
              <a:ext cx="8113265" cy="4665438"/>
            </a:xfrm>
            <a:prstGeom prst="rect">
              <a:avLst/>
            </a:prstGeom>
          </p:spPr>
        </p:pic>
        <p:sp>
          <p:nvSpPr>
            <p:cNvPr id="8" name="TextBox 7"/>
            <p:cNvSpPr txBox="1"/>
            <p:nvPr/>
          </p:nvSpPr>
          <p:spPr>
            <a:xfrm>
              <a:off x="457200" y="1295400"/>
              <a:ext cx="685800" cy="4616648"/>
            </a:xfrm>
            <a:prstGeom prst="rect">
              <a:avLst/>
            </a:prstGeom>
            <a:noFill/>
          </p:spPr>
          <p:txBody>
            <a:bodyPr wrap="square" rtlCol="0">
              <a:spAutoFit/>
            </a:bodyPr>
            <a:lstStyle/>
            <a:p>
              <a:r>
                <a:rPr lang="en-US" sz="1400" dirty="0"/>
                <a:t>10</a:t>
              </a:r>
            </a:p>
            <a:p>
              <a:endParaRPr lang="en-US" sz="1400" dirty="0"/>
            </a:p>
            <a:p>
              <a:r>
                <a:rPr lang="en-US" sz="1400" dirty="0"/>
                <a:t>9</a:t>
              </a:r>
            </a:p>
            <a:p>
              <a:endParaRPr lang="en-US" sz="1400" dirty="0"/>
            </a:p>
            <a:p>
              <a:r>
                <a:rPr lang="en-US" sz="1400" dirty="0"/>
                <a:t>8</a:t>
              </a:r>
            </a:p>
            <a:p>
              <a:endParaRPr lang="en-US" sz="1400" dirty="0"/>
            </a:p>
            <a:p>
              <a:r>
                <a:rPr lang="en-US" sz="1400" dirty="0"/>
                <a:t>7</a:t>
              </a:r>
            </a:p>
            <a:p>
              <a:endParaRPr lang="en-US" sz="1400" dirty="0"/>
            </a:p>
            <a:p>
              <a:r>
                <a:rPr lang="en-US" sz="1400" dirty="0"/>
                <a:t>6</a:t>
              </a:r>
            </a:p>
            <a:p>
              <a:endParaRPr lang="en-US" sz="1400" dirty="0"/>
            </a:p>
            <a:p>
              <a:r>
                <a:rPr lang="en-US" sz="1400" dirty="0"/>
                <a:t>5</a:t>
              </a:r>
            </a:p>
            <a:p>
              <a:endParaRPr lang="en-US" sz="1400" dirty="0"/>
            </a:p>
            <a:p>
              <a:r>
                <a:rPr lang="en-US" sz="1400" dirty="0"/>
                <a:t>4</a:t>
              </a:r>
            </a:p>
            <a:p>
              <a:endParaRPr lang="en-US" sz="1400" dirty="0"/>
            </a:p>
            <a:p>
              <a:r>
                <a:rPr lang="en-US" sz="1400" dirty="0"/>
                <a:t>3</a:t>
              </a:r>
            </a:p>
            <a:p>
              <a:endParaRPr lang="en-US" sz="1400" dirty="0"/>
            </a:p>
            <a:p>
              <a:r>
                <a:rPr lang="en-US" sz="1400" dirty="0"/>
                <a:t>2</a:t>
              </a:r>
            </a:p>
            <a:p>
              <a:endParaRPr lang="en-US" sz="1400" dirty="0"/>
            </a:p>
            <a:p>
              <a:r>
                <a:rPr lang="en-US" sz="1400" dirty="0"/>
                <a:t>1</a:t>
              </a:r>
            </a:p>
            <a:p>
              <a:endParaRPr lang="en-US" sz="1400" dirty="0"/>
            </a:p>
            <a:p>
              <a:r>
                <a:rPr lang="en-US" sz="1400" dirty="0"/>
                <a:t>0</a:t>
              </a:r>
            </a:p>
          </p:txBody>
        </p:sp>
      </p:grpSp>
      <p:sp>
        <p:nvSpPr>
          <p:cNvPr id="6" name="Rectangle 5"/>
          <p:cNvSpPr/>
          <p:nvPr/>
        </p:nvSpPr>
        <p:spPr>
          <a:xfrm>
            <a:off x="838200" y="3886200"/>
            <a:ext cx="1219200"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0259" y="5745504"/>
            <a:ext cx="1219200" cy="646331"/>
          </a:xfrm>
          <a:prstGeom prst="rect">
            <a:avLst/>
          </a:prstGeom>
          <a:noFill/>
        </p:spPr>
        <p:txBody>
          <a:bodyPr wrap="square" rtlCol="0">
            <a:spAutoFit/>
          </a:bodyPr>
          <a:lstStyle/>
          <a:p>
            <a:pPr algn="ctr"/>
            <a:r>
              <a:rPr lang="en-US" dirty="0"/>
              <a:t>Child escape</a:t>
            </a:r>
          </a:p>
        </p:txBody>
      </p:sp>
      <p:pic>
        <p:nvPicPr>
          <p:cNvPr id="10" name="Picture 9" descr="Signature-Vertical.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30201" t="16074" r="50000" b="51785"/>
          <a:stretch/>
        </p:blipFill>
        <p:spPr>
          <a:xfrm>
            <a:off x="999565" y="1295400"/>
            <a:ext cx="1460501" cy="1143000"/>
          </a:xfrm>
          <a:prstGeom prst="rect">
            <a:avLst/>
          </a:prstGeom>
        </p:spPr>
      </p:pic>
      <p:sp>
        <p:nvSpPr>
          <p:cNvPr id="12" name="TextBox 11">
            <a:extLst>
              <a:ext uri="{FF2B5EF4-FFF2-40B4-BE49-F238E27FC236}">
                <a16:creationId xmlns="" xmlns:a16="http://schemas.microsoft.com/office/drawing/2014/main" id="{7E520F83-2E35-774E-BB98-EB83AC5284AF}"/>
              </a:ext>
            </a:extLst>
          </p:cNvPr>
          <p:cNvSpPr txBox="1"/>
          <p:nvPr/>
        </p:nvSpPr>
        <p:spPr>
          <a:xfrm>
            <a:off x="457200" y="6505800"/>
            <a:ext cx="8284200" cy="246221"/>
          </a:xfrm>
          <a:prstGeom prst="rect">
            <a:avLst/>
          </a:prstGeom>
          <a:noFill/>
        </p:spPr>
        <p:txBody>
          <a:bodyPr wrap="square" rtlCol="0">
            <a:spAutoFit/>
          </a:bodyPr>
          <a:lstStyle/>
          <a:p>
            <a:r>
              <a:rPr lang="en-US" sz="1000" dirty="0" smtClean="0"/>
              <a:t>Munzer et al 2018, in preparation</a:t>
            </a:r>
            <a:endParaRPr lang="en-US" sz="1000" dirty="0"/>
          </a:p>
        </p:txBody>
      </p:sp>
    </p:spTree>
    <p:extLst>
      <p:ext uri="{BB962C8B-B14F-4D97-AF65-F5344CB8AC3E}">
        <p14:creationId xmlns:p14="http://schemas.microsoft.com/office/powerpoint/2010/main" val="2523944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differences in child grabbing book</a:t>
            </a:r>
          </a:p>
        </p:txBody>
      </p:sp>
      <p:sp>
        <p:nvSpPr>
          <p:cNvPr id="4" name="Slide Number Placeholder 3"/>
          <p:cNvSpPr>
            <a:spLocks noGrp="1"/>
          </p:cNvSpPr>
          <p:nvPr>
            <p:ph type="sldNum" sz="quarter" idx="12"/>
          </p:nvPr>
        </p:nvSpPr>
        <p:spPr/>
        <p:txBody>
          <a:bodyPr/>
          <a:lstStyle/>
          <a:p>
            <a:fld id="{313D4505-985F-49BE-8C1F-E0CFEEC3F372}" type="slidenum">
              <a:rPr lang="en-US" smtClean="0"/>
              <a:t>72</a:t>
            </a:fld>
            <a:endParaRPr lang="en-US" dirty="0"/>
          </a:p>
        </p:txBody>
      </p:sp>
      <p:grpSp>
        <p:nvGrpSpPr>
          <p:cNvPr id="6" name="Group 5"/>
          <p:cNvGrpSpPr/>
          <p:nvPr/>
        </p:nvGrpSpPr>
        <p:grpSpPr>
          <a:xfrm>
            <a:off x="457200" y="1228681"/>
            <a:ext cx="8494265" cy="4683367"/>
            <a:chOff x="457200" y="1228681"/>
            <a:chExt cx="8494265" cy="4683367"/>
          </a:xfrm>
        </p:grpSpPr>
        <p:pic>
          <p:nvPicPr>
            <p:cNvPr id="8" name="Picture 7"/>
            <p:cNvPicPr/>
            <p:nvPr/>
          </p:nvPicPr>
          <p:blipFill rotWithShape="1">
            <a:blip r:embed="rId3">
              <a:extLst>
                <a:ext uri="{28A0092B-C50C-407E-A947-70E740481C1C}">
                  <a14:useLocalDpi xmlns:a14="http://schemas.microsoft.com/office/drawing/2010/main" val="0"/>
                </a:ext>
              </a:extLst>
            </a:blip>
            <a:srcRect l="7414" b="14963"/>
            <a:stretch/>
          </p:blipFill>
          <p:spPr>
            <a:xfrm>
              <a:off x="838200" y="1228681"/>
              <a:ext cx="8113265" cy="4665438"/>
            </a:xfrm>
            <a:prstGeom prst="rect">
              <a:avLst/>
            </a:prstGeom>
          </p:spPr>
        </p:pic>
        <p:sp>
          <p:nvSpPr>
            <p:cNvPr id="9" name="TextBox 8"/>
            <p:cNvSpPr txBox="1"/>
            <p:nvPr/>
          </p:nvSpPr>
          <p:spPr>
            <a:xfrm>
              <a:off x="457200" y="1295400"/>
              <a:ext cx="685800" cy="4616648"/>
            </a:xfrm>
            <a:prstGeom prst="rect">
              <a:avLst/>
            </a:prstGeom>
            <a:noFill/>
          </p:spPr>
          <p:txBody>
            <a:bodyPr wrap="square" rtlCol="0">
              <a:spAutoFit/>
            </a:bodyPr>
            <a:lstStyle/>
            <a:p>
              <a:r>
                <a:rPr lang="en-US" sz="1400" dirty="0"/>
                <a:t>10</a:t>
              </a:r>
            </a:p>
            <a:p>
              <a:endParaRPr lang="en-US" sz="1400" dirty="0"/>
            </a:p>
            <a:p>
              <a:r>
                <a:rPr lang="en-US" sz="1400" dirty="0"/>
                <a:t>9</a:t>
              </a:r>
            </a:p>
            <a:p>
              <a:endParaRPr lang="en-US" sz="1400" dirty="0"/>
            </a:p>
            <a:p>
              <a:r>
                <a:rPr lang="en-US" sz="1400" dirty="0"/>
                <a:t>8</a:t>
              </a:r>
            </a:p>
            <a:p>
              <a:endParaRPr lang="en-US" sz="1400" dirty="0"/>
            </a:p>
            <a:p>
              <a:r>
                <a:rPr lang="en-US" sz="1400" dirty="0"/>
                <a:t>7</a:t>
              </a:r>
            </a:p>
            <a:p>
              <a:endParaRPr lang="en-US" sz="1400" dirty="0"/>
            </a:p>
            <a:p>
              <a:r>
                <a:rPr lang="en-US" sz="1400" dirty="0"/>
                <a:t>6</a:t>
              </a:r>
            </a:p>
            <a:p>
              <a:endParaRPr lang="en-US" sz="1400" dirty="0"/>
            </a:p>
            <a:p>
              <a:r>
                <a:rPr lang="en-US" sz="1400" dirty="0"/>
                <a:t>5</a:t>
              </a:r>
            </a:p>
            <a:p>
              <a:endParaRPr lang="en-US" sz="1400" dirty="0"/>
            </a:p>
            <a:p>
              <a:r>
                <a:rPr lang="en-US" sz="1400" dirty="0"/>
                <a:t>4</a:t>
              </a:r>
            </a:p>
            <a:p>
              <a:endParaRPr lang="en-US" sz="1400" dirty="0"/>
            </a:p>
            <a:p>
              <a:r>
                <a:rPr lang="en-US" sz="1400" dirty="0"/>
                <a:t>3</a:t>
              </a:r>
            </a:p>
            <a:p>
              <a:endParaRPr lang="en-US" sz="1400" dirty="0"/>
            </a:p>
            <a:p>
              <a:r>
                <a:rPr lang="en-US" sz="1400" dirty="0"/>
                <a:t>2</a:t>
              </a:r>
            </a:p>
            <a:p>
              <a:endParaRPr lang="en-US" sz="1400" dirty="0"/>
            </a:p>
            <a:p>
              <a:r>
                <a:rPr lang="en-US" sz="1400" dirty="0"/>
                <a:t>1</a:t>
              </a:r>
            </a:p>
            <a:p>
              <a:endParaRPr lang="en-US" sz="1400" dirty="0"/>
            </a:p>
            <a:p>
              <a:r>
                <a:rPr lang="en-US" sz="1400" dirty="0"/>
                <a:t>0</a:t>
              </a:r>
            </a:p>
          </p:txBody>
        </p:sp>
      </p:grpSp>
      <p:sp>
        <p:nvSpPr>
          <p:cNvPr id="7" name="Rectangle 6"/>
          <p:cNvSpPr/>
          <p:nvPr/>
        </p:nvSpPr>
        <p:spPr>
          <a:xfrm>
            <a:off x="2057400" y="4724400"/>
            <a:ext cx="1143000" cy="167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189629" y="5754469"/>
            <a:ext cx="878541" cy="646331"/>
          </a:xfrm>
          <a:prstGeom prst="rect">
            <a:avLst/>
          </a:prstGeom>
          <a:noFill/>
        </p:spPr>
        <p:txBody>
          <a:bodyPr wrap="square" rtlCol="0">
            <a:spAutoFit/>
          </a:bodyPr>
          <a:lstStyle/>
          <a:p>
            <a:pPr algn="ctr"/>
            <a:r>
              <a:rPr lang="en-US" dirty="0"/>
              <a:t>Child grab</a:t>
            </a:r>
          </a:p>
        </p:txBody>
      </p:sp>
      <p:pic>
        <p:nvPicPr>
          <p:cNvPr id="11" name="Picture 10" descr="Signature-Vertical.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30201" t="16074" r="50000" b="51785"/>
          <a:stretch/>
        </p:blipFill>
        <p:spPr>
          <a:xfrm>
            <a:off x="999565" y="1295400"/>
            <a:ext cx="1460501" cy="1143000"/>
          </a:xfrm>
          <a:prstGeom prst="rect">
            <a:avLst/>
          </a:prstGeom>
        </p:spPr>
      </p:pic>
      <p:sp>
        <p:nvSpPr>
          <p:cNvPr id="13" name="TextBox 12">
            <a:extLst>
              <a:ext uri="{FF2B5EF4-FFF2-40B4-BE49-F238E27FC236}">
                <a16:creationId xmlns="" xmlns:a16="http://schemas.microsoft.com/office/drawing/2014/main" id="{7E520F83-2E35-774E-BB98-EB83AC5284AF}"/>
              </a:ext>
            </a:extLst>
          </p:cNvPr>
          <p:cNvSpPr txBox="1"/>
          <p:nvPr/>
        </p:nvSpPr>
        <p:spPr>
          <a:xfrm>
            <a:off x="457200" y="6505800"/>
            <a:ext cx="8284200" cy="246221"/>
          </a:xfrm>
          <a:prstGeom prst="rect">
            <a:avLst/>
          </a:prstGeom>
          <a:noFill/>
        </p:spPr>
        <p:txBody>
          <a:bodyPr wrap="square" rtlCol="0">
            <a:spAutoFit/>
          </a:bodyPr>
          <a:lstStyle/>
          <a:p>
            <a:r>
              <a:rPr lang="en-US" sz="1000" dirty="0" smtClean="0"/>
              <a:t>Munzer et al 2018, in preparation</a:t>
            </a:r>
            <a:endParaRPr lang="en-US" sz="1000" dirty="0"/>
          </a:p>
        </p:txBody>
      </p:sp>
    </p:spTree>
    <p:extLst>
      <p:ext uri="{BB962C8B-B14F-4D97-AF65-F5344CB8AC3E}">
        <p14:creationId xmlns:p14="http://schemas.microsoft.com/office/powerpoint/2010/main" val="21979644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child interceptions in </a:t>
            </a:r>
            <a:r>
              <a:rPr lang="en-US" dirty="0" err="1"/>
              <a:t>ebooks</a:t>
            </a:r>
            <a:endParaRPr lang="en-US" dirty="0"/>
          </a:p>
        </p:txBody>
      </p:sp>
      <p:sp>
        <p:nvSpPr>
          <p:cNvPr id="4" name="Slide Number Placeholder 3"/>
          <p:cNvSpPr>
            <a:spLocks noGrp="1"/>
          </p:cNvSpPr>
          <p:nvPr>
            <p:ph type="sldNum" sz="quarter" idx="12"/>
          </p:nvPr>
        </p:nvSpPr>
        <p:spPr/>
        <p:txBody>
          <a:bodyPr/>
          <a:lstStyle/>
          <a:p>
            <a:fld id="{313D4505-985F-49BE-8C1F-E0CFEEC3F372}" type="slidenum">
              <a:rPr lang="en-US" smtClean="0"/>
              <a:t>73</a:t>
            </a:fld>
            <a:endParaRPr lang="en-US" dirty="0"/>
          </a:p>
        </p:txBody>
      </p:sp>
      <p:grpSp>
        <p:nvGrpSpPr>
          <p:cNvPr id="6" name="Group 5"/>
          <p:cNvGrpSpPr/>
          <p:nvPr/>
        </p:nvGrpSpPr>
        <p:grpSpPr>
          <a:xfrm>
            <a:off x="457200" y="1228681"/>
            <a:ext cx="8494265" cy="4683367"/>
            <a:chOff x="457200" y="1228681"/>
            <a:chExt cx="8494265" cy="4683367"/>
          </a:xfrm>
        </p:grpSpPr>
        <p:pic>
          <p:nvPicPr>
            <p:cNvPr id="8" name="Picture 7"/>
            <p:cNvPicPr/>
            <p:nvPr/>
          </p:nvPicPr>
          <p:blipFill rotWithShape="1">
            <a:blip r:embed="rId3">
              <a:extLst>
                <a:ext uri="{28A0092B-C50C-407E-A947-70E740481C1C}">
                  <a14:useLocalDpi xmlns:a14="http://schemas.microsoft.com/office/drawing/2010/main" val="0"/>
                </a:ext>
              </a:extLst>
            </a:blip>
            <a:srcRect l="7414" b="14963"/>
            <a:stretch/>
          </p:blipFill>
          <p:spPr>
            <a:xfrm>
              <a:off x="838200" y="1228681"/>
              <a:ext cx="8113265" cy="4665438"/>
            </a:xfrm>
            <a:prstGeom prst="rect">
              <a:avLst/>
            </a:prstGeom>
          </p:spPr>
        </p:pic>
        <p:sp>
          <p:nvSpPr>
            <p:cNvPr id="9" name="TextBox 8"/>
            <p:cNvSpPr txBox="1"/>
            <p:nvPr/>
          </p:nvSpPr>
          <p:spPr>
            <a:xfrm>
              <a:off x="457200" y="1295400"/>
              <a:ext cx="685800" cy="4616648"/>
            </a:xfrm>
            <a:prstGeom prst="rect">
              <a:avLst/>
            </a:prstGeom>
            <a:noFill/>
          </p:spPr>
          <p:txBody>
            <a:bodyPr wrap="square" rtlCol="0">
              <a:spAutoFit/>
            </a:bodyPr>
            <a:lstStyle/>
            <a:p>
              <a:r>
                <a:rPr lang="en-US" sz="1400" dirty="0"/>
                <a:t>10</a:t>
              </a:r>
            </a:p>
            <a:p>
              <a:endParaRPr lang="en-US" sz="1400" dirty="0"/>
            </a:p>
            <a:p>
              <a:r>
                <a:rPr lang="en-US" sz="1400" dirty="0"/>
                <a:t>9</a:t>
              </a:r>
            </a:p>
            <a:p>
              <a:endParaRPr lang="en-US" sz="1400" dirty="0"/>
            </a:p>
            <a:p>
              <a:r>
                <a:rPr lang="en-US" sz="1400" dirty="0"/>
                <a:t>8</a:t>
              </a:r>
            </a:p>
            <a:p>
              <a:endParaRPr lang="en-US" sz="1400" dirty="0"/>
            </a:p>
            <a:p>
              <a:r>
                <a:rPr lang="en-US" sz="1400" dirty="0"/>
                <a:t>7</a:t>
              </a:r>
            </a:p>
            <a:p>
              <a:endParaRPr lang="en-US" sz="1400" dirty="0"/>
            </a:p>
            <a:p>
              <a:r>
                <a:rPr lang="en-US" sz="1400" dirty="0"/>
                <a:t>6</a:t>
              </a:r>
            </a:p>
            <a:p>
              <a:endParaRPr lang="en-US" sz="1400" dirty="0"/>
            </a:p>
            <a:p>
              <a:r>
                <a:rPr lang="en-US" sz="1400" dirty="0"/>
                <a:t>5</a:t>
              </a:r>
            </a:p>
            <a:p>
              <a:endParaRPr lang="en-US" sz="1400" dirty="0"/>
            </a:p>
            <a:p>
              <a:r>
                <a:rPr lang="en-US" sz="1400" dirty="0"/>
                <a:t>4</a:t>
              </a:r>
            </a:p>
            <a:p>
              <a:endParaRPr lang="en-US" sz="1400" dirty="0"/>
            </a:p>
            <a:p>
              <a:r>
                <a:rPr lang="en-US" sz="1400" dirty="0"/>
                <a:t>3</a:t>
              </a:r>
            </a:p>
            <a:p>
              <a:endParaRPr lang="en-US" sz="1400" dirty="0"/>
            </a:p>
            <a:p>
              <a:r>
                <a:rPr lang="en-US" sz="1400" dirty="0"/>
                <a:t>2</a:t>
              </a:r>
            </a:p>
            <a:p>
              <a:endParaRPr lang="en-US" sz="1400" dirty="0"/>
            </a:p>
            <a:p>
              <a:r>
                <a:rPr lang="en-US" sz="1400" dirty="0"/>
                <a:t>1</a:t>
              </a:r>
            </a:p>
            <a:p>
              <a:endParaRPr lang="en-US" sz="1400" dirty="0"/>
            </a:p>
            <a:p>
              <a:r>
                <a:rPr lang="en-US" sz="1400" dirty="0"/>
                <a:t>0</a:t>
              </a:r>
            </a:p>
          </p:txBody>
        </p:sp>
      </p:grpSp>
      <p:sp>
        <p:nvSpPr>
          <p:cNvPr id="7" name="Rectangle 6"/>
          <p:cNvSpPr/>
          <p:nvPr/>
        </p:nvSpPr>
        <p:spPr>
          <a:xfrm>
            <a:off x="3124200" y="4419600"/>
            <a:ext cx="1143000" cy="2086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124200" y="5791200"/>
            <a:ext cx="1219200" cy="646331"/>
          </a:xfrm>
          <a:prstGeom prst="rect">
            <a:avLst/>
          </a:prstGeom>
          <a:noFill/>
        </p:spPr>
        <p:txBody>
          <a:bodyPr wrap="square" rtlCol="0">
            <a:spAutoFit/>
          </a:bodyPr>
          <a:lstStyle/>
          <a:p>
            <a:pPr algn="ctr"/>
            <a:r>
              <a:rPr lang="en-US" dirty="0"/>
              <a:t>Child intercept</a:t>
            </a:r>
          </a:p>
        </p:txBody>
      </p:sp>
      <p:pic>
        <p:nvPicPr>
          <p:cNvPr id="11" name="Picture 10" descr="Signature-Vertical.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30201" t="16074" r="50000" b="51785"/>
          <a:stretch/>
        </p:blipFill>
        <p:spPr>
          <a:xfrm>
            <a:off x="999565" y="1295400"/>
            <a:ext cx="1460501" cy="1143000"/>
          </a:xfrm>
          <a:prstGeom prst="rect">
            <a:avLst/>
          </a:prstGeom>
        </p:spPr>
      </p:pic>
      <p:sp>
        <p:nvSpPr>
          <p:cNvPr id="13" name="TextBox 12">
            <a:extLst>
              <a:ext uri="{FF2B5EF4-FFF2-40B4-BE49-F238E27FC236}">
                <a16:creationId xmlns="" xmlns:a16="http://schemas.microsoft.com/office/drawing/2014/main" id="{7E520F83-2E35-774E-BB98-EB83AC5284AF}"/>
              </a:ext>
            </a:extLst>
          </p:cNvPr>
          <p:cNvSpPr txBox="1"/>
          <p:nvPr/>
        </p:nvSpPr>
        <p:spPr>
          <a:xfrm>
            <a:off x="457200" y="6505800"/>
            <a:ext cx="8284200" cy="246221"/>
          </a:xfrm>
          <a:prstGeom prst="rect">
            <a:avLst/>
          </a:prstGeom>
          <a:noFill/>
        </p:spPr>
        <p:txBody>
          <a:bodyPr wrap="square" rtlCol="0">
            <a:spAutoFit/>
          </a:bodyPr>
          <a:lstStyle/>
          <a:p>
            <a:r>
              <a:rPr lang="en-US" sz="1000" dirty="0" smtClean="0"/>
              <a:t>Munzer et al 2018, in preparation</a:t>
            </a:r>
            <a:endParaRPr lang="en-US" sz="1000" dirty="0"/>
          </a:p>
        </p:txBody>
      </p:sp>
    </p:spTree>
    <p:extLst>
      <p:ext uri="{BB962C8B-B14F-4D97-AF65-F5344CB8AC3E}">
        <p14:creationId xmlns:p14="http://schemas.microsoft.com/office/powerpoint/2010/main" val="72413232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parent interceptions in </a:t>
            </a:r>
            <a:r>
              <a:rPr lang="en-US" dirty="0" err="1"/>
              <a:t>ebooks</a:t>
            </a:r>
            <a:endParaRPr lang="en-US" dirty="0"/>
          </a:p>
        </p:txBody>
      </p:sp>
      <p:sp>
        <p:nvSpPr>
          <p:cNvPr id="4" name="Slide Number Placeholder 3"/>
          <p:cNvSpPr>
            <a:spLocks noGrp="1"/>
          </p:cNvSpPr>
          <p:nvPr>
            <p:ph type="sldNum" sz="quarter" idx="12"/>
          </p:nvPr>
        </p:nvSpPr>
        <p:spPr/>
        <p:txBody>
          <a:bodyPr/>
          <a:lstStyle/>
          <a:p>
            <a:fld id="{313D4505-985F-49BE-8C1F-E0CFEEC3F372}" type="slidenum">
              <a:rPr lang="en-US" smtClean="0"/>
              <a:t>74</a:t>
            </a:fld>
            <a:endParaRPr lang="en-US" dirty="0"/>
          </a:p>
        </p:txBody>
      </p:sp>
      <p:grpSp>
        <p:nvGrpSpPr>
          <p:cNvPr id="6" name="Group 5"/>
          <p:cNvGrpSpPr/>
          <p:nvPr/>
        </p:nvGrpSpPr>
        <p:grpSpPr>
          <a:xfrm>
            <a:off x="457200" y="1228681"/>
            <a:ext cx="8494265" cy="4683367"/>
            <a:chOff x="457200" y="1228681"/>
            <a:chExt cx="8494265" cy="4683367"/>
          </a:xfrm>
        </p:grpSpPr>
        <p:pic>
          <p:nvPicPr>
            <p:cNvPr id="8" name="Picture 7"/>
            <p:cNvPicPr/>
            <p:nvPr/>
          </p:nvPicPr>
          <p:blipFill rotWithShape="1">
            <a:blip r:embed="rId3">
              <a:extLst>
                <a:ext uri="{28A0092B-C50C-407E-A947-70E740481C1C}">
                  <a14:useLocalDpi xmlns:a14="http://schemas.microsoft.com/office/drawing/2010/main" val="0"/>
                </a:ext>
              </a:extLst>
            </a:blip>
            <a:srcRect l="7414" b="14963"/>
            <a:stretch/>
          </p:blipFill>
          <p:spPr>
            <a:xfrm>
              <a:off x="838200" y="1228681"/>
              <a:ext cx="8113265" cy="4665438"/>
            </a:xfrm>
            <a:prstGeom prst="rect">
              <a:avLst/>
            </a:prstGeom>
          </p:spPr>
        </p:pic>
        <p:sp>
          <p:nvSpPr>
            <p:cNvPr id="9" name="TextBox 8"/>
            <p:cNvSpPr txBox="1"/>
            <p:nvPr/>
          </p:nvSpPr>
          <p:spPr>
            <a:xfrm>
              <a:off x="457200" y="1295400"/>
              <a:ext cx="685800" cy="4616648"/>
            </a:xfrm>
            <a:prstGeom prst="rect">
              <a:avLst/>
            </a:prstGeom>
            <a:noFill/>
          </p:spPr>
          <p:txBody>
            <a:bodyPr wrap="square" rtlCol="0">
              <a:spAutoFit/>
            </a:bodyPr>
            <a:lstStyle/>
            <a:p>
              <a:r>
                <a:rPr lang="en-US" sz="1400" dirty="0"/>
                <a:t>10</a:t>
              </a:r>
            </a:p>
            <a:p>
              <a:endParaRPr lang="en-US" sz="1400" dirty="0"/>
            </a:p>
            <a:p>
              <a:r>
                <a:rPr lang="en-US" sz="1400" dirty="0"/>
                <a:t>9</a:t>
              </a:r>
            </a:p>
            <a:p>
              <a:endParaRPr lang="en-US" sz="1400" dirty="0"/>
            </a:p>
            <a:p>
              <a:r>
                <a:rPr lang="en-US" sz="1400" dirty="0"/>
                <a:t>8</a:t>
              </a:r>
            </a:p>
            <a:p>
              <a:endParaRPr lang="en-US" sz="1400" dirty="0"/>
            </a:p>
            <a:p>
              <a:r>
                <a:rPr lang="en-US" sz="1400" dirty="0"/>
                <a:t>7</a:t>
              </a:r>
            </a:p>
            <a:p>
              <a:endParaRPr lang="en-US" sz="1400" dirty="0"/>
            </a:p>
            <a:p>
              <a:r>
                <a:rPr lang="en-US" sz="1400" dirty="0"/>
                <a:t>6</a:t>
              </a:r>
            </a:p>
            <a:p>
              <a:endParaRPr lang="en-US" sz="1400" dirty="0"/>
            </a:p>
            <a:p>
              <a:r>
                <a:rPr lang="en-US" sz="1400" dirty="0"/>
                <a:t>5</a:t>
              </a:r>
            </a:p>
            <a:p>
              <a:endParaRPr lang="en-US" sz="1400" dirty="0"/>
            </a:p>
            <a:p>
              <a:r>
                <a:rPr lang="en-US" sz="1400" dirty="0"/>
                <a:t>4</a:t>
              </a:r>
            </a:p>
            <a:p>
              <a:endParaRPr lang="en-US" sz="1400" dirty="0"/>
            </a:p>
            <a:p>
              <a:r>
                <a:rPr lang="en-US" sz="1400" dirty="0"/>
                <a:t>3</a:t>
              </a:r>
            </a:p>
            <a:p>
              <a:endParaRPr lang="en-US" sz="1400" dirty="0"/>
            </a:p>
            <a:p>
              <a:r>
                <a:rPr lang="en-US" sz="1400" dirty="0"/>
                <a:t>2</a:t>
              </a:r>
            </a:p>
            <a:p>
              <a:endParaRPr lang="en-US" sz="1400" dirty="0"/>
            </a:p>
            <a:p>
              <a:r>
                <a:rPr lang="en-US" sz="1400" dirty="0"/>
                <a:t>1</a:t>
              </a:r>
            </a:p>
            <a:p>
              <a:endParaRPr lang="en-US" sz="1400" dirty="0"/>
            </a:p>
            <a:p>
              <a:r>
                <a:rPr lang="en-US" sz="1400" dirty="0"/>
                <a:t>0</a:t>
              </a:r>
            </a:p>
          </p:txBody>
        </p:sp>
      </p:grpSp>
      <p:sp>
        <p:nvSpPr>
          <p:cNvPr id="7" name="Rectangle 6"/>
          <p:cNvSpPr/>
          <p:nvPr/>
        </p:nvSpPr>
        <p:spPr>
          <a:xfrm>
            <a:off x="4267200" y="3352800"/>
            <a:ext cx="1219200" cy="315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267200" y="5791200"/>
            <a:ext cx="1219200" cy="646331"/>
          </a:xfrm>
          <a:prstGeom prst="rect">
            <a:avLst/>
          </a:prstGeom>
          <a:noFill/>
        </p:spPr>
        <p:txBody>
          <a:bodyPr wrap="square" rtlCol="0">
            <a:spAutoFit/>
          </a:bodyPr>
          <a:lstStyle/>
          <a:p>
            <a:pPr algn="ctr"/>
            <a:r>
              <a:rPr lang="en-US" dirty="0"/>
              <a:t>Parent intercept</a:t>
            </a:r>
          </a:p>
        </p:txBody>
      </p:sp>
      <p:pic>
        <p:nvPicPr>
          <p:cNvPr id="11" name="Picture 10" descr="Signature-Vertical.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30201" t="16074" r="50000" b="51785"/>
          <a:stretch/>
        </p:blipFill>
        <p:spPr>
          <a:xfrm>
            <a:off x="999565" y="1295400"/>
            <a:ext cx="1460501" cy="1143000"/>
          </a:xfrm>
          <a:prstGeom prst="rect">
            <a:avLst/>
          </a:prstGeom>
        </p:spPr>
      </p:pic>
      <p:sp>
        <p:nvSpPr>
          <p:cNvPr id="13" name="TextBox 12">
            <a:extLst>
              <a:ext uri="{FF2B5EF4-FFF2-40B4-BE49-F238E27FC236}">
                <a16:creationId xmlns="" xmlns:a16="http://schemas.microsoft.com/office/drawing/2014/main" id="{7E520F83-2E35-774E-BB98-EB83AC5284AF}"/>
              </a:ext>
            </a:extLst>
          </p:cNvPr>
          <p:cNvSpPr txBox="1"/>
          <p:nvPr/>
        </p:nvSpPr>
        <p:spPr>
          <a:xfrm>
            <a:off x="457200" y="6505800"/>
            <a:ext cx="8284200" cy="246221"/>
          </a:xfrm>
          <a:prstGeom prst="rect">
            <a:avLst/>
          </a:prstGeom>
          <a:noFill/>
        </p:spPr>
        <p:txBody>
          <a:bodyPr wrap="square" rtlCol="0">
            <a:spAutoFit/>
          </a:bodyPr>
          <a:lstStyle/>
          <a:p>
            <a:r>
              <a:rPr lang="en-US" sz="1000" dirty="0" smtClean="0"/>
              <a:t>Munzer et al 2018, in preparation</a:t>
            </a:r>
            <a:endParaRPr lang="en-US" sz="1000" dirty="0"/>
          </a:p>
        </p:txBody>
      </p:sp>
    </p:spTree>
    <p:extLst>
      <p:ext uri="{BB962C8B-B14F-4D97-AF65-F5344CB8AC3E}">
        <p14:creationId xmlns:p14="http://schemas.microsoft.com/office/powerpoint/2010/main" val="223054378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child pivots in basic </a:t>
            </a:r>
            <a:r>
              <a:rPr lang="en-US" dirty="0" err="1"/>
              <a:t>ebook</a:t>
            </a:r>
            <a:endParaRPr lang="en-US" dirty="0"/>
          </a:p>
        </p:txBody>
      </p:sp>
      <p:sp>
        <p:nvSpPr>
          <p:cNvPr id="4" name="Slide Number Placeholder 3"/>
          <p:cNvSpPr>
            <a:spLocks noGrp="1"/>
          </p:cNvSpPr>
          <p:nvPr>
            <p:ph type="sldNum" sz="quarter" idx="12"/>
          </p:nvPr>
        </p:nvSpPr>
        <p:spPr/>
        <p:txBody>
          <a:bodyPr/>
          <a:lstStyle/>
          <a:p>
            <a:fld id="{313D4505-985F-49BE-8C1F-E0CFEEC3F372}" type="slidenum">
              <a:rPr lang="en-US" smtClean="0"/>
              <a:t>75</a:t>
            </a:fld>
            <a:endParaRPr lang="en-US" dirty="0"/>
          </a:p>
        </p:txBody>
      </p:sp>
      <p:grpSp>
        <p:nvGrpSpPr>
          <p:cNvPr id="6" name="Group 5"/>
          <p:cNvGrpSpPr/>
          <p:nvPr/>
        </p:nvGrpSpPr>
        <p:grpSpPr>
          <a:xfrm>
            <a:off x="457200" y="1228681"/>
            <a:ext cx="8494265" cy="4683367"/>
            <a:chOff x="457200" y="1228681"/>
            <a:chExt cx="8494265" cy="4683367"/>
          </a:xfrm>
        </p:grpSpPr>
        <p:pic>
          <p:nvPicPr>
            <p:cNvPr id="8" name="Picture 7"/>
            <p:cNvPicPr/>
            <p:nvPr/>
          </p:nvPicPr>
          <p:blipFill rotWithShape="1">
            <a:blip r:embed="rId3">
              <a:extLst>
                <a:ext uri="{28A0092B-C50C-407E-A947-70E740481C1C}">
                  <a14:useLocalDpi xmlns:a14="http://schemas.microsoft.com/office/drawing/2010/main" val="0"/>
                </a:ext>
              </a:extLst>
            </a:blip>
            <a:srcRect l="7414" b="14963"/>
            <a:stretch/>
          </p:blipFill>
          <p:spPr>
            <a:xfrm>
              <a:off x="838200" y="1228681"/>
              <a:ext cx="8113265" cy="4665438"/>
            </a:xfrm>
            <a:prstGeom prst="rect">
              <a:avLst/>
            </a:prstGeom>
          </p:spPr>
        </p:pic>
        <p:sp>
          <p:nvSpPr>
            <p:cNvPr id="9" name="TextBox 8"/>
            <p:cNvSpPr txBox="1"/>
            <p:nvPr/>
          </p:nvSpPr>
          <p:spPr>
            <a:xfrm>
              <a:off x="457200" y="1295400"/>
              <a:ext cx="685800" cy="4616648"/>
            </a:xfrm>
            <a:prstGeom prst="rect">
              <a:avLst/>
            </a:prstGeom>
            <a:noFill/>
          </p:spPr>
          <p:txBody>
            <a:bodyPr wrap="square" rtlCol="0">
              <a:spAutoFit/>
            </a:bodyPr>
            <a:lstStyle/>
            <a:p>
              <a:r>
                <a:rPr lang="en-US" sz="1400" dirty="0"/>
                <a:t>10</a:t>
              </a:r>
            </a:p>
            <a:p>
              <a:endParaRPr lang="en-US" sz="1400" dirty="0"/>
            </a:p>
            <a:p>
              <a:r>
                <a:rPr lang="en-US" sz="1400" dirty="0"/>
                <a:t>9</a:t>
              </a:r>
            </a:p>
            <a:p>
              <a:endParaRPr lang="en-US" sz="1400" dirty="0"/>
            </a:p>
            <a:p>
              <a:r>
                <a:rPr lang="en-US" sz="1400" dirty="0"/>
                <a:t>8</a:t>
              </a:r>
            </a:p>
            <a:p>
              <a:endParaRPr lang="en-US" sz="1400" dirty="0"/>
            </a:p>
            <a:p>
              <a:r>
                <a:rPr lang="en-US" sz="1400" dirty="0"/>
                <a:t>7</a:t>
              </a:r>
            </a:p>
            <a:p>
              <a:endParaRPr lang="en-US" sz="1400" dirty="0"/>
            </a:p>
            <a:p>
              <a:r>
                <a:rPr lang="en-US" sz="1400" dirty="0"/>
                <a:t>6</a:t>
              </a:r>
            </a:p>
            <a:p>
              <a:endParaRPr lang="en-US" sz="1400" dirty="0"/>
            </a:p>
            <a:p>
              <a:r>
                <a:rPr lang="en-US" sz="1400" dirty="0"/>
                <a:t>5</a:t>
              </a:r>
            </a:p>
            <a:p>
              <a:endParaRPr lang="en-US" sz="1400" dirty="0"/>
            </a:p>
            <a:p>
              <a:r>
                <a:rPr lang="en-US" sz="1400" dirty="0"/>
                <a:t>4</a:t>
              </a:r>
            </a:p>
            <a:p>
              <a:endParaRPr lang="en-US" sz="1400" dirty="0"/>
            </a:p>
            <a:p>
              <a:r>
                <a:rPr lang="en-US" sz="1400" dirty="0"/>
                <a:t>3</a:t>
              </a:r>
            </a:p>
            <a:p>
              <a:endParaRPr lang="en-US" sz="1400" dirty="0"/>
            </a:p>
            <a:p>
              <a:r>
                <a:rPr lang="en-US" sz="1400" dirty="0"/>
                <a:t>2</a:t>
              </a:r>
            </a:p>
            <a:p>
              <a:endParaRPr lang="en-US" sz="1400" dirty="0"/>
            </a:p>
            <a:p>
              <a:r>
                <a:rPr lang="en-US" sz="1400" dirty="0"/>
                <a:t>1</a:t>
              </a:r>
            </a:p>
            <a:p>
              <a:endParaRPr lang="en-US" sz="1400" dirty="0"/>
            </a:p>
            <a:p>
              <a:r>
                <a:rPr lang="en-US" sz="1400" dirty="0"/>
                <a:t>0</a:t>
              </a:r>
            </a:p>
          </p:txBody>
        </p:sp>
      </p:grpSp>
      <p:sp>
        <p:nvSpPr>
          <p:cNvPr id="7" name="Rectangle 6"/>
          <p:cNvSpPr/>
          <p:nvPr/>
        </p:nvSpPr>
        <p:spPr>
          <a:xfrm>
            <a:off x="5410200" y="4191000"/>
            <a:ext cx="1219200" cy="213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410200" y="5878310"/>
            <a:ext cx="1371600" cy="369332"/>
          </a:xfrm>
          <a:prstGeom prst="rect">
            <a:avLst/>
          </a:prstGeom>
          <a:noFill/>
        </p:spPr>
        <p:txBody>
          <a:bodyPr wrap="square" rtlCol="0">
            <a:spAutoFit/>
          </a:bodyPr>
          <a:lstStyle/>
          <a:p>
            <a:r>
              <a:rPr lang="en-US" dirty="0"/>
              <a:t>Child pivot</a:t>
            </a:r>
          </a:p>
        </p:txBody>
      </p:sp>
      <p:pic>
        <p:nvPicPr>
          <p:cNvPr id="10" name="Picture 9" descr="Signature-Vertical.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30201" t="16074" r="50000" b="51785"/>
          <a:stretch/>
        </p:blipFill>
        <p:spPr>
          <a:xfrm>
            <a:off x="999565" y="1295400"/>
            <a:ext cx="1460501" cy="1143000"/>
          </a:xfrm>
          <a:prstGeom prst="rect">
            <a:avLst/>
          </a:prstGeom>
        </p:spPr>
      </p:pic>
      <p:sp>
        <p:nvSpPr>
          <p:cNvPr id="12" name="TextBox 11">
            <a:extLst>
              <a:ext uri="{FF2B5EF4-FFF2-40B4-BE49-F238E27FC236}">
                <a16:creationId xmlns="" xmlns:a16="http://schemas.microsoft.com/office/drawing/2014/main" id="{7E520F83-2E35-774E-BB98-EB83AC5284AF}"/>
              </a:ext>
            </a:extLst>
          </p:cNvPr>
          <p:cNvSpPr txBox="1"/>
          <p:nvPr/>
        </p:nvSpPr>
        <p:spPr>
          <a:xfrm>
            <a:off x="457200" y="6505800"/>
            <a:ext cx="8284200" cy="246221"/>
          </a:xfrm>
          <a:prstGeom prst="rect">
            <a:avLst/>
          </a:prstGeom>
          <a:noFill/>
        </p:spPr>
        <p:txBody>
          <a:bodyPr wrap="square" rtlCol="0">
            <a:spAutoFit/>
          </a:bodyPr>
          <a:lstStyle/>
          <a:p>
            <a:r>
              <a:rPr lang="en-US" sz="1000" dirty="0" smtClean="0"/>
              <a:t>Munzer et al 2018, in preparation</a:t>
            </a:r>
            <a:endParaRPr lang="en-US" sz="1000" dirty="0"/>
          </a:p>
        </p:txBody>
      </p:sp>
    </p:spTree>
    <p:extLst>
      <p:ext uri="{BB962C8B-B14F-4D97-AF65-F5344CB8AC3E}">
        <p14:creationId xmlns:p14="http://schemas.microsoft.com/office/powerpoint/2010/main" val="161132192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parent pivots in basic </a:t>
            </a:r>
            <a:r>
              <a:rPr lang="en-US" dirty="0" err="1"/>
              <a:t>ebook</a:t>
            </a:r>
            <a:endParaRPr lang="en-US" dirty="0"/>
          </a:p>
        </p:txBody>
      </p:sp>
      <p:sp>
        <p:nvSpPr>
          <p:cNvPr id="4" name="Slide Number Placeholder 3"/>
          <p:cNvSpPr>
            <a:spLocks noGrp="1"/>
          </p:cNvSpPr>
          <p:nvPr>
            <p:ph type="sldNum" sz="quarter" idx="12"/>
          </p:nvPr>
        </p:nvSpPr>
        <p:spPr/>
        <p:txBody>
          <a:bodyPr/>
          <a:lstStyle/>
          <a:p>
            <a:fld id="{313D4505-985F-49BE-8C1F-E0CFEEC3F372}" type="slidenum">
              <a:rPr lang="en-US" smtClean="0"/>
              <a:t>76</a:t>
            </a:fld>
            <a:endParaRPr lang="en-US" dirty="0"/>
          </a:p>
        </p:txBody>
      </p:sp>
      <p:grpSp>
        <p:nvGrpSpPr>
          <p:cNvPr id="6" name="Group 5"/>
          <p:cNvGrpSpPr/>
          <p:nvPr/>
        </p:nvGrpSpPr>
        <p:grpSpPr>
          <a:xfrm>
            <a:off x="457200" y="1228681"/>
            <a:ext cx="8494265" cy="4683367"/>
            <a:chOff x="457200" y="1228681"/>
            <a:chExt cx="8494265" cy="4683367"/>
          </a:xfrm>
        </p:grpSpPr>
        <p:pic>
          <p:nvPicPr>
            <p:cNvPr id="8" name="Picture 7"/>
            <p:cNvPicPr/>
            <p:nvPr/>
          </p:nvPicPr>
          <p:blipFill rotWithShape="1">
            <a:blip r:embed="rId3">
              <a:extLst>
                <a:ext uri="{28A0092B-C50C-407E-A947-70E740481C1C}">
                  <a14:useLocalDpi xmlns:a14="http://schemas.microsoft.com/office/drawing/2010/main" val="0"/>
                </a:ext>
              </a:extLst>
            </a:blip>
            <a:srcRect l="7414" b="14963"/>
            <a:stretch/>
          </p:blipFill>
          <p:spPr>
            <a:xfrm>
              <a:off x="838200" y="1228681"/>
              <a:ext cx="8113265" cy="4665438"/>
            </a:xfrm>
            <a:prstGeom prst="rect">
              <a:avLst/>
            </a:prstGeom>
          </p:spPr>
        </p:pic>
        <p:sp>
          <p:nvSpPr>
            <p:cNvPr id="9" name="TextBox 8"/>
            <p:cNvSpPr txBox="1"/>
            <p:nvPr/>
          </p:nvSpPr>
          <p:spPr>
            <a:xfrm>
              <a:off x="457200" y="1295400"/>
              <a:ext cx="685800" cy="4616648"/>
            </a:xfrm>
            <a:prstGeom prst="rect">
              <a:avLst/>
            </a:prstGeom>
            <a:noFill/>
          </p:spPr>
          <p:txBody>
            <a:bodyPr wrap="square" rtlCol="0">
              <a:spAutoFit/>
            </a:bodyPr>
            <a:lstStyle/>
            <a:p>
              <a:r>
                <a:rPr lang="en-US" sz="1400" dirty="0"/>
                <a:t>10</a:t>
              </a:r>
            </a:p>
            <a:p>
              <a:endParaRPr lang="en-US" sz="1400" dirty="0"/>
            </a:p>
            <a:p>
              <a:r>
                <a:rPr lang="en-US" sz="1400" dirty="0"/>
                <a:t>9</a:t>
              </a:r>
            </a:p>
            <a:p>
              <a:endParaRPr lang="en-US" sz="1400" dirty="0"/>
            </a:p>
            <a:p>
              <a:r>
                <a:rPr lang="en-US" sz="1400" dirty="0"/>
                <a:t>8</a:t>
              </a:r>
            </a:p>
            <a:p>
              <a:endParaRPr lang="en-US" sz="1400" dirty="0"/>
            </a:p>
            <a:p>
              <a:r>
                <a:rPr lang="en-US" sz="1400" dirty="0"/>
                <a:t>7</a:t>
              </a:r>
            </a:p>
            <a:p>
              <a:endParaRPr lang="en-US" sz="1400" dirty="0"/>
            </a:p>
            <a:p>
              <a:r>
                <a:rPr lang="en-US" sz="1400" dirty="0"/>
                <a:t>6</a:t>
              </a:r>
            </a:p>
            <a:p>
              <a:endParaRPr lang="en-US" sz="1400" dirty="0"/>
            </a:p>
            <a:p>
              <a:r>
                <a:rPr lang="en-US" sz="1400" dirty="0"/>
                <a:t>5</a:t>
              </a:r>
            </a:p>
            <a:p>
              <a:endParaRPr lang="en-US" sz="1400" dirty="0"/>
            </a:p>
            <a:p>
              <a:r>
                <a:rPr lang="en-US" sz="1400" dirty="0"/>
                <a:t>4</a:t>
              </a:r>
            </a:p>
            <a:p>
              <a:endParaRPr lang="en-US" sz="1400" dirty="0"/>
            </a:p>
            <a:p>
              <a:r>
                <a:rPr lang="en-US" sz="1400" dirty="0"/>
                <a:t>3</a:t>
              </a:r>
            </a:p>
            <a:p>
              <a:endParaRPr lang="en-US" sz="1400" dirty="0"/>
            </a:p>
            <a:p>
              <a:r>
                <a:rPr lang="en-US" sz="1400" dirty="0"/>
                <a:t>2</a:t>
              </a:r>
            </a:p>
            <a:p>
              <a:endParaRPr lang="en-US" sz="1400" dirty="0"/>
            </a:p>
            <a:p>
              <a:r>
                <a:rPr lang="en-US" sz="1400" dirty="0"/>
                <a:t>1</a:t>
              </a:r>
            </a:p>
            <a:p>
              <a:endParaRPr lang="en-US" sz="1400" dirty="0"/>
            </a:p>
            <a:p>
              <a:r>
                <a:rPr lang="en-US" sz="1400" dirty="0"/>
                <a:t>0</a:t>
              </a:r>
            </a:p>
          </p:txBody>
        </p:sp>
      </p:grpSp>
      <p:sp>
        <p:nvSpPr>
          <p:cNvPr id="7" name="Rectangle 6"/>
          <p:cNvSpPr/>
          <p:nvPr/>
        </p:nvSpPr>
        <p:spPr>
          <a:xfrm>
            <a:off x="6553200" y="4114800"/>
            <a:ext cx="1143000" cy="239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705600" y="5743436"/>
            <a:ext cx="914400" cy="646331"/>
          </a:xfrm>
          <a:prstGeom prst="rect">
            <a:avLst/>
          </a:prstGeom>
          <a:noFill/>
        </p:spPr>
        <p:txBody>
          <a:bodyPr wrap="square" rtlCol="0">
            <a:spAutoFit/>
          </a:bodyPr>
          <a:lstStyle/>
          <a:p>
            <a:pPr algn="ctr"/>
            <a:r>
              <a:rPr lang="en-US" dirty="0"/>
              <a:t>Parent pivot</a:t>
            </a:r>
          </a:p>
        </p:txBody>
      </p:sp>
      <p:pic>
        <p:nvPicPr>
          <p:cNvPr id="11" name="Picture 10" descr="Signature-Vertical.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30201" t="16074" r="50000" b="51785"/>
          <a:stretch/>
        </p:blipFill>
        <p:spPr>
          <a:xfrm>
            <a:off x="999565" y="1295400"/>
            <a:ext cx="1460501" cy="1143000"/>
          </a:xfrm>
          <a:prstGeom prst="rect">
            <a:avLst/>
          </a:prstGeom>
        </p:spPr>
      </p:pic>
      <p:sp>
        <p:nvSpPr>
          <p:cNvPr id="13" name="TextBox 12">
            <a:extLst>
              <a:ext uri="{FF2B5EF4-FFF2-40B4-BE49-F238E27FC236}">
                <a16:creationId xmlns="" xmlns:a16="http://schemas.microsoft.com/office/drawing/2014/main" id="{7E520F83-2E35-774E-BB98-EB83AC5284AF}"/>
              </a:ext>
            </a:extLst>
          </p:cNvPr>
          <p:cNvSpPr txBox="1"/>
          <p:nvPr/>
        </p:nvSpPr>
        <p:spPr>
          <a:xfrm>
            <a:off x="457200" y="6505800"/>
            <a:ext cx="8284200" cy="246221"/>
          </a:xfrm>
          <a:prstGeom prst="rect">
            <a:avLst/>
          </a:prstGeom>
          <a:noFill/>
        </p:spPr>
        <p:txBody>
          <a:bodyPr wrap="square" rtlCol="0">
            <a:spAutoFit/>
          </a:bodyPr>
          <a:lstStyle/>
          <a:p>
            <a:r>
              <a:rPr lang="en-US" sz="1000" dirty="0" smtClean="0"/>
              <a:t>Munzer et al 2018, in preparation</a:t>
            </a:r>
            <a:endParaRPr lang="en-US" sz="1000" dirty="0"/>
          </a:p>
        </p:txBody>
      </p:sp>
    </p:spTree>
    <p:extLst>
      <p:ext uri="{BB962C8B-B14F-4D97-AF65-F5344CB8AC3E}">
        <p14:creationId xmlns:p14="http://schemas.microsoft.com/office/powerpoint/2010/main" val="149004891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solitary space in </a:t>
            </a:r>
            <a:r>
              <a:rPr lang="en-US" dirty="0" err="1"/>
              <a:t>ebooks</a:t>
            </a:r>
            <a:endParaRPr lang="en-US" dirty="0"/>
          </a:p>
        </p:txBody>
      </p:sp>
      <p:sp>
        <p:nvSpPr>
          <p:cNvPr id="4" name="Slide Number Placeholder 3"/>
          <p:cNvSpPr>
            <a:spLocks noGrp="1"/>
          </p:cNvSpPr>
          <p:nvPr>
            <p:ph type="sldNum" sz="quarter" idx="12"/>
          </p:nvPr>
        </p:nvSpPr>
        <p:spPr/>
        <p:txBody>
          <a:bodyPr/>
          <a:lstStyle/>
          <a:p>
            <a:fld id="{313D4505-985F-49BE-8C1F-E0CFEEC3F372}" type="slidenum">
              <a:rPr lang="en-US" smtClean="0"/>
              <a:t>77</a:t>
            </a:fld>
            <a:endParaRPr lang="en-US" dirty="0"/>
          </a:p>
        </p:txBody>
      </p:sp>
      <p:grpSp>
        <p:nvGrpSpPr>
          <p:cNvPr id="6" name="Group 5"/>
          <p:cNvGrpSpPr/>
          <p:nvPr/>
        </p:nvGrpSpPr>
        <p:grpSpPr>
          <a:xfrm>
            <a:off x="457200" y="1228681"/>
            <a:ext cx="8494265" cy="4683367"/>
            <a:chOff x="457200" y="1228681"/>
            <a:chExt cx="8494265" cy="4683367"/>
          </a:xfrm>
        </p:grpSpPr>
        <p:pic>
          <p:nvPicPr>
            <p:cNvPr id="8" name="Picture 7"/>
            <p:cNvPicPr/>
            <p:nvPr/>
          </p:nvPicPr>
          <p:blipFill rotWithShape="1">
            <a:blip r:embed="rId3">
              <a:extLst>
                <a:ext uri="{28A0092B-C50C-407E-A947-70E740481C1C}">
                  <a14:useLocalDpi xmlns:a14="http://schemas.microsoft.com/office/drawing/2010/main" val="0"/>
                </a:ext>
              </a:extLst>
            </a:blip>
            <a:srcRect l="7414" b="14963"/>
            <a:stretch/>
          </p:blipFill>
          <p:spPr>
            <a:xfrm>
              <a:off x="838200" y="1228681"/>
              <a:ext cx="8113265" cy="4665438"/>
            </a:xfrm>
            <a:prstGeom prst="rect">
              <a:avLst/>
            </a:prstGeom>
          </p:spPr>
        </p:pic>
        <p:sp>
          <p:nvSpPr>
            <p:cNvPr id="9" name="TextBox 8"/>
            <p:cNvSpPr txBox="1"/>
            <p:nvPr/>
          </p:nvSpPr>
          <p:spPr>
            <a:xfrm>
              <a:off x="457200" y="1295400"/>
              <a:ext cx="685800" cy="4616648"/>
            </a:xfrm>
            <a:prstGeom prst="rect">
              <a:avLst/>
            </a:prstGeom>
            <a:noFill/>
          </p:spPr>
          <p:txBody>
            <a:bodyPr wrap="square" rtlCol="0">
              <a:spAutoFit/>
            </a:bodyPr>
            <a:lstStyle/>
            <a:p>
              <a:r>
                <a:rPr lang="en-US" sz="1400" dirty="0"/>
                <a:t>10</a:t>
              </a:r>
            </a:p>
            <a:p>
              <a:endParaRPr lang="en-US" sz="1400" dirty="0"/>
            </a:p>
            <a:p>
              <a:r>
                <a:rPr lang="en-US" sz="1400" dirty="0"/>
                <a:t>9</a:t>
              </a:r>
            </a:p>
            <a:p>
              <a:endParaRPr lang="en-US" sz="1400" dirty="0"/>
            </a:p>
            <a:p>
              <a:r>
                <a:rPr lang="en-US" sz="1400" dirty="0"/>
                <a:t>8</a:t>
              </a:r>
            </a:p>
            <a:p>
              <a:endParaRPr lang="en-US" sz="1400" dirty="0"/>
            </a:p>
            <a:p>
              <a:r>
                <a:rPr lang="en-US" sz="1400" dirty="0"/>
                <a:t>7</a:t>
              </a:r>
            </a:p>
            <a:p>
              <a:endParaRPr lang="en-US" sz="1400" dirty="0"/>
            </a:p>
            <a:p>
              <a:r>
                <a:rPr lang="en-US" sz="1400" dirty="0"/>
                <a:t>6</a:t>
              </a:r>
            </a:p>
            <a:p>
              <a:endParaRPr lang="en-US" sz="1400" dirty="0"/>
            </a:p>
            <a:p>
              <a:r>
                <a:rPr lang="en-US" sz="1400" dirty="0"/>
                <a:t>5</a:t>
              </a:r>
            </a:p>
            <a:p>
              <a:endParaRPr lang="en-US" sz="1400" dirty="0"/>
            </a:p>
            <a:p>
              <a:r>
                <a:rPr lang="en-US" sz="1400" dirty="0"/>
                <a:t>4</a:t>
              </a:r>
            </a:p>
            <a:p>
              <a:endParaRPr lang="en-US" sz="1400" dirty="0"/>
            </a:p>
            <a:p>
              <a:r>
                <a:rPr lang="en-US" sz="1400" dirty="0"/>
                <a:t>3</a:t>
              </a:r>
            </a:p>
            <a:p>
              <a:endParaRPr lang="en-US" sz="1400" dirty="0"/>
            </a:p>
            <a:p>
              <a:r>
                <a:rPr lang="en-US" sz="1400" dirty="0"/>
                <a:t>2</a:t>
              </a:r>
            </a:p>
            <a:p>
              <a:endParaRPr lang="en-US" sz="1400" dirty="0"/>
            </a:p>
            <a:p>
              <a:r>
                <a:rPr lang="en-US" sz="1400" dirty="0"/>
                <a:t>1</a:t>
              </a:r>
            </a:p>
            <a:p>
              <a:endParaRPr lang="en-US" sz="1400" dirty="0"/>
            </a:p>
            <a:p>
              <a:r>
                <a:rPr lang="en-US" sz="1400" dirty="0"/>
                <a:t>0</a:t>
              </a:r>
            </a:p>
          </p:txBody>
        </p:sp>
      </p:grpSp>
      <p:sp>
        <p:nvSpPr>
          <p:cNvPr id="7" name="Rectangle 6"/>
          <p:cNvSpPr/>
          <p:nvPr/>
        </p:nvSpPr>
        <p:spPr>
          <a:xfrm>
            <a:off x="7696199" y="1201962"/>
            <a:ext cx="1255265" cy="53038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848600" y="5743436"/>
            <a:ext cx="914400" cy="646331"/>
          </a:xfrm>
          <a:prstGeom prst="rect">
            <a:avLst/>
          </a:prstGeom>
          <a:noFill/>
        </p:spPr>
        <p:txBody>
          <a:bodyPr wrap="square" rtlCol="0">
            <a:spAutoFit/>
          </a:bodyPr>
          <a:lstStyle/>
          <a:p>
            <a:pPr algn="ctr"/>
            <a:r>
              <a:rPr lang="en-US" dirty="0"/>
              <a:t>Solitary space</a:t>
            </a:r>
          </a:p>
        </p:txBody>
      </p:sp>
      <p:pic>
        <p:nvPicPr>
          <p:cNvPr id="11" name="Picture 10" descr="Signature-Vertical.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30201" t="16074" r="50000" b="51785"/>
          <a:stretch/>
        </p:blipFill>
        <p:spPr>
          <a:xfrm>
            <a:off x="999565" y="1295400"/>
            <a:ext cx="1460501" cy="1143000"/>
          </a:xfrm>
          <a:prstGeom prst="rect">
            <a:avLst/>
          </a:prstGeom>
        </p:spPr>
      </p:pic>
      <p:sp>
        <p:nvSpPr>
          <p:cNvPr id="13" name="TextBox 12">
            <a:extLst>
              <a:ext uri="{FF2B5EF4-FFF2-40B4-BE49-F238E27FC236}">
                <a16:creationId xmlns="" xmlns:a16="http://schemas.microsoft.com/office/drawing/2014/main" id="{7E520F83-2E35-774E-BB98-EB83AC5284AF}"/>
              </a:ext>
            </a:extLst>
          </p:cNvPr>
          <p:cNvSpPr txBox="1"/>
          <p:nvPr/>
        </p:nvSpPr>
        <p:spPr>
          <a:xfrm>
            <a:off x="457200" y="6505800"/>
            <a:ext cx="8284200" cy="246221"/>
          </a:xfrm>
          <a:prstGeom prst="rect">
            <a:avLst/>
          </a:prstGeom>
          <a:noFill/>
        </p:spPr>
        <p:txBody>
          <a:bodyPr wrap="square" rtlCol="0">
            <a:spAutoFit/>
          </a:bodyPr>
          <a:lstStyle/>
          <a:p>
            <a:r>
              <a:rPr lang="en-US" sz="1000" dirty="0" smtClean="0"/>
              <a:t>Munzer et al 2018, in preparation</a:t>
            </a:r>
            <a:endParaRPr lang="en-US" sz="1000" dirty="0"/>
          </a:p>
        </p:txBody>
      </p:sp>
    </p:spTree>
    <p:extLst>
      <p:ext uri="{BB962C8B-B14F-4D97-AF65-F5344CB8AC3E}">
        <p14:creationId xmlns:p14="http://schemas.microsoft.com/office/powerpoint/2010/main" val="164140582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Social-emotional results</a:t>
            </a:r>
          </a:p>
        </p:txBody>
      </p:sp>
      <p:sp>
        <p:nvSpPr>
          <p:cNvPr id="4" name="Slide Number Placeholder 3"/>
          <p:cNvSpPr>
            <a:spLocks noGrp="1"/>
          </p:cNvSpPr>
          <p:nvPr>
            <p:ph type="sldNum" sz="quarter" idx="12"/>
          </p:nvPr>
        </p:nvSpPr>
        <p:spPr/>
        <p:txBody>
          <a:bodyPr/>
          <a:lstStyle/>
          <a:p>
            <a:fld id="{313D4505-985F-49BE-8C1F-E0CFEEC3F372}" type="slidenum">
              <a:rPr lang="en-US" smtClean="0"/>
              <a:t>78</a:t>
            </a:fld>
            <a:endParaRPr lang="en-US" dirty="0"/>
          </a:p>
        </p:txBody>
      </p:sp>
      <p:grpSp>
        <p:nvGrpSpPr>
          <p:cNvPr id="26" name="Group 25"/>
          <p:cNvGrpSpPr/>
          <p:nvPr/>
        </p:nvGrpSpPr>
        <p:grpSpPr>
          <a:xfrm>
            <a:off x="1752600" y="1993908"/>
            <a:ext cx="6169152" cy="3429000"/>
            <a:chOff x="2061027" y="1736912"/>
            <a:chExt cx="6169152" cy="3429000"/>
          </a:xfrm>
        </p:grpSpPr>
        <p:pic>
          <p:nvPicPr>
            <p:cNvPr id="25" name="Picture 24"/>
            <p:cNvPicPr>
              <a:picLocks noChangeAspect="1"/>
            </p:cNvPicPr>
            <p:nvPr/>
          </p:nvPicPr>
          <p:blipFill rotWithShape="1">
            <a:blip r:embed="rId3">
              <a:extLst>
                <a:ext uri="{28A0092B-C50C-407E-A947-70E740481C1C}">
                  <a14:useLocalDpi xmlns:a14="http://schemas.microsoft.com/office/drawing/2010/main" val="0"/>
                </a:ext>
              </a:extLst>
            </a:blip>
            <a:srcRect l="12909" b="13462"/>
            <a:stretch/>
          </p:blipFill>
          <p:spPr>
            <a:xfrm>
              <a:off x="2061027" y="1736912"/>
              <a:ext cx="6169152" cy="3429000"/>
            </a:xfrm>
            <a:prstGeom prst="rect">
              <a:avLst/>
            </a:prstGeom>
          </p:spPr>
        </p:pic>
        <p:sp>
          <p:nvSpPr>
            <p:cNvPr id="21" name="TextBox 20"/>
            <p:cNvSpPr txBox="1"/>
            <p:nvPr/>
          </p:nvSpPr>
          <p:spPr>
            <a:xfrm>
              <a:off x="6469403" y="2381206"/>
              <a:ext cx="313765" cy="338554"/>
            </a:xfrm>
            <a:prstGeom prst="rect">
              <a:avLst/>
            </a:prstGeom>
            <a:noFill/>
          </p:spPr>
          <p:txBody>
            <a:bodyPr wrap="square" rtlCol="0">
              <a:spAutoFit/>
            </a:bodyPr>
            <a:lstStyle/>
            <a:p>
              <a:r>
                <a:rPr lang="en-US" sz="1600" dirty="0"/>
                <a:t>*</a:t>
              </a:r>
            </a:p>
          </p:txBody>
        </p:sp>
        <p:sp>
          <p:nvSpPr>
            <p:cNvPr id="22" name="TextBox 21"/>
            <p:cNvSpPr txBox="1"/>
            <p:nvPr/>
          </p:nvSpPr>
          <p:spPr>
            <a:xfrm>
              <a:off x="6080807" y="1938987"/>
              <a:ext cx="777193" cy="338554"/>
            </a:xfrm>
            <a:prstGeom prst="rect">
              <a:avLst/>
            </a:prstGeom>
            <a:noFill/>
          </p:spPr>
          <p:txBody>
            <a:bodyPr wrap="square" rtlCol="0">
              <a:spAutoFit/>
            </a:bodyPr>
            <a:lstStyle/>
            <a:p>
              <a:r>
                <a:rPr lang="en-US" sz="1600" dirty="0"/>
                <a:t>**</a:t>
              </a:r>
            </a:p>
          </p:txBody>
        </p:sp>
      </p:grpSp>
      <p:sp>
        <p:nvSpPr>
          <p:cNvPr id="23" name="TextBox 22"/>
          <p:cNvSpPr txBox="1"/>
          <p:nvPr/>
        </p:nvSpPr>
        <p:spPr>
          <a:xfrm>
            <a:off x="1371600" y="2365260"/>
            <a:ext cx="685800" cy="2893100"/>
          </a:xfrm>
          <a:prstGeom prst="rect">
            <a:avLst/>
          </a:prstGeom>
          <a:noFill/>
        </p:spPr>
        <p:txBody>
          <a:bodyPr wrap="square" rtlCol="0">
            <a:spAutoFit/>
          </a:bodyPr>
          <a:lstStyle/>
          <a:p>
            <a:r>
              <a:rPr lang="en-US" sz="1400" dirty="0"/>
              <a:t>4</a:t>
            </a:r>
          </a:p>
          <a:p>
            <a:endParaRPr lang="en-US" sz="1400" dirty="0"/>
          </a:p>
          <a:p>
            <a:endParaRPr lang="en-US" sz="1400" dirty="0"/>
          </a:p>
          <a:p>
            <a:r>
              <a:rPr lang="en-US" sz="1400" dirty="0"/>
              <a:t>3</a:t>
            </a:r>
          </a:p>
          <a:p>
            <a:endParaRPr lang="en-US" sz="1400" dirty="0"/>
          </a:p>
          <a:p>
            <a:endParaRPr lang="en-US" sz="1400" dirty="0"/>
          </a:p>
          <a:p>
            <a:r>
              <a:rPr lang="en-US" sz="1400" dirty="0"/>
              <a:t>2</a:t>
            </a:r>
          </a:p>
          <a:p>
            <a:endParaRPr lang="en-US" sz="1400" dirty="0"/>
          </a:p>
          <a:p>
            <a:endParaRPr lang="en-US" sz="1400" dirty="0"/>
          </a:p>
          <a:p>
            <a:r>
              <a:rPr lang="en-US" sz="1400" dirty="0"/>
              <a:t>1</a:t>
            </a:r>
          </a:p>
          <a:p>
            <a:endParaRPr lang="en-US" sz="1400" dirty="0"/>
          </a:p>
          <a:p>
            <a:endParaRPr lang="en-US" sz="1400" dirty="0"/>
          </a:p>
          <a:p>
            <a:r>
              <a:rPr lang="en-US" sz="1400" dirty="0"/>
              <a:t>0</a:t>
            </a:r>
          </a:p>
        </p:txBody>
      </p:sp>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l="30201" t="16074" r="50000" b="51785"/>
          <a:stretch/>
        </p:blipFill>
        <p:spPr>
          <a:xfrm>
            <a:off x="7464070" y="1143000"/>
            <a:ext cx="1460501" cy="1143000"/>
          </a:xfrm>
          <a:prstGeom prst="rect">
            <a:avLst/>
          </a:prstGeom>
        </p:spPr>
      </p:pic>
      <p:sp>
        <p:nvSpPr>
          <p:cNvPr id="27" name="TextBox 26"/>
          <p:cNvSpPr txBox="1"/>
          <p:nvPr/>
        </p:nvSpPr>
        <p:spPr>
          <a:xfrm>
            <a:off x="1828800" y="5155968"/>
            <a:ext cx="2819400" cy="369332"/>
          </a:xfrm>
          <a:prstGeom prst="rect">
            <a:avLst/>
          </a:prstGeom>
          <a:noFill/>
        </p:spPr>
        <p:txBody>
          <a:bodyPr wrap="square" rtlCol="0">
            <a:spAutoFit/>
          </a:bodyPr>
          <a:lstStyle/>
          <a:p>
            <a:r>
              <a:rPr lang="en-US" dirty="0"/>
              <a:t>Shared positive affect</a:t>
            </a:r>
          </a:p>
        </p:txBody>
      </p:sp>
      <p:sp>
        <p:nvSpPr>
          <p:cNvPr id="28" name="TextBox 27"/>
          <p:cNvSpPr txBox="1"/>
          <p:nvPr/>
        </p:nvSpPr>
        <p:spPr>
          <a:xfrm>
            <a:off x="4837176" y="5155968"/>
            <a:ext cx="2819400" cy="369332"/>
          </a:xfrm>
          <a:prstGeom prst="rect">
            <a:avLst/>
          </a:prstGeom>
          <a:noFill/>
        </p:spPr>
        <p:txBody>
          <a:bodyPr wrap="square" rtlCol="0">
            <a:spAutoFit/>
          </a:bodyPr>
          <a:lstStyle/>
          <a:p>
            <a:r>
              <a:rPr lang="en-US" dirty="0"/>
              <a:t>Collaborative book reading</a:t>
            </a:r>
          </a:p>
        </p:txBody>
      </p:sp>
      <p:pic>
        <p:nvPicPr>
          <p:cNvPr id="12" name="Picture 11" descr="Signature-Vertical.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
        <p:nvSpPr>
          <p:cNvPr id="13" name="TextBox 12">
            <a:extLst>
              <a:ext uri="{FF2B5EF4-FFF2-40B4-BE49-F238E27FC236}">
                <a16:creationId xmlns="" xmlns:a16="http://schemas.microsoft.com/office/drawing/2014/main" id="{7E520F83-2E35-774E-BB98-EB83AC5284AF}"/>
              </a:ext>
            </a:extLst>
          </p:cNvPr>
          <p:cNvSpPr txBox="1"/>
          <p:nvPr/>
        </p:nvSpPr>
        <p:spPr>
          <a:xfrm>
            <a:off x="457200" y="6505800"/>
            <a:ext cx="8284200" cy="246221"/>
          </a:xfrm>
          <a:prstGeom prst="rect">
            <a:avLst/>
          </a:prstGeom>
          <a:noFill/>
        </p:spPr>
        <p:txBody>
          <a:bodyPr wrap="square" rtlCol="0">
            <a:spAutoFit/>
          </a:bodyPr>
          <a:lstStyle/>
          <a:p>
            <a:r>
              <a:rPr lang="en-US" sz="1000" dirty="0" smtClean="0"/>
              <a:t>Munzer et al 2018, under revision</a:t>
            </a:r>
            <a:endParaRPr lang="en-US" sz="1000" dirty="0"/>
          </a:p>
        </p:txBody>
      </p:sp>
    </p:spTree>
    <p:extLst>
      <p:ext uri="{BB962C8B-B14F-4D97-AF65-F5344CB8AC3E}">
        <p14:creationId xmlns:p14="http://schemas.microsoft.com/office/powerpoint/2010/main" val="292050330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differences in shared positive affect</a:t>
            </a:r>
          </a:p>
        </p:txBody>
      </p:sp>
      <p:sp>
        <p:nvSpPr>
          <p:cNvPr id="4" name="Slide Number Placeholder 3"/>
          <p:cNvSpPr>
            <a:spLocks noGrp="1"/>
          </p:cNvSpPr>
          <p:nvPr>
            <p:ph type="sldNum" sz="quarter" idx="12"/>
          </p:nvPr>
        </p:nvSpPr>
        <p:spPr/>
        <p:txBody>
          <a:bodyPr/>
          <a:lstStyle/>
          <a:p>
            <a:fld id="{313D4505-985F-49BE-8C1F-E0CFEEC3F372}" type="slidenum">
              <a:rPr lang="en-US" smtClean="0"/>
              <a:t>79</a:t>
            </a:fld>
            <a:endParaRPr lang="en-US" dirty="0"/>
          </a:p>
        </p:txBody>
      </p:sp>
      <p:grpSp>
        <p:nvGrpSpPr>
          <p:cNvPr id="26" name="Group 25"/>
          <p:cNvGrpSpPr/>
          <p:nvPr/>
        </p:nvGrpSpPr>
        <p:grpSpPr>
          <a:xfrm>
            <a:off x="1752600" y="1993908"/>
            <a:ext cx="6169152" cy="3429000"/>
            <a:chOff x="2061027" y="1736912"/>
            <a:chExt cx="6169152" cy="3429000"/>
          </a:xfrm>
        </p:grpSpPr>
        <p:pic>
          <p:nvPicPr>
            <p:cNvPr id="25" name="Picture 24"/>
            <p:cNvPicPr>
              <a:picLocks noChangeAspect="1"/>
            </p:cNvPicPr>
            <p:nvPr/>
          </p:nvPicPr>
          <p:blipFill rotWithShape="1">
            <a:blip r:embed="rId3">
              <a:extLst>
                <a:ext uri="{28A0092B-C50C-407E-A947-70E740481C1C}">
                  <a14:useLocalDpi xmlns:a14="http://schemas.microsoft.com/office/drawing/2010/main" val="0"/>
                </a:ext>
              </a:extLst>
            </a:blip>
            <a:srcRect l="12909" b="13462"/>
            <a:stretch/>
          </p:blipFill>
          <p:spPr>
            <a:xfrm>
              <a:off x="2061027" y="1736912"/>
              <a:ext cx="6169152" cy="3429000"/>
            </a:xfrm>
            <a:prstGeom prst="rect">
              <a:avLst/>
            </a:prstGeom>
          </p:spPr>
        </p:pic>
        <p:sp>
          <p:nvSpPr>
            <p:cNvPr id="21" name="TextBox 20"/>
            <p:cNvSpPr txBox="1"/>
            <p:nvPr/>
          </p:nvSpPr>
          <p:spPr>
            <a:xfrm>
              <a:off x="6469403" y="2381206"/>
              <a:ext cx="313765" cy="338554"/>
            </a:xfrm>
            <a:prstGeom prst="rect">
              <a:avLst/>
            </a:prstGeom>
            <a:noFill/>
          </p:spPr>
          <p:txBody>
            <a:bodyPr wrap="square" rtlCol="0">
              <a:spAutoFit/>
            </a:bodyPr>
            <a:lstStyle/>
            <a:p>
              <a:r>
                <a:rPr lang="en-US" sz="1600" dirty="0"/>
                <a:t>*</a:t>
              </a:r>
            </a:p>
          </p:txBody>
        </p:sp>
        <p:sp>
          <p:nvSpPr>
            <p:cNvPr id="22" name="TextBox 21"/>
            <p:cNvSpPr txBox="1"/>
            <p:nvPr/>
          </p:nvSpPr>
          <p:spPr>
            <a:xfrm>
              <a:off x="6080807" y="1938987"/>
              <a:ext cx="777193" cy="338554"/>
            </a:xfrm>
            <a:prstGeom prst="rect">
              <a:avLst/>
            </a:prstGeom>
            <a:noFill/>
          </p:spPr>
          <p:txBody>
            <a:bodyPr wrap="square" rtlCol="0">
              <a:spAutoFit/>
            </a:bodyPr>
            <a:lstStyle/>
            <a:p>
              <a:r>
                <a:rPr lang="en-US" sz="1600" dirty="0"/>
                <a:t>**</a:t>
              </a:r>
            </a:p>
          </p:txBody>
        </p:sp>
      </p:grpSp>
      <p:sp>
        <p:nvSpPr>
          <p:cNvPr id="23" name="TextBox 22"/>
          <p:cNvSpPr txBox="1"/>
          <p:nvPr/>
        </p:nvSpPr>
        <p:spPr>
          <a:xfrm>
            <a:off x="1371600" y="2365260"/>
            <a:ext cx="685800" cy="2893100"/>
          </a:xfrm>
          <a:prstGeom prst="rect">
            <a:avLst/>
          </a:prstGeom>
          <a:noFill/>
        </p:spPr>
        <p:txBody>
          <a:bodyPr wrap="square" rtlCol="0">
            <a:spAutoFit/>
          </a:bodyPr>
          <a:lstStyle/>
          <a:p>
            <a:r>
              <a:rPr lang="en-US" sz="1400" dirty="0"/>
              <a:t>4</a:t>
            </a:r>
          </a:p>
          <a:p>
            <a:endParaRPr lang="en-US" sz="1400" dirty="0"/>
          </a:p>
          <a:p>
            <a:endParaRPr lang="en-US" sz="1400" dirty="0"/>
          </a:p>
          <a:p>
            <a:r>
              <a:rPr lang="en-US" sz="1400" dirty="0"/>
              <a:t>3</a:t>
            </a:r>
          </a:p>
          <a:p>
            <a:endParaRPr lang="en-US" sz="1400" dirty="0"/>
          </a:p>
          <a:p>
            <a:endParaRPr lang="en-US" sz="1400" dirty="0"/>
          </a:p>
          <a:p>
            <a:r>
              <a:rPr lang="en-US" sz="1400" dirty="0"/>
              <a:t>2</a:t>
            </a:r>
          </a:p>
          <a:p>
            <a:endParaRPr lang="en-US" sz="1400" dirty="0"/>
          </a:p>
          <a:p>
            <a:endParaRPr lang="en-US" sz="1400" dirty="0"/>
          </a:p>
          <a:p>
            <a:r>
              <a:rPr lang="en-US" sz="1400" dirty="0"/>
              <a:t>1</a:t>
            </a:r>
          </a:p>
          <a:p>
            <a:endParaRPr lang="en-US" sz="1400" dirty="0"/>
          </a:p>
          <a:p>
            <a:endParaRPr lang="en-US" sz="1400" dirty="0"/>
          </a:p>
          <a:p>
            <a:r>
              <a:rPr lang="en-US" sz="1400" dirty="0"/>
              <a:t>0</a:t>
            </a:r>
          </a:p>
        </p:txBody>
      </p:sp>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l="30201" t="16074" r="50000" b="51785"/>
          <a:stretch/>
        </p:blipFill>
        <p:spPr>
          <a:xfrm>
            <a:off x="7464070" y="1143000"/>
            <a:ext cx="1460501" cy="1143000"/>
          </a:xfrm>
          <a:prstGeom prst="rect">
            <a:avLst/>
          </a:prstGeom>
        </p:spPr>
      </p:pic>
      <p:sp>
        <p:nvSpPr>
          <p:cNvPr id="27" name="TextBox 26"/>
          <p:cNvSpPr txBox="1"/>
          <p:nvPr/>
        </p:nvSpPr>
        <p:spPr>
          <a:xfrm>
            <a:off x="1828800" y="5155968"/>
            <a:ext cx="2819400" cy="369332"/>
          </a:xfrm>
          <a:prstGeom prst="rect">
            <a:avLst/>
          </a:prstGeom>
          <a:noFill/>
        </p:spPr>
        <p:txBody>
          <a:bodyPr wrap="square" rtlCol="0">
            <a:spAutoFit/>
          </a:bodyPr>
          <a:lstStyle/>
          <a:p>
            <a:r>
              <a:rPr lang="en-US" dirty="0"/>
              <a:t>Shared positive affect</a:t>
            </a:r>
          </a:p>
        </p:txBody>
      </p:sp>
      <p:sp>
        <p:nvSpPr>
          <p:cNvPr id="28" name="TextBox 27"/>
          <p:cNvSpPr txBox="1"/>
          <p:nvPr/>
        </p:nvSpPr>
        <p:spPr>
          <a:xfrm>
            <a:off x="4837176" y="5155968"/>
            <a:ext cx="2819400" cy="369332"/>
          </a:xfrm>
          <a:prstGeom prst="rect">
            <a:avLst/>
          </a:prstGeom>
          <a:noFill/>
        </p:spPr>
        <p:txBody>
          <a:bodyPr wrap="square" rtlCol="0">
            <a:spAutoFit/>
          </a:bodyPr>
          <a:lstStyle/>
          <a:p>
            <a:r>
              <a:rPr lang="en-US" dirty="0"/>
              <a:t>Collaborative book reading</a:t>
            </a:r>
          </a:p>
        </p:txBody>
      </p:sp>
      <p:sp>
        <p:nvSpPr>
          <p:cNvPr id="12" name="Rectangle 11"/>
          <p:cNvSpPr/>
          <p:nvPr/>
        </p:nvSpPr>
        <p:spPr>
          <a:xfrm>
            <a:off x="1678776" y="2667000"/>
            <a:ext cx="2512224" cy="2515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Signature-Vertical.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
        <p:nvSpPr>
          <p:cNvPr id="14" name="TextBox 13">
            <a:extLst>
              <a:ext uri="{FF2B5EF4-FFF2-40B4-BE49-F238E27FC236}">
                <a16:creationId xmlns="" xmlns:a16="http://schemas.microsoft.com/office/drawing/2014/main" id="{7E520F83-2E35-774E-BB98-EB83AC5284AF}"/>
              </a:ext>
            </a:extLst>
          </p:cNvPr>
          <p:cNvSpPr txBox="1"/>
          <p:nvPr/>
        </p:nvSpPr>
        <p:spPr>
          <a:xfrm>
            <a:off x="457200" y="6505800"/>
            <a:ext cx="8284200" cy="246221"/>
          </a:xfrm>
          <a:prstGeom prst="rect">
            <a:avLst/>
          </a:prstGeom>
          <a:noFill/>
        </p:spPr>
        <p:txBody>
          <a:bodyPr wrap="square" rtlCol="0">
            <a:spAutoFit/>
          </a:bodyPr>
          <a:lstStyle/>
          <a:p>
            <a:r>
              <a:rPr lang="en-US" sz="1000" dirty="0" smtClean="0"/>
              <a:t>Munzer et al 2018, under revision</a:t>
            </a:r>
            <a:endParaRPr lang="en-US" sz="1000" dirty="0"/>
          </a:p>
        </p:txBody>
      </p:sp>
    </p:spTree>
    <p:extLst>
      <p:ext uri="{BB962C8B-B14F-4D97-AF65-F5344CB8AC3E}">
        <p14:creationId xmlns:p14="http://schemas.microsoft.com/office/powerpoint/2010/main" val="2893445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talk, sing</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94330" y="836885"/>
            <a:ext cx="4267200" cy="6016551"/>
          </a:xfrm>
        </p:spPr>
      </p:pic>
      <p:sp>
        <p:nvSpPr>
          <p:cNvPr id="4" name="Slide Number Placeholder 3"/>
          <p:cNvSpPr>
            <a:spLocks noGrp="1"/>
          </p:cNvSpPr>
          <p:nvPr>
            <p:ph type="sldNum" sz="quarter" idx="12"/>
          </p:nvPr>
        </p:nvSpPr>
        <p:spPr/>
        <p:txBody>
          <a:bodyPr/>
          <a:lstStyle/>
          <a:p>
            <a:fld id="{313D4505-985F-49BE-8C1F-E0CFEEC3F372}" type="slidenum">
              <a:rPr lang="en-US" smtClean="0"/>
              <a:t>8</a:t>
            </a:fld>
            <a:endParaRPr lang="en-US" dirty="0"/>
          </a:p>
        </p:txBody>
      </p:sp>
      <p:sp>
        <p:nvSpPr>
          <p:cNvPr id="8" name="TextBox 7"/>
          <p:cNvSpPr txBox="1"/>
          <p:nvPr/>
        </p:nvSpPr>
        <p:spPr>
          <a:xfrm>
            <a:off x="5001900" y="6492849"/>
            <a:ext cx="8284200" cy="246221"/>
          </a:xfrm>
          <a:prstGeom prst="rect">
            <a:avLst/>
          </a:prstGeom>
          <a:noFill/>
        </p:spPr>
        <p:txBody>
          <a:bodyPr wrap="square" rtlCol="0">
            <a:spAutoFit/>
          </a:bodyPr>
          <a:lstStyle/>
          <a:p>
            <a:r>
              <a:rPr lang="en-US" sz="1000" dirty="0" smtClean="0"/>
              <a:t>Barnes and Noble, </a:t>
            </a:r>
            <a:r>
              <a:rPr lang="en-US" sz="1000" dirty="0" err="1" smtClean="0"/>
              <a:t>Pixabay</a:t>
            </a:r>
            <a:endParaRPr lang="en-US" sz="10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Oval 6"/>
          <p:cNvSpPr/>
          <p:nvPr/>
        </p:nvSpPr>
        <p:spPr>
          <a:xfrm>
            <a:off x="2971800" y="4191000"/>
            <a:ext cx="2209800" cy="2057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022780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collaborative reading in print</a:t>
            </a:r>
          </a:p>
        </p:txBody>
      </p:sp>
      <p:sp>
        <p:nvSpPr>
          <p:cNvPr id="4" name="Slide Number Placeholder 3"/>
          <p:cNvSpPr>
            <a:spLocks noGrp="1"/>
          </p:cNvSpPr>
          <p:nvPr>
            <p:ph type="sldNum" sz="quarter" idx="12"/>
          </p:nvPr>
        </p:nvSpPr>
        <p:spPr/>
        <p:txBody>
          <a:bodyPr/>
          <a:lstStyle/>
          <a:p>
            <a:fld id="{313D4505-985F-49BE-8C1F-E0CFEEC3F372}" type="slidenum">
              <a:rPr lang="en-US" smtClean="0"/>
              <a:t>80</a:t>
            </a:fld>
            <a:endParaRPr lang="en-US" dirty="0"/>
          </a:p>
        </p:txBody>
      </p:sp>
      <p:grpSp>
        <p:nvGrpSpPr>
          <p:cNvPr id="26" name="Group 25"/>
          <p:cNvGrpSpPr/>
          <p:nvPr/>
        </p:nvGrpSpPr>
        <p:grpSpPr>
          <a:xfrm>
            <a:off x="1752600" y="1993908"/>
            <a:ext cx="6169152" cy="3429000"/>
            <a:chOff x="2061027" y="1736912"/>
            <a:chExt cx="6169152" cy="3429000"/>
          </a:xfrm>
        </p:grpSpPr>
        <p:pic>
          <p:nvPicPr>
            <p:cNvPr id="25" name="Picture 24"/>
            <p:cNvPicPr>
              <a:picLocks noChangeAspect="1"/>
            </p:cNvPicPr>
            <p:nvPr/>
          </p:nvPicPr>
          <p:blipFill rotWithShape="1">
            <a:blip r:embed="rId3">
              <a:extLst>
                <a:ext uri="{28A0092B-C50C-407E-A947-70E740481C1C}">
                  <a14:useLocalDpi xmlns:a14="http://schemas.microsoft.com/office/drawing/2010/main" val="0"/>
                </a:ext>
              </a:extLst>
            </a:blip>
            <a:srcRect l="12909" b="13462"/>
            <a:stretch/>
          </p:blipFill>
          <p:spPr>
            <a:xfrm>
              <a:off x="2061027" y="1736912"/>
              <a:ext cx="6169152" cy="3429000"/>
            </a:xfrm>
            <a:prstGeom prst="rect">
              <a:avLst/>
            </a:prstGeom>
          </p:spPr>
        </p:pic>
        <p:sp>
          <p:nvSpPr>
            <p:cNvPr id="21" name="TextBox 20"/>
            <p:cNvSpPr txBox="1"/>
            <p:nvPr/>
          </p:nvSpPr>
          <p:spPr>
            <a:xfrm>
              <a:off x="6469403" y="2381206"/>
              <a:ext cx="313765" cy="338554"/>
            </a:xfrm>
            <a:prstGeom prst="rect">
              <a:avLst/>
            </a:prstGeom>
            <a:noFill/>
          </p:spPr>
          <p:txBody>
            <a:bodyPr wrap="square" rtlCol="0">
              <a:spAutoFit/>
            </a:bodyPr>
            <a:lstStyle/>
            <a:p>
              <a:r>
                <a:rPr lang="en-US" sz="1600" dirty="0"/>
                <a:t>*</a:t>
              </a:r>
            </a:p>
          </p:txBody>
        </p:sp>
        <p:sp>
          <p:nvSpPr>
            <p:cNvPr id="22" name="TextBox 21"/>
            <p:cNvSpPr txBox="1"/>
            <p:nvPr/>
          </p:nvSpPr>
          <p:spPr>
            <a:xfrm>
              <a:off x="6080807" y="1938987"/>
              <a:ext cx="777193" cy="338554"/>
            </a:xfrm>
            <a:prstGeom prst="rect">
              <a:avLst/>
            </a:prstGeom>
            <a:noFill/>
          </p:spPr>
          <p:txBody>
            <a:bodyPr wrap="square" rtlCol="0">
              <a:spAutoFit/>
            </a:bodyPr>
            <a:lstStyle/>
            <a:p>
              <a:r>
                <a:rPr lang="en-US" sz="1600" dirty="0"/>
                <a:t>**</a:t>
              </a:r>
            </a:p>
          </p:txBody>
        </p:sp>
      </p:grpSp>
      <p:sp>
        <p:nvSpPr>
          <p:cNvPr id="23" name="TextBox 22"/>
          <p:cNvSpPr txBox="1"/>
          <p:nvPr/>
        </p:nvSpPr>
        <p:spPr>
          <a:xfrm>
            <a:off x="1371600" y="2365260"/>
            <a:ext cx="685800" cy="2893100"/>
          </a:xfrm>
          <a:prstGeom prst="rect">
            <a:avLst/>
          </a:prstGeom>
          <a:noFill/>
        </p:spPr>
        <p:txBody>
          <a:bodyPr wrap="square" rtlCol="0">
            <a:spAutoFit/>
          </a:bodyPr>
          <a:lstStyle/>
          <a:p>
            <a:r>
              <a:rPr lang="en-US" sz="1400" dirty="0"/>
              <a:t>4</a:t>
            </a:r>
          </a:p>
          <a:p>
            <a:endParaRPr lang="en-US" sz="1400" dirty="0"/>
          </a:p>
          <a:p>
            <a:endParaRPr lang="en-US" sz="1400" dirty="0"/>
          </a:p>
          <a:p>
            <a:r>
              <a:rPr lang="en-US" sz="1400" dirty="0"/>
              <a:t>3</a:t>
            </a:r>
          </a:p>
          <a:p>
            <a:endParaRPr lang="en-US" sz="1400" dirty="0"/>
          </a:p>
          <a:p>
            <a:endParaRPr lang="en-US" sz="1400" dirty="0"/>
          </a:p>
          <a:p>
            <a:r>
              <a:rPr lang="en-US" sz="1400" dirty="0"/>
              <a:t>2</a:t>
            </a:r>
          </a:p>
          <a:p>
            <a:endParaRPr lang="en-US" sz="1400" dirty="0"/>
          </a:p>
          <a:p>
            <a:endParaRPr lang="en-US" sz="1400" dirty="0"/>
          </a:p>
          <a:p>
            <a:r>
              <a:rPr lang="en-US" sz="1400" dirty="0"/>
              <a:t>1</a:t>
            </a:r>
          </a:p>
          <a:p>
            <a:endParaRPr lang="en-US" sz="1400" dirty="0"/>
          </a:p>
          <a:p>
            <a:endParaRPr lang="en-US" sz="1400" dirty="0"/>
          </a:p>
          <a:p>
            <a:r>
              <a:rPr lang="en-US" sz="1400" dirty="0"/>
              <a:t>0</a:t>
            </a:r>
          </a:p>
        </p:txBody>
      </p:sp>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l="30201" t="16074" r="50000" b="51785"/>
          <a:stretch/>
        </p:blipFill>
        <p:spPr>
          <a:xfrm>
            <a:off x="7464070" y="1143000"/>
            <a:ext cx="1460501" cy="1143000"/>
          </a:xfrm>
          <a:prstGeom prst="rect">
            <a:avLst/>
          </a:prstGeom>
        </p:spPr>
      </p:pic>
      <p:sp>
        <p:nvSpPr>
          <p:cNvPr id="27" name="TextBox 26"/>
          <p:cNvSpPr txBox="1"/>
          <p:nvPr/>
        </p:nvSpPr>
        <p:spPr>
          <a:xfrm>
            <a:off x="1828800" y="5155968"/>
            <a:ext cx="2819400" cy="369332"/>
          </a:xfrm>
          <a:prstGeom prst="rect">
            <a:avLst/>
          </a:prstGeom>
          <a:noFill/>
        </p:spPr>
        <p:txBody>
          <a:bodyPr wrap="square" rtlCol="0">
            <a:spAutoFit/>
          </a:bodyPr>
          <a:lstStyle/>
          <a:p>
            <a:r>
              <a:rPr lang="en-US" dirty="0"/>
              <a:t>Shared positive affect</a:t>
            </a:r>
          </a:p>
        </p:txBody>
      </p:sp>
      <p:sp>
        <p:nvSpPr>
          <p:cNvPr id="28" name="TextBox 27"/>
          <p:cNvSpPr txBox="1"/>
          <p:nvPr/>
        </p:nvSpPr>
        <p:spPr>
          <a:xfrm>
            <a:off x="4837176" y="5155968"/>
            <a:ext cx="2819400" cy="369332"/>
          </a:xfrm>
          <a:prstGeom prst="rect">
            <a:avLst/>
          </a:prstGeom>
          <a:noFill/>
        </p:spPr>
        <p:txBody>
          <a:bodyPr wrap="square" rtlCol="0">
            <a:spAutoFit/>
          </a:bodyPr>
          <a:lstStyle/>
          <a:p>
            <a:r>
              <a:rPr lang="en-US" dirty="0"/>
              <a:t>Collaborative book reading</a:t>
            </a:r>
          </a:p>
        </p:txBody>
      </p:sp>
      <p:sp>
        <p:nvSpPr>
          <p:cNvPr id="12" name="Rectangle 11"/>
          <p:cNvSpPr/>
          <p:nvPr/>
        </p:nvSpPr>
        <p:spPr>
          <a:xfrm>
            <a:off x="4947364" y="2076950"/>
            <a:ext cx="2251530" cy="30790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Signature-Vertical.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
        <p:nvSpPr>
          <p:cNvPr id="14" name="TextBox 13">
            <a:extLst>
              <a:ext uri="{FF2B5EF4-FFF2-40B4-BE49-F238E27FC236}">
                <a16:creationId xmlns="" xmlns:a16="http://schemas.microsoft.com/office/drawing/2014/main" id="{7E520F83-2E35-774E-BB98-EB83AC5284AF}"/>
              </a:ext>
            </a:extLst>
          </p:cNvPr>
          <p:cNvSpPr txBox="1"/>
          <p:nvPr/>
        </p:nvSpPr>
        <p:spPr>
          <a:xfrm>
            <a:off x="457200" y="6505800"/>
            <a:ext cx="8284200" cy="246221"/>
          </a:xfrm>
          <a:prstGeom prst="rect">
            <a:avLst/>
          </a:prstGeom>
          <a:noFill/>
        </p:spPr>
        <p:txBody>
          <a:bodyPr wrap="square" rtlCol="0">
            <a:spAutoFit/>
          </a:bodyPr>
          <a:lstStyle/>
          <a:p>
            <a:r>
              <a:rPr lang="en-US" sz="1000" dirty="0" smtClean="0"/>
              <a:t>Munzer et al 2018, under revision</a:t>
            </a:r>
            <a:endParaRPr lang="en-US" sz="1000" dirty="0"/>
          </a:p>
        </p:txBody>
      </p:sp>
    </p:spTree>
    <p:extLst>
      <p:ext uri="{BB962C8B-B14F-4D97-AF65-F5344CB8AC3E}">
        <p14:creationId xmlns:p14="http://schemas.microsoft.com/office/powerpoint/2010/main" val="318746912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a:t>
            </a:r>
          </a:p>
        </p:txBody>
      </p:sp>
      <p:sp>
        <p:nvSpPr>
          <p:cNvPr id="3" name="Content Placeholder 2"/>
          <p:cNvSpPr>
            <a:spLocks noGrp="1"/>
          </p:cNvSpPr>
          <p:nvPr>
            <p:ph idx="1"/>
          </p:nvPr>
        </p:nvSpPr>
        <p:spPr>
          <a:xfrm>
            <a:off x="152400" y="1143000"/>
            <a:ext cx="8839200" cy="5362800"/>
          </a:xfrm>
        </p:spPr>
        <p:txBody>
          <a:bodyPr>
            <a:normAutofit/>
          </a:bodyPr>
          <a:lstStyle/>
          <a:p>
            <a:r>
              <a:rPr lang="en-US" dirty="0" smtClean="0"/>
              <a:t>With tablets, parents and children had less conversation, the quality was lower, and they read less compared with print books  </a:t>
            </a:r>
          </a:p>
          <a:p>
            <a:r>
              <a:rPr lang="en-US" dirty="0"/>
              <a:t>P</a:t>
            </a:r>
            <a:r>
              <a:rPr lang="en-US" dirty="0" smtClean="0"/>
              <a:t>arents focused more on the technology itself</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13D4505-985F-49BE-8C1F-E0CFEEC3F372}" type="slidenum">
              <a:rPr lang="en-US" smtClean="0"/>
              <a:t>81</a:t>
            </a:fld>
            <a:endParaRPr lang="en-US" dirty="0"/>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Tree>
    <p:extLst>
      <p:ext uri="{BB962C8B-B14F-4D97-AF65-F5344CB8AC3E}">
        <p14:creationId xmlns:p14="http://schemas.microsoft.com/office/powerpoint/2010/main" val="211440202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a:t>
            </a:r>
          </a:p>
        </p:txBody>
      </p:sp>
      <p:sp>
        <p:nvSpPr>
          <p:cNvPr id="3" name="Content Placeholder 2"/>
          <p:cNvSpPr>
            <a:spLocks noGrp="1"/>
          </p:cNvSpPr>
          <p:nvPr>
            <p:ph idx="1"/>
          </p:nvPr>
        </p:nvSpPr>
        <p:spPr>
          <a:xfrm>
            <a:off x="152400" y="1143000"/>
            <a:ext cx="8839200" cy="5362800"/>
          </a:xfrm>
        </p:spPr>
        <p:txBody>
          <a:bodyPr>
            <a:normAutofit/>
          </a:bodyPr>
          <a:lstStyle/>
          <a:p>
            <a:r>
              <a:rPr lang="en-US" dirty="0"/>
              <a:t>Parents and </a:t>
            </a:r>
            <a:r>
              <a:rPr lang="en-US" dirty="0" smtClean="0"/>
              <a:t>children also struggled to control the book with tablets</a:t>
            </a:r>
          </a:p>
          <a:p>
            <a:r>
              <a:rPr lang="en-US" dirty="0" smtClean="0"/>
              <a:t>Children’s body language was often turned away from their parents. </a:t>
            </a:r>
            <a:endParaRPr lang="en-US" dirty="0"/>
          </a:p>
          <a:p>
            <a:r>
              <a:rPr lang="en-US" dirty="0"/>
              <a:t>This may be affecting the quality of the </a:t>
            </a:r>
            <a:r>
              <a:rPr lang="en-US" dirty="0" smtClean="0"/>
              <a:t>reading experience </a:t>
            </a:r>
            <a:r>
              <a:rPr lang="en-US" dirty="0"/>
              <a:t>AND </a:t>
            </a:r>
            <a:r>
              <a:rPr lang="en-US" dirty="0" smtClean="0"/>
              <a:t>the conversation</a:t>
            </a:r>
          </a:p>
          <a:p>
            <a:r>
              <a:rPr lang="en-US" dirty="0" smtClean="0"/>
              <a:t>Quality of the experience was higher when reading print books.</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313D4505-985F-49BE-8C1F-E0CFEEC3F372}" type="slidenum">
              <a:rPr lang="en-US" smtClean="0"/>
              <a:t>82</a:t>
            </a:fld>
            <a:endParaRPr lang="en-US" dirty="0"/>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Tree>
    <p:extLst>
      <p:ext uri="{BB962C8B-B14F-4D97-AF65-F5344CB8AC3E}">
        <p14:creationId xmlns:p14="http://schemas.microsoft.com/office/powerpoint/2010/main" val="220700046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a:t>
            </a:r>
          </a:p>
        </p:txBody>
      </p:sp>
      <p:sp>
        <p:nvSpPr>
          <p:cNvPr id="3" name="Content Placeholder 2"/>
          <p:cNvSpPr>
            <a:spLocks noGrp="1"/>
          </p:cNvSpPr>
          <p:nvPr>
            <p:ph idx="1"/>
          </p:nvPr>
        </p:nvSpPr>
        <p:spPr>
          <a:xfrm>
            <a:off x="152400" y="1143000"/>
            <a:ext cx="8839200" cy="5362800"/>
          </a:xfrm>
        </p:spPr>
        <p:txBody>
          <a:bodyPr>
            <a:normAutofit/>
          </a:bodyPr>
          <a:lstStyle/>
          <a:p>
            <a:r>
              <a:rPr lang="en-US" dirty="0"/>
              <a:t>It was not just the tablet enhancements that were interfering with quality of reading, but also </a:t>
            </a:r>
            <a:r>
              <a:rPr lang="en-US" dirty="0" smtClean="0"/>
              <a:t>the </a:t>
            </a:r>
            <a:r>
              <a:rPr lang="en-US" u="sng" dirty="0"/>
              <a:t>tablet </a:t>
            </a:r>
            <a:r>
              <a:rPr lang="en-US" u="sng" dirty="0" smtClean="0"/>
              <a:t>itself </a:t>
            </a:r>
            <a:r>
              <a:rPr lang="en-US" dirty="0" smtClean="0">
                <a:solidFill>
                  <a:schemeClr val="bg1"/>
                </a:solidFill>
              </a:rPr>
              <a:t>Parents and children may have preconceived notions of how to interact with a tablet</a:t>
            </a:r>
          </a:p>
          <a:p>
            <a:pPr lvl="1"/>
            <a:r>
              <a:rPr lang="en-US" dirty="0" smtClean="0">
                <a:solidFill>
                  <a:schemeClr val="bg1"/>
                </a:solidFill>
              </a:rPr>
              <a:t>Designed to be a personal device, so may not facilitate shared reading between two individuals</a:t>
            </a:r>
          </a:p>
          <a:p>
            <a:pPr lvl="1"/>
            <a:r>
              <a:rPr lang="en-US" dirty="0" smtClean="0">
                <a:solidFill>
                  <a:schemeClr val="bg1"/>
                </a:solidFill>
              </a:rPr>
              <a:t>Children may have learned that the tablet is really just for “play”</a:t>
            </a:r>
          </a:p>
          <a:p>
            <a:pPr lvl="1"/>
            <a:r>
              <a:rPr lang="en-US" dirty="0" smtClean="0">
                <a:solidFill>
                  <a:schemeClr val="bg1"/>
                </a:solidFill>
              </a:rPr>
              <a:t>But, this is important because prior research has shown that just “tapping” or “swiping” is not enough to learn from</a:t>
            </a:r>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4" name="Slide Number Placeholder 3"/>
          <p:cNvSpPr>
            <a:spLocks noGrp="1"/>
          </p:cNvSpPr>
          <p:nvPr>
            <p:ph type="sldNum" sz="quarter" idx="12"/>
          </p:nvPr>
        </p:nvSpPr>
        <p:spPr/>
        <p:txBody>
          <a:bodyPr/>
          <a:lstStyle/>
          <a:p>
            <a:fld id="{313D4505-985F-49BE-8C1F-E0CFEEC3F372}" type="slidenum">
              <a:rPr lang="en-US" smtClean="0"/>
              <a:t>83</a:t>
            </a:fld>
            <a:endParaRPr lang="en-US" dirty="0"/>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Tree>
    <p:extLst>
      <p:ext uri="{BB962C8B-B14F-4D97-AF65-F5344CB8AC3E}">
        <p14:creationId xmlns:p14="http://schemas.microsoft.com/office/powerpoint/2010/main" val="222923016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a:t>
            </a:r>
          </a:p>
        </p:txBody>
      </p:sp>
      <p:sp>
        <p:nvSpPr>
          <p:cNvPr id="3" name="Content Placeholder 2"/>
          <p:cNvSpPr>
            <a:spLocks noGrp="1"/>
          </p:cNvSpPr>
          <p:nvPr>
            <p:ph idx="1"/>
          </p:nvPr>
        </p:nvSpPr>
        <p:spPr>
          <a:xfrm>
            <a:off x="152400" y="1143000"/>
            <a:ext cx="8839200" cy="5362800"/>
          </a:xfrm>
        </p:spPr>
        <p:txBody>
          <a:bodyPr>
            <a:normAutofit/>
          </a:bodyPr>
          <a:lstStyle/>
          <a:p>
            <a:r>
              <a:rPr lang="en-US" dirty="0"/>
              <a:t>It was not just the tablet enhancements that were interfering with quality of reading, but also the </a:t>
            </a:r>
            <a:r>
              <a:rPr lang="en-US" u="sng" dirty="0"/>
              <a:t>tablet itself </a:t>
            </a:r>
            <a:endParaRPr lang="en-US" u="sng" dirty="0" smtClean="0"/>
          </a:p>
          <a:p>
            <a:r>
              <a:rPr lang="en-US" dirty="0" smtClean="0"/>
              <a:t>Parents </a:t>
            </a:r>
            <a:r>
              <a:rPr lang="en-US" dirty="0"/>
              <a:t>and children interacted less together on tablet </a:t>
            </a:r>
            <a:r>
              <a:rPr lang="en-US" dirty="0" err="1"/>
              <a:t>ebooks</a:t>
            </a:r>
            <a:endParaRPr lang="en-US" dirty="0"/>
          </a:p>
          <a:p>
            <a:pPr lvl="1"/>
            <a:r>
              <a:rPr lang="en-US" dirty="0"/>
              <a:t>But, this is important because prior research has shown that just “tapping” or “swiping” is not enough to learn from, and toddlers still need a lot of parent </a:t>
            </a:r>
            <a:r>
              <a:rPr lang="en-US" dirty="0" smtClean="0"/>
              <a:t>help </a:t>
            </a:r>
            <a:r>
              <a:rPr lang="en-US" dirty="0"/>
              <a:t>to </a:t>
            </a:r>
            <a:r>
              <a:rPr lang="en-US" dirty="0" smtClean="0"/>
              <a:t>learn </a:t>
            </a:r>
            <a:r>
              <a:rPr lang="en-US" dirty="0"/>
              <a:t>from </a:t>
            </a:r>
            <a:r>
              <a:rPr lang="en-US" dirty="0" smtClean="0"/>
              <a:t>screens</a:t>
            </a:r>
            <a:endParaRPr lang="en-US" dirty="0">
              <a:solidFill>
                <a:schemeClr val="bg1"/>
              </a:solidFill>
            </a:endParaRPr>
          </a:p>
          <a:p>
            <a:r>
              <a:rPr lang="en-US" dirty="0" smtClean="0">
                <a:solidFill>
                  <a:schemeClr val="bg1"/>
                </a:solidFill>
              </a:rPr>
              <a:t>Parents and children may have preconceived notions of how to interact with a tablet</a:t>
            </a:r>
          </a:p>
          <a:p>
            <a:pPr lvl="1"/>
            <a:r>
              <a:rPr lang="en-US" dirty="0" smtClean="0">
                <a:solidFill>
                  <a:schemeClr val="bg1"/>
                </a:solidFill>
              </a:rPr>
              <a:t>Designed to be a personal device, so may not facilitate shared reading between two individuals</a:t>
            </a:r>
          </a:p>
          <a:p>
            <a:pPr lvl="1"/>
            <a:r>
              <a:rPr lang="en-US" dirty="0" smtClean="0">
                <a:solidFill>
                  <a:schemeClr val="bg1"/>
                </a:solidFill>
              </a:rPr>
              <a:t>Children may have learned that the tablet is really just for “play”</a:t>
            </a:r>
          </a:p>
          <a:p>
            <a:endParaRPr lang="en-US" dirty="0"/>
          </a:p>
          <a:p>
            <a:endParaRPr lang="en-US" dirty="0"/>
          </a:p>
        </p:txBody>
      </p:sp>
      <p:sp>
        <p:nvSpPr>
          <p:cNvPr id="4" name="Slide Number Placeholder 3"/>
          <p:cNvSpPr>
            <a:spLocks noGrp="1"/>
          </p:cNvSpPr>
          <p:nvPr>
            <p:ph type="sldNum" sz="quarter" idx="12"/>
          </p:nvPr>
        </p:nvSpPr>
        <p:spPr/>
        <p:txBody>
          <a:bodyPr/>
          <a:lstStyle/>
          <a:p>
            <a:fld id="{313D4505-985F-49BE-8C1F-E0CFEEC3F372}" type="slidenum">
              <a:rPr lang="en-US" smtClean="0"/>
              <a:t>84</a:t>
            </a:fld>
            <a:endParaRPr lang="en-US" dirty="0"/>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Tree>
    <p:extLst>
      <p:ext uri="{BB962C8B-B14F-4D97-AF65-F5344CB8AC3E}">
        <p14:creationId xmlns:p14="http://schemas.microsoft.com/office/powerpoint/2010/main" val="120352223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a:t>
            </a:r>
          </a:p>
        </p:txBody>
      </p:sp>
      <p:sp>
        <p:nvSpPr>
          <p:cNvPr id="3" name="Content Placeholder 2"/>
          <p:cNvSpPr>
            <a:spLocks noGrp="1"/>
          </p:cNvSpPr>
          <p:nvPr>
            <p:ph idx="1"/>
          </p:nvPr>
        </p:nvSpPr>
        <p:spPr>
          <a:xfrm>
            <a:off x="152400" y="1143000"/>
            <a:ext cx="8839200" cy="5362800"/>
          </a:xfrm>
        </p:spPr>
        <p:txBody>
          <a:bodyPr>
            <a:normAutofit/>
          </a:bodyPr>
          <a:lstStyle/>
          <a:p>
            <a:r>
              <a:rPr lang="en-US" dirty="0"/>
              <a:t>It was not just the tablet enhancements that were interfering with quality of reading, but also the </a:t>
            </a:r>
            <a:r>
              <a:rPr lang="en-US" u="sng" dirty="0"/>
              <a:t>tablet itself </a:t>
            </a:r>
          </a:p>
          <a:p>
            <a:r>
              <a:rPr lang="en-US" dirty="0"/>
              <a:t>Parents and children interacted less together on tablet </a:t>
            </a:r>
            <a:r>
              <a:rPr lang="en-US" dirty="0" err="1"/>
              <a:t>ebooks</a:t>
            </a:r>
            <a:endParaRPr lang="en-US" dirty="0"/>
          </a:p>
          <a:p>
            <a:pPr lvl="1"/>
            <a:r>
              <a:rPr lang="en-US" dirty="0"/>
              <a:t>But, this is important because prior research has shown that just “tapping” or “swiping” is not enough to learn from, and toddlers still need a lot of parent help to learn from screens</a:t>
            </a:r>
            <a:endParaRPr lang="en-US" dirty="0">
              <a:solidFill>
                <a:schemeClr val="bg1"/>
              </a:solidFill>
            </a:endParaRPr>
          </a:p>
          <a:p>
            <a:r>
              <a:rPr lang="en-US" dirty="0" smtClean="0"/>
              <a:t>Parents and children may have ideas of how to use a tablet (or may not know how)</a:t>
            </a:r>
          </a:p>
          <a:p>
            <a:pPr lvl="1"/>
            <a:r>
              <a:rPr lang="en-US" dirty="0" smtClean="0"/>
              <a:t>Designed to be a personal device, so may not facilitate shared reading between two individuals</a:t>
            </a:r>
          </a:p>
          <a:p>
            <a:pPr lvl="1"/>
            <a:r>
              <a:rPr lang="en-US" dirty="0" smtClean="0"/>
              <a:t>Children may have learned that the tablet is really just for “play”</a:t>
            </a:r>
          </a:p>
          <a:p>
            <a:endParaRPr lang="en-US" dirty="0"/>
          </a:p>
          <a:p>
            <a:endParaRPr lang="en-US" dirty="0"/>
          </a:p>
        </p:txBody>
      </p:sp>
      <p:sp>
        <p:nvSpPr>
          <p:cNvPr id="4" name="Slide Number Placeholder 3"/>
          <p:cNvSpPr>
            <a:spLocks noGrp="1"/>
          </p:cNvSpPr>
          <p:nvPr>
            <p:ph type="sldNum" sz="quarter" idx="12"/>
          </p:nvPr>
        </p:nvSpPr>
        <p:spPr/>
        <p:txBody>
          <a:bodyPr/>
          <a:lstStyle/>
          <a:p>
            <a:fld id="{313D4505-985F-49BE-8C1F-E0CFEEC3F372}" type="slidenum">
              <a:rPr lang="en-US" smtClean="0"/>
              <a:t>85</a:t>
            </a:fld>
            <a:endParaRPr lang="en-US" dirty="0"/>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Tree>
    <p:extLst>
      <p:ext uri="{BB962C8B-B14F-4D97-AF65-F5344CB8AC3E}">
        <p14:creationId xmlns:p14="http://schemas.microsoft.com/office/powerpoint/2010/main" val="161928610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a:t>
            </a:r>
          </a:p>
        </p:txBody>
      </p:sp>
      <p:sp>
        <p:nvSpPr>
          <p:cNvPr id="3" name="Content Placeholder 2"/>
          <p:cNvSpPr>
            <a:spLocks noGrp="1"/>
          </p:cNvSpPr>
          <p:nvPr>
            <p:ph idx="1"/>
          </p:nvPr>
        </p:nvSpPr>
        <p:spPr>
          <a:xfrm>
            <a:off x="152400" y="1143000"/>
            <a:ext cx="8763000" cy="5105400"/>
          </a:xfrm>
        </p:spPr>
        <p:txBody>
          <a:bodyPr>
            <a:normAutofit/>
          </a:bodyPr>
          <a:lstStyle/>
          <a:p>
            <a:r>
              <a:rPr lang="en-US" dirty="0"/>
              <a:t>Limitations: Few participants, </a:t>
            </a:r>
            <a:r>
              <a:rPr lang="en-US" dirty="0" err="1"/>
              <a:t>ebooks</a:t>
            </a:r>
            <a:r>
              <a:rPr lang="en-US" dirty="0"/>
              <a:t> are new to this group</a:t>
            </a:r>
          </a:p>
          <a:p>
            <a:r>
              <a:rPr lang="en-US" dirty="0" smtClean="0"/>
              <a:t>We still want to recommend print books over electronic books, especially in this age group</a:t>
            </a:r>
          </a:p>
          <a:p>
            <a:r>
              <a:rPr lang="en-US" dirty="0" smtClean="0"/>
              <a:t>Though experts recommend co-viewing media together, it may be harder to do on tablets</a:t>
            </a:r>
          </a:p>
          <a:p>
            <a:r>
              <a:rPr lang="en-US" dirty="0"/>
              <a:t>This study taught me a lot about specific ways that tablet play may interfere with parents and children’s </a:t>
            </a:r>
            <a:r>
              <a:rPr lang="en-US" dirty="0" smtClean="0"/>
              <a:t>relationships</a:t>
            </a:r>
            <a:endParaRPr lang="en-US" dirty="0"/>
          </a:p>
        </p:txBody>
      </p:sp>
      <p:sp>
        <p:nvSpPr>
          <p:cNvPr id="4" name="Slide Number Placeholder 3"/>
          <p:cNvSpPr>
            <a:spLocks noGrp="1"/>
          </p:cNvSpPr>
          <p:nvPr>
            <p:ph type="sldNum" sz="quarter" idx="12"/>
          </p:nvPr>
        </p:nvSpPr>
        <p:spPr/>
        <p:txBody>
          <a:bodyPr/>
          <a:lstStyle/>
          <a:p>
            <a:fld id="{313D4505-985F-49BE-8C1F-E0CFEEC3F372}" type="slidenum">
              <a:rPr lang="en-US" smtClean="0"/>
              <a:t>86</a:t>
            </a:fld>
            <a:endParaRPr lang="en-US" dirty="0"/>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Tree>
    <p:extLst>
      <p:ext uri="{BB962C8B-B14F-4D97-AF65-F5344CB8AC3E}">
        <p14:creationId xmlns:p14="http://schemas.microsoft.com/office/powerpoint/2010/main" val="185943749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
            </a:r>
            <a:r>
              <a:rPr lang="en-US" dirty="0"/>
              <a:t>Parents </a:t>
            </a:r>
            <a:r>
              <a:rPr lang="en-US" dirty="0" smtClean="0"/>
              <a:t>are still </a:t>
            </a:r>
            <a:r>
              <a:rPr lang="en-US" dirty="0"/>
              <a:t>the best toys”</a:t>
            </a:r>
          </a:p>
        </p:txBody>
      </p:sp>
      <p:sp>
        <p:nvSpPr>
          <p:cNvPr id="3" name="Content Placeholder 2"/>
          <p:cNvSpPr>
            <a:spLocks noGrp="1"/>
          </p:cNvSpPr>
          <p:nvPr>
            <p:ph idx="1"/>
          </p:nvPr>
        </p:nvSpPr>
        <p:spPr>
          <a:xfrm>
            <a:off x="152400" y="1143000"/>
            <a:ext cx="3352800" cy="4525963"/>
          </a:xfrm>
        </p:spPr>
        <p:txBody>
          <a:bodyPr>
            <a:normAutofit/>
          </a:bodyPr>
          <a:lstStyle/>
          <a:p>
            <a:r>
              <a:rPr lang="en-US" dirty="0" smtClean="0"/>
              <a:t>Despite the rise in new digital toys, parents are still the best toys!</a:t>
            </a:r>
            <a:endParaRPr lang="en-US" u="sng" dirty="0" smtClean="0"/>
          </a:p>
          <a:p>
            <a:r>
              <a:rPr lang="en-US" dirty="0" smtClean="0"/>
              <a:t>These were only two studies, and many more questions to answer</a:t>
            </a:r>
          </a:p>
          <a:p>
            <a:pPr marL="0" indent="0">
              <a:buNone/>
            </a:pPr>
            <a:endParaRPr lang="en-US" dirty="0" smtClean="0"/>
          </a:p>
        </p:txBody>
      </p:sp>
      <p:sp>
        <p:nvSpPr>
          <p:cNvPr id="4" name="Slide Number Placeholder 3"/>
          <p:cNvSpPr>
            <a:spLocks noGrp="1"/>
          </p:cNvSpPr>
          <p:nvPr>
            <p:ph type="sldNum" sz="quarter" idx="12"/>
          </p:nvPr>
        </p:nvSpPr>
        <p:spPr/>
        <p:txBody>
          <a:bodyPr/>
          <a:lstStyle/>
          <a:p>
            <a:fld id="{313D4505-985F-49BE-8C1F-E0CFEEC3F372}" type="slidenum">
              <a:rPr lang="en-US" smtClean="0"/>
              <a:t>87</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8598" t="6250" r="31867" b="-6250"/>
          <a:stretch/>
        </p:blipFill>
        <p:spPr>
          <a:xfrm>
            <a:off x="4114800" y="860508"/>
            <a:ext cx="5019471" cy="6683291"/>
          </a:xfrm>
          <a:prstGeom prst="rect">
            <a:avLst/>
          </a:prstGeom>
        </p:spPr>
      </p:pic>
      <p:pic>
        <p:nvPicPr>
          <p:cNvPr id="6" name="Picture 5" descr="Signature-Vertical.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Tree>
    <p:extLst>
      <p:ext uri="{BB962C8B-B14F-4D97-AF65-F5344CB8AC3E}">
        <p14:creationId xmlns:p14="http://schemas.microsoft.com/office/powerpoint/2010/main" val="82504440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do we go from here?</a:t>
            </a:r>
            <a:endParaRPr lang="en-US" dirty="0"/>
          </a:p>
        </p:txBody>
      </p:sp>
      <p:sp>
        <p:nvSpPr>
          <p:cNvPr id="3" name="Content Placeholder 2"/>
          <p:cNvSpPr>
            <a:spLocks noGrp="1"/>
          </p:cNvSpPr>
          <p:nvPr>
            <p:ph idx="1"/>
          </p:nvPr>
        </p:nvSpPr>
        <p:spPr>
          <a:xfrm>
            <a:off x="152400" y="1143000"/>
            <a:ext cx="4648200" cy="4525963"/>
          </a:xfrm>
        </p:spPr>
        <p:txBody>
          <a:bodyPr>
            <a:normAutofit/>
          </a:bodyPr>
          <a:lstStyle/>
          <a:p>
            <a:r>
              <a:rPr lang="en-US" dirty="0" smtClean="0"/>
              <a:t>If tablets shouldn’t babysit our toddlers, who will!?</a:t>
            </a:r>
          </a:p>
          <a:p>
            <a:r>
              <a:rPr lang="en-US" dirty="0" smtClean="0">
                <a:solidFill>
                  <a:schemeClr val="bg1"/>
                </a:solidFill>
              </a:rPr>
              <a:t>Digital technologies very much a part of daily life</a:t>
            </a:r>
          </a:p>
          <a:p>
            <a:r>
              <a:rPr lang="en-US" dirty="0" smtClean="0">
                <a:solidFill>
                  <a:schemeClr val="bg1"/>
                </a:solidFill>
              </a:rPr>
              <a:t>We need to learn how to make these technologies work for families</a:t>
            </a:r>
          </a:p>
          <a:p>
            <a:r>
              <a:rPr lang="en-US" dirty="0" smtClean="0">
                <a:solidFill>
                  <a:schemeClr val="bg1"/>
                </a:solidFill>
              </a:rPr>
              <a:t>Changes from the top down– and not just at the individual level (it’s not you, it’s them!)</a:t>
            </a:r>
          </a:p>
          <a:p>
            <a:pPr marL="0" indent="0">
              <a:buNone/>
            </a:pP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313D4505-985F-49BE-8C1F-E0CFEEC3F372}" type="slidenum">
              <a:rPr lang="en-US" smtClean="0"/>
              <a:t>88</a:t>
            </a:fld>
            <a:endParaRPr lang="en-US" dirty="0"/>
          </a:p>
        </p:txBody>
      </p:sp>
      <p:pic>
        <p:nvPicPr>
          <p:cNvPr id="6" name="Picture 5"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47397" t="2005" r="4407"/>
          <a:stretch/>
        </p:blipFill>
        <p:spPr>
          <a:xfrm>
            <a:off x="4953000" y="825340"/>
            <a:ext cx="4394265" cy="5956460"/>
          </a:xfrm>
          <a:prstGeom prst="rect">
            <a:avLst/>
          </a:prstGeom>
        </p:spPr>
      </p:pic>
    </p:spTree>
    <p:extLst>
      <p:ext uri="{BB962C8B-B14F-4D97-AF65-F5344CB8AC3E}">
        <p14:creationId xmlns:p14="http://schemas.microsoft.com/office/powerpoint/2010/main" val="164310965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do we go from here?</a:t>
            </a:r>
            <a:endParaRPr lang="en-US" dirty="0"/>
          </a:p>
        </p:txBody>
      </p:sp>
      <p:sp>
        <p:nvSpPr>
          <p:cNvPr id="3" name="Content Placeholder 2"/>
          <p:cNvSpPr>
            <a:spLocks noGrp="1"/>
          </p:cNvSpPr>
          <p:nvPr>
            <p:ph idx="1"/>
          </p:nvPr>
        </p:nvSpPr>
        <p:spPr>
          <a:xfrm>
            <a:off x="152400" y="1143000"/>
            <a:ext cx="4648200" cy="4525963"/>
          </a:xfrm>
        </p:spPr>
        <p:txBody>
          <a:bodyPr>
            <a:normAutofit/>
          </a:bodyPr>
          <a:lstStyle/>
          <a:p>
            <a:r>
              <a:rPr lang="en-US" dirty="0" smtClean="0"/>
              <a:t>If tablets shouldn’t babysit our toddlers, who will!?</a:t>
            </a:r>
          </a:p>
          <a:p>
            <a:r>
              <a:rPr lang="en-US" dirty="0" smtClean="0"/>
              <a:t>Digital technologies very much a part of daily life</a:t>
            </a:r>
          </a:p>
          <a:p>
            <a:r>
              <a:rPr lang="en-US" dirty="0" smtClean="0">
                <a:solidFill>
                  <a:schemeClr val="bg1"/>
                </a:solidFill>
              </a:rPr>
              <a:t>We need to learn how to make these technologies work for families</a:t>
            </a:r>
          </a:p>
          <a:p>
            <a:r>
              <a:rPr lang="en-US" dirty="0" smtClean="0">
                <a:solidFill>
                  <a:schemeClr val="bg1"/>
                </a:solidFill>
              </a:rPr>
              <a:t>Changes from the top down– and not just at the individual level (it’s not you, it’s them!)</a:t>
            </a:r>
          </a:p>
          <a:p>
            <a:pPr marL="0" indent="0">
              <a:buNone/>
            </a:pP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313D4505-985F-49BE-8C1F-E0CFEEC3F372}" type="slidenum">
              <a:rPr lang="en-US" smtClean="0"/>
              <a:t>89</a:t>
            </a:fld>
            <a:endParaRPr lang="en-US" dirty="0"/>
          </a:p>
        </p:txBody>
      </p:sp>
      <p:pic>
        <p:nvPicPr>
          <p:cNvPr id="6" name="Picture 5"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47397" t="2005" r="4407"/>
          <a:stretch/>
        </p:blipFill>
        <p:spPr>
          <a:xfrm>
            <a:off x="4953000" y="825340"/>
            <a:ext cx="4394265" cy="5956460"/>
          </a:xfrm>
          <a:prstGeom prst="rect">
            <a:avLst/>
          </a:prstGeom>
        </p:spPr>
      </p:pic>
    </p:spTree>
    <p:extLst>
      <p:ext uri="{BB962C8B-B14F-4D97-AF65-F5344CB8AC3E}">
        <p14:creationId xmlns:p14="http://schemas.microsoft.com/office/powerpoint/2010/main" val="2691588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talk, sing</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94330" y="836885"/>
            <a:ext cx="4267200" cy="6016551"/>
          </a:xfrm>
        </p:spPr>
      </p:pic>
      <p:sp>
        <p:nvSpPr>
          <p:cNvPr id="4" name="Slide Number Placeholder 3"/>
          <p:cNvSpPr>
            <a:spLocks noGrp="1"/>
          </p:cNvSpPr>
          <p:nvPr>
            <p:ph type="sldNum" sz="quarter" idx="12"/>
          </p:nvPr>
        </p:nvSpPr>
        <p:spPr/>
        <p:txBody>
          <a:bodyPr/>
          <a:lstStyle/>
          <a:p>
            <a:fld id="{313D4505-985F-49BE-8C1F-E0CFEEC3F372}" type="slidenum">
              <a:rPr lang="en-US" smtClean="0"/>
              <a:t>9</a:t>
            </a:fld>
            <a:endParaRPr lang="en-US" dirty="0"/>
          </a:p>
        </p:txBody>
      </p:sp>
      <p:sp>
        <p:nvSpPr>
          <p:cNvPr id="6" name="Content Placeholder 2"/>
          <p:cNvSpPr txBox="1">
            <a:spLocks/>
          </p:cNvSpPr>
          <p:nvPr/>
        </p:nvSpPr>
        <p:spPr>
          <a:xfrm>
            <a:off x="152400" y="1143000"/>
            <a:ext cx="3962400" cy="4525963"/>
          </a:xfrm>
          <a:prstGeom prst="rect">
            <a:avLst/>
          </a:prstGeom>
        </p:spPr>
        <p:txBody>
          <a:bodyPr vert="horz" lIns="91440" tIns="45720" rIns="91440" bIns="45720" rtlCol="0">
            <a:normAutofit/>
          </a:bodyPr>
          <a:lstStyle>
            <a:lvl1pPr marL="342900" indent="-342900" algn="l" defTabSz="914400" rtl="0" eaLnBrk="1" latinLnBrk="0" hangingPunct="1">
              <a:spcBef>
                <a:spcPts val="600"/>
              </a:spcBef>
              <a:spcAft>
                <a:spcPts val="600"/>
              </a:spcAft>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spcAft>
                <a:spcPts val="600"/>
              </a:spcAft>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spcAft>
                <a:spcPts val="600"/>
              </a:spcAft>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spcAft>
                <a:spcPts val="60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When reading books, parents and children converse more and the words they use are more complex</a:t>
            </a:r>
          </a:p>
          <a:p>
            <a:r>
              <a:rPr lang="en-US" dirty="0" smtClean="0"/>
              <a:t>But book reading has been on the decline recently</a:t>
            </a:r>
          </a:p>
        </p:txBody>
      </p:sp>
      <p:sp>
        <p:nvSpPr>
          <p:cNvPr id="8" name="TextBox 7"/>
          <p:cNvSpPr txBox="1"/>
          <p:nvPr/>
        </p:nvSpPr>
        <p:spPr>
          <a:xfrm>
            <a:off x="5001900" y="6492849"/>
            <a:ext cx="8284200" cy="246221"/>
          </a:xfrm>
          <a:prstGeom prst="rect">
            <a:avLst/>
          </a:prstGeom>
          <a:noFill/>
        </p:spPr>
        <p:txBody>
          <a:bodyPr wrap="square" rtlCol="0">
            <a:spAutoFit/>
          </a:bodyPr>
          <a:lstStyle/>
          <a:p>
            <a:r>
              <a:rPr lang="en-US" sz="1000" dirty="0" smtClean="0"/>
              <a:t>Barnes and Noble, </a:t>
            </a:r>
            <a:r>
              <a:rPr lang="en-US" sz="1000" dirty="0" err="1" smtClean="0"/>
              <a:t>Pixabay</a:t>
            </a:r>
            <a:endParaRPr lang="en-US" sz="1000" dirty="0"/>
          </a:p>
        </p:txBody>
      </p:sp>
    </p:spTree>
    <p:extLst>
      <p:ext uri="{BB962C8B-B14F-4D97-AF65-F5344CB8AC3E}">
        <p14:creationId xmlns:p14="http://schemas.microsoft.com/office/powerpoint/2010/main" val="45437021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do we go from here?</a:t>
            </a:r>
            <a:endParaRPr lang="en-US" dirty="0"/>
          </a:p>
        </p:txBody>
      </p:sp>
      <p:sp>
        <p:nvSpPr>
          <p:cNvPr id="3" name="Content Placeholder 2"/>
          <p:cNvSpPr>
            <a:spLocks noGrp="1"/>
          </p:cNvSpPr>
          <p:nvPr>
            <p:ph idx="1"/>
          </p:nvPr>
        </p:nvSpPr>
        <p:spPr>
          <a:xfrm>
            <a:off x="152400" y="1143000"/>
            <a:ext cx="4648200" cy="4525963"/>
          </a:xfrm>
        </p:spPr>
        <p:txBody>
          <a:bodyPr>
            <a:normAutofit/>
          </a:bodyPr>
          <a:lstStyle/>
          <a:p>
            <a:r>
              <a:rPr lang="en-US" dirty="0" smtClean="0"/>
              <a:t>If tablets shouldn’t babysit our toddlers, who will!?</a:t>
            </a:r>
          </a:p>
          <a:p>
            <a:r>
              <a:rPr lang="en-US" dirty="0" smtClean="0"/>
              <a:t>Digital technologies very much a part of daily life</a:t>
            </a:r>
          </a:p>
          <a:p>
            <a:r>
              <a:rPr lang="en-US" dirty="0" smtClean="0"/>
              <a:t>We need to learn how to make these technologies work for families</a:t>
            </a:r>
          </a:p>
          <a:p>
            <a:r>
              <a:rPr lang="en-US" dirty="0" smtClean="0">
                <a:solidFill>
                  <a:schemeClr val="bg1"/>
                </a:solidFill>
              </a:rPr>
              <a:t>Changes from the top down– and not just at the individual level (it’s not you, it’s them!)</a:t>
            </a:r>
          </a:p>
          <a:p>
            <a:pPr marL="0" indent="0">
              <a:buNone/>
            </a:pP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313D4505-985F-49BE-8C1F-E0CFEEC3F372}" type="slidenum">
              <a:rPr lang="en-US" smtClean="0"/>
              <a:t>90</a:t>
            </a:fld>
            <a:endParaRPr lang="en-US" dirty="0"/>
          </a:p>
        </p:txBody>
      </p:sp>
      <p:pic>
        <p:nvPicPr>
          <p:cNvPr id="6" name="Picture 5"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47397" t="2005" r="4407"/>
          <a:stretch/>
        </p:blipFill>
        <p:spPr>
          <a:xfrm>
            <a:off x="4953000" y="825340"/>
            <a:ext cx="4394265" cy="5956460"/>
          </a:xfrm>
          <a:prstGeom prst="rect">
            <a:avLst/>
          </a:prstGeom>
        </p:spPr>
      </p:pic>
    </p:spTree>
    <p:extLst>
      <p:ext uri="{BB962C8B-B14F-4D97-AF65-F5344CB8AC3E}">
        <p14:creationId xmlns:p14="http://schemas.microsoft.com/office/powerpoint/2010/main" val="69741459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do we go from here?</a:t>
            </a:r>
            <a:endParaRPr lang="en-US" dirty="0"/>
          </a:p>
        </p:txBody>
      </p:sp>
      <p:sp>
        <p:nvSpPr>
          <p:cNvPr id="3" name="Content Placeholder 2"/>
          <p:cNvSpPr>
            <a:spLocks noGrp="1"/>
          </p:cNvSpPr>
          <p:nvPr>
            <p:ph idx="1"/>
          </p:nvPr>
        </p:nvSpPr>
        <p:spPr>
          <a:xfrm>
            <a:off x="152400" y="1143000"/>
            <a:ext cx="4648200" cy="4525963"/>
          </a:xfrm>
        </p:spPr>
        <p:txBody>
          <a:bodyPr>
            <a:normAutofit/>
          </a:bodyPr>
          <a:lstStyle/>
          <a:p>
            <a:r>
              <a:rPr lang="en-US" dirty="0" smtClean="0"/>
              <a:t>If tablets shouldn’t babysit our toddlers, who will!?</a:t>
            </a:r>
          </a:p>
          <a:p>
            <a:r>
              <a:rPr lang="en-US" dirty="0" smtClean="0"/>
              <a:t>Digital technologies very much a part of daily life</a:t>
            </a:r>
          </a:p>
          <a:p>
            <a:r>
              <a:rPr lang="en-US" dirty="0" smtClean="0"/>
              <a:t>We need to learn how to make these technologies work for families</a:t>
            </a:r>
          </a:p>
          <a:p>
            <a:r>
              <a:rPr lang="en-US" dirty="0" smtClean="0"/>
              <a:t>Changes from the top down– and not just at the individual level (it’s not you, it’s them!)</a:t>
            </a:r>
          </a:p>
          <a:p>
            <a:pPr marL="0" indent="0">
              <a:buNone/>
            </a:pP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313D4505-985F-49BE-8C1F-E0CFEEC3F372}" type="slidenum">
              <a:rPr lang="en-US" smtClean="0"/>
              <a:t>91</a:t>
            </a:fld>
            <a:endParaRPr lang="en-US" dirty="0"/>
          </a:p>
        </p:txBody>
      </p:sp>
      <p:pic>
        <p:nvPicPr>
          <p:cNvPr id="6" name="Picture 5"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47397" t="2005" r="4407"/>
          <a:stretch/>
        </p:blipFill>
        <p:spPr>
          <a:xfrm>
            <a:off x="4953000" y="825340"/>
            <a:ext cx="4394265" cy="5956460"/>
          </a:xfrm>
          <a:prstGeom prst="rect">
            <a:avLst/>
          </a:prstGeom>
        </p:spPr>
      </p:pic>
    </p:spTree>
    <p:extLst>
      <p:ext uri="{BB962C8B-B14F-4D97-AF65-F5344CB8AC3E}">
        <p14:creationId xmlns:p14="http://schemas.microsoft.com/office/powerpoint/2010/main" val="423757804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technology/policy</a:t>
            </a:r>
            <a:endParaRPr lang="en-US" dirty="0"/>
          </a:p>
        </p:txBody>
      </p:sp>
      <p:sp>
        <p:nvSpPr>
          <p:cNvPr id="4" name="Slide Number Placeholder 3"/>
          <p:cNvSpPr>
            <a:spLocks noGrp="1"/>
          </p:cNvSpPr>
          <p:nvPr>
            <p:ph type="sldNum" sz="quarter" idx="12"/>
          </p:nvPr>
        </p:nvSpPr>
        <p:spPr/>
        <p:txBody>
          <a:bodyPr/>
          <a:lstStyle/>
          <a:p>
            <a:fld id="{313D4505-985F-49BE-8C1F-E0CFEEC3F372}" type="slidenum">
              <a:rPr lang="en-US" smtClean="0"/>
              <a:t>92</a:t>
            </a:fld>
            <a:endParaRPr lang="en-US" dirty="0"/>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
        <p:nvSpPr>
          <p:cNvPr id="9" name="Content Placeholder 2"/>
          <p:cNvSpPr>
            <a:spLocks noGrp="1"/>
          </p:cNvSpPr>
          <p:nvPr>
            <p:ph idx="1"/>
          </p:nvPr>
        </p:nvSpPr>
        <p:spPr>
          <a:xfrm>
            <a:off x="152400" y="1143000"/>
            <a:ext cx="8001000" cy="4525963"/>
          </a:xfrm>
        </p:spPr>
        <p:txBody>
          <a:bodyPr>
            <a:normAutofit/>
          </a:bodyPr>
          <a:lstStyle/>
          <a:p>
            <a:r>
              <a:rPr lang="en-US" dirty="0" smtClean="0"/>
              <a:t>Parents do a ton already! </a:t>
            </a:r>
          </a:p>
          <a:p>
            <a:r>
              <a:rPr lang="en-US" dirty="0" smtClean="0"/>
              <a:t>Technology design changes:</a:t>
            </a:r>
          </a:p>
          <a:p>
            <a:pPr lvl="1"/>
            <a:r>
              <a:rPr lang="en-US" dirty="0"/>
              <a:t>Privacy protections have not kept pace in the digital environment</a:t>
            </a:r>
          </a:p>
          <a:p>
            <a:pPr lvl="1"/>
            <a:r>
              <a:rPr lang="en-US" dirty="0" smtClean="0"/>
              <a:t>Industry and policy makers need to understand children’s limits </a:t>
            </a:r>
          </a:p>
          <a:p>
            <a:pPr lvl="1"/>
            <a:r>
              <a:rPr lang="en-US" dirty="0" smtClean="0"/>
              <a:t>Decrease tracking on devices and selling data to third parties</a:t>
            </a:r>
          </a:p>
          <a:p>
            <a:pPr lvl="1"/>
            <a:r>
              <a:rPr lang="en-US" dirty="0" smtClean="0"/>
              <a:t>Create more appropriate content</a:t>
            </a:r>
          </a:p>
          <a:p>
            <a:pPr lvl="1"/>
            <a:r>
              <a:rPr lang="en-US" dirty="0" smtClean="0"/>
              <a:t>Limit ads for children</a:t>
            </a:r>
          </a:p>
          <a:p>
            <a:pPr lvl="1"/>
            <a:endParaRPr lang="en-US" dirty="0" smtClean="0"/>
          </a:p>
          <a:p>
            <a:pPr marL="0" indent="0">
              <a:buNone/>
            </a:pPr>
            <a:endParaRPr lang="en-US" dirty="0" smtClean="0"/>
          </a:p>
        </p:txBody>
      </p:sp>
    </p:spTree>
    <p:extLst>
      <p:ext uri="{BB962C8B-B14F-4D97-AF65-F5344CB8AC3E}">
        <p14:creationId xmlns:p14="http://schemas.microsoft.com/office/powerpoint/2010/main" val="43487268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technology/policy</a:t>
            </a:r>
            <a:endParaRPr lang="en-US" dirty="0"/>
          </a:p>
        </p:txBody>
      </p:sp>
      <p:sp>
        <p:nvSpPr>
          <p:cNvPr id="4" name="Slide Number Placeholder 3"/>
          <p:cNvSpPr>
            <a:spLocks noGrp="1"/>
          </p:cNvSpPr>
          <p:nvPr>
            <p:ph type="sldNum" sz="quarter" idx="12"/>
          </p:nvPr>
        </p:nvSpPr>
        <p:spPr/>
        <p:txBody>
          <a:bodyPr/>
          <a:lstStyle/>
          <a:p>
            <a:fld id="{313D4505-985F-49BE-8C1F-E0CFEEC3F372}" type="slidenum">
              <a:rPr lang="en-US" smtClean="0"/>
              <a:t>93</a:t>
            </a:fld>
            <a:endParaRPr lang="en-US" dirty="0"/>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797" y="1143000"/>
            <a:ext cx="7321926" cy="301005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418" y="4343400"/>
            <a:ext cx="8141118" cy="1562180"/>
          </a:xfrm>
          <a:prstGeom prst="rect">
            <a:avLst/>
          </a:prstGeom>
        </p:spPr>
      </p:pic>
    </p:spTree>
    <p:extLst>
      <p:ext uri="{BB962C8B-B14F-4D97-AF65-F5344CB8AC3E}">
        <p14:creationId xmlns:p14="http://schemas.microsoft.com/office/powerpoint/2010/main" val="315359655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rules</a:t>
            </a:r>
            <a:endParaRPr lang="en-US" dirty="0"/>
          </a:p>
        </p:txBody>
      </p:sp>
      <p:sp>
        <p:nvSpPr>
          <p:cNvPr id="3" name="Content Placeholder 2"/>
          <p:cNvSpPr>
            <a:spLocks noGrp="1"/>
          </p:cNvSpPr>
          <p:nvPr>
            <p:ph idx="1"/>
          </p:nvPr>
        </p:nvSpPr>
        <p:spPr>
          <a:xfrm>
            <a:off x="152400" y="1143000"/>
            <a:ext cx="5029200" cy="4525963"/>
          </a:xfrm>
        </p:spPr>
        <p:txBody>
          <a:bodyPr>
            <a:normAutofit/>
          </a:bodyPr>
          <a:lstStyle/>
          <a:p>
            <a:r>
              <a:rPr lang="en-US" dirty="0" smtClean="0"/>
              <a:t>From Anya </a:t>
            </a:r>
            <a:r>
              <a:rPr lang="en-US" dirty="0" err="1" smtClean="0"/>
              <a:t>Kamenetz’s</a:t>
            </a:r>
            <a:r>
              <a:rPr lang="en-US" dirty="0" smtClean="0"/>
              <a:t> book, The Art of Screen </a:t>
            </a:r>
            <a:r>
              <a:rPr lang="en-US" dirty="0"/>
              <a:t>T</a:t>
            </a:r>
            <a:r>
              <a:rPr lang="en-US" dirty="0" smtClean="0"/>
              <a:t>ime:</a:t>
            </a:r>
          </a:p>
          <a:p>
            <a:pPr lvl="1"/>
            <a:r>
              <a:rPr lang="en-US" dirty="0" smtClean="0"/>
              <a:t>Enjoy screen </a:t>
            </a:r>
            <a:r>
              <a:rPr lang="en-US" dirty="0"/>
              <a:t>media </a:t>
            </a:r>
            <a:endParaRPr lang="en-US" dirty="0" smtClean="0"/>
          </a:p>
          <a:p>
            <a:pPr lvl="1"/>
            <a:r>
              <a:rPr lang="en-US" dirty="0" smtClean="0">
                <a:solidFill>
                  <a:schemeClr val="bg1"/>
                </a:solidFill>
              </a:rPr>
              <a:t>And </a:t>
            </a:r>
            <a:r>
              <a:rPr lang="en-US" dirty="0">
                <a:solidFill>
                  <a:schemeClr val="bg1"/>
                </a:solidFill>
              </a:rPr>
              <a:t>with </a:t>
            </a:r>
            <a:r>
              <a:rPr lang="en-US" dirty="0" smtClean="0">
                <a:solidFill>
                  <a:schemeClr val="bg1"/>
                </a:solidFill>
              </a:rPr>
              <a:t>others</a:t>
            </a:r>
          </a:p>
          <a:p>
            <a:pPr lvl="1"/>
            <a:r>
              <a:rPr lang="en-US" dirty="0" smtClean="0">
                <a:solidFill>
                  <a:schemeClr val="bg1"/>
                </a:solidFill>
              </a:rPr>
              <a:t>Not too much</a:t>
            </a:r>
          </a:p>
          <a:p>
            <a:pPr lvl="1"/>
            <a:r>
              <a:rPr lang="en-US" dirty="0" smtClean="0">
                <a:solidFill>
                  <a:schemeClr val="bg1"/>
                </a:solidFill>
              </a:rPr>
              <a:t>And safely/respectfully</a:t>
            </a:r>
          </a:p>
        </p:txBody>
      </p:sp>
      <p:sp>
        <p:nvSpPr>
          <p:cNvPr id="4" name="Slide Number Placeholder 3"/>
          <p:cNvSpPr>
            <a:spLocks noGrp="1"/>
          </p:cNvSpPr>
          <p:nvPr>
            <p:ph type="sldNum" sz="quarter" idx="12"/>
          </p:nvPr>
        </p:nvSpPr>
        <p:spPr/>
        <p:txBody>
          <a:bodyPr/>
          <a:lstStyle/>
          <a:p>
            <a:fld id="{313D4505-985F-49BE-8C1F-E0CFEEC3F372}" type="slidenum">
              <a:rPr lang="en-US" smtClean="0"/>
              <a:t>94</a:t>
            </a:fld>
            <a:endParaRPr lang="en-US" dirty="0"/>
          </a:p>
        </p:txBody>
      </p:sp>
      <p:pic>
        <p:nvPicPr>
          <p:cNvPr id="5" name="Picture 4" descr="Signature-Vertical.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897287"/>
            <a:ext cx="3076575" cy="4752975"/>
          </a:xfrm>
          <a:prstGeom prst="rect">
            <a:avLst/>
          </a:prstGeom>
        </p:spPr>
      </p:pic>
    </p:spTree>
    <p:extLst>
      <p:ext uri="{BB962C8B-B14F-4D97-AF65-F5344CB8AC3E}">
        <p14:creationId xmlns:p14="http://schemas.microsoft.com/office/powerpoint/2010/main" val="205885757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rules</a:t>
            </a:r>
            <a:endParaRPr lang="en-US" dirty="0"/>
          </a:p>
        </p:txBody>
      </p:sp>
      <p:sp>
        <p:nvSpPr>
          <p:cNvPr id="3" name="Content Placeholder 2"/>
          <p:cNvSpPr>
            <a:spLocks noGrp="1"/>
          </p:cNvSpPr>
          <p:nvPr>
            <p:ph idx="1"/>
          </p:nvPr>
        </p:nvSpPr>
        <p:spPr>
          <a:xfrm>
            <a:off x="152400" y="1143000"/>
            <a:ext cx="5029200" cy="4525963"/>
          </a:xfrm>
        </p:spPr>
        <p:txBody>
          <a:bodyPr>
            <a:normAutofit/>
          </a:bodyPr>
          <a:lstStyle/>
          <a:p>
            <a:r>
              <a:rPr lang="en-US" dirty="0" smtClean="0"/>
              <a:t>From Anya </a:t>
            </a:r>
            <a:r>
              <a:rPr lang="en-US" dirty="0" err="1" smtClean="0"/>
              <a:t>Kamenetz’s</a:t>
            </a:r>
            <a:r>
              <a:rPr lang="en-US" dirty="0" smtClean="0"/>
              <a:t> book, The Art of Screen </a:t>
            </a:r>
            <a:r>
              <a:rPr lang="en-US" dirty="0"/>
              <a:t>T</a:t>
            </a:r>
            <a:r>
              <a:rPr lang="en-US" dirty="0" smtClean="0"/>
              <a:t>ime:</a:t>
            </a:r>
          </a:p>
          <a:p>
            <a:pPr lvl="1"/>
            <a:r>
              <a:rPr lang="en-US" dirty="0" smtClean="0"/>
              <a:t>Enjoy screen </a:t>
            </a:r>
            <a:r>
              <a:rPr lang="en-US" dirty="0"/>
              <a:t>media </a:t>
            </a:r>
            <a:endParaRPr lang="en-US" dirty="0" smtClean="0"/>
          </a:p>
          <a:p>
            <a:pPr lvl="1"/>
            <a:r>
              <a:rPr lang="en-US" dirty="0" smtClean="0"/>
              <a:t>And </a:t>
            </a:r>
            <a:r>
              <a:rPr lang="en-US" dirty="0"/>
              <a:t>with </a:t>
            </a:r>
            <a:r>
              <a:rPr lang="en-US" dirty="0" smtClean="0"/>
              <a:t>others</a:t>
            </a:r>
          </a:p>
          <a:p>
            <a:pPr lvl="1"/>
            <a:r>
              <a:rPr lang="en-US" dirty="0" smtClean="0">
                <a:solidFill>
                  <a:schemeClr val="bg1"/>
                </a:solidFill>
              </a:rPr>
              <a:t>Not too much</a:t>
            </a:r>
          </a:p>
          <a:p>
            <a:pPr lvl="1"/>
            <a:r>
              <a:rPr lang="en-US" dirty="0" smtClean="0">
                <a:solidFill>
                  <a:schemeClr val="bg1"/>
                </a:solidFill>
              </a:rPr>
              <a:t>And safely/respectfully</a:t>
            </a:r>
          </a:p>
        </p:txBody>
      </p:sp>
      <p:sp>
        <p:nvSpPr>
          <p:cNvPr id="4" name="Slide Number Placeholder 3"/>
          <p:cNvSpPr>
            <a:spLocks noGrp="1"/>
          </p:cNvSpPr>
          <p:nvPr>
            <p:ph type="sldNum" sz="quarter" idx="12"/>
          </p:nvPr>
        </p:nvSpPr>
        <p:spPr/>
        <p:txBody>
          <a:bodyPr/>
          <a:lstStyle/>
          <a:p>
            <a:fld id="{313D4505-985F-49BE-8C1F-E0CFEEC3F372}" type="slidenum">
              <a:rPr lang="en-US" smtClean="0"/>
              <a:t>95</a:t>
            </a:fld>
            <a:endParaRPr lang="en-US" dirty="0"/>
          </a:p>
        </p:txBody>
      </p:sp>
      <p:pic>
        <p:nvPicPr>
          <p:cNvPr id="5" name="Picture 4" descr="Signature-Vertical.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897287"/>
            <a:ext cx="3076575" cy="4752975"/>
          </a:xfrm>
          <a:prstGeom prst="rect">
            <a:avLst/>
          </a:prstGeom>
        </p:spPr>
      </p:pic>
    </p:spTree>
    <p:extLst>
      <p:ext uri="{BB962C8B-B14F-4D97-AF65-F5344CB8AC3E}">
        <p14:creationId xmlns:p14="http://schemas.microsoft.com/office/powerpoint/2010/main" val="346962869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rules</a:t>
            </a:r>
            <a:endParaRPr lang="en-US" dirty="0"/>
          </a:p>
        </p:txBody>
      </p:sp>
      <p:sp>
        <p:nvSpPr>
          <p:cNvPr id="3" name="Content Placeholder 2"/>
          <p:cNvSpPr>
            <a:spLocks noGrp="1"/>
          </p:cNvSpPr>
          <p:nvPr>
            <p:ph idx="1"/>
          </p:nvPr>
        </p:nvSpPr>
        <p:spPr>
          <a:xfrm>
            <a:off x="152400" y="1143000"/>
            <a:ext cx="5029200" cy="4525963"/>
          </a:xfrm>
        </p:spPr>
        <p:txBody>
          <a:bodyPr>
            <a:normAutofit/>
          </a:bodyPr>
          <a:lstStyle/>
          <a:p>
            <a:r>
              <a:rPr lang="en-US" dirty="0" smtClean="0"/>
              <a:t>From Anya </a:t>
            </a:r>
            <a:r>
              <a:rPr lang="en-US" dirty="0" err="1" smtClean="0"/>
              <a:t>Kamenetz’s</a:t>
            </a:r>
            <a:r>
              <a:rPr lang="en-US" dirty="0" smtClean="0"/>
              <a:t> book, The Art of Screen </a:t>
            </a:r>
            <a:r>
              <a:rPr lang="en-US" dirty="0"/>
              <a:t>T</a:t>
            </a:r>
            <a:r>
              <a:rPr lang="en-US" dirty="0" smtClean="0"/>
              <a:t>ime:</a:t>
            </a:r>
          </a:p>
          <a:p>
            <a:pPr lvl="1"/>
            <a:r>
              <a:rPr lang="en-US" dirty="0" smtClean="0"/>
              <a:t>Enjoy screen </a:t>
            </a:r>
            <a:r>
              <a:rPr lang="en-US" dirty="0"/>
              <a:t>media </a:t>
            </a:r>
            <a:endParaRPr lang="en-US" dirty="0" smtClean="0"/>
          </a:p>
          <a:p>
            <a:pPr lvl="1"/>
            <a:r>
              <a:rPr lang="en-US" dirty="0" smtClean="0"/>
              <a:t>And </a:t>
            </a:r>
            <a:r>
              <a:rPr lang="en-US" dirty="0"/>
              <a:t>with </a:t>
            </a:r>
            <a:r>
              <a:rPr lang="en-US" dirty="0" smtClean="0"/>
              <a:t>others</a:t>
            </a:r>
          </a:p>
          <a:p>
            <a:pPr lvl="1"/>
            <a:r>
              <a:rPr lang="en-US" dirty="0" smtClean="0"/>
              <a:t>Not too much</a:t>
            </a:r>
          </a:p>
          <a:p>
            <a:pPr lvl="1"/>
            <a:r>
              <a:rPr lang="en-US" dirty="0" smtClean="0">
                <a:solidFill>
                  <a:schemeClr val="bg1"/>
                </a:solidFill>
              </a:rPr>
              <a:t>And safely/respectfully</a:t>
            </a:r>
          </a:p>
        </p:txBody>
      </p:sp>
      <p:sp>
        <p:nvSpPr>
          <p:cNvPr id="4" name="Slide Number Placeholder 3"/>
          <p:cNvSpPr>
            <a:spLocks noGrp="1"/>
          </p:cNvSpPr>
          <p:nvPr>
            <p:ph type="sldNum" sz="quarter" idx="12"/>
          </p:nvPr>
        </p:nvSpPr>
        <p:spPr/>
        <p:txBody>
          <a:bodyPr/>
          <a:lstStyle/>
          <a:p>
            <a:fld id="{313D4505-985F-49BE-8C1F-E0CFEEC3F372}" type="slidenum">
              <a:rPr lang="en-US" smtClean="0"/>
              <a:t>96</a:t>
            </a:fld>
            <a:endParaRPr lang="en-US" dirty="0"/>
          </a:p>
        </p:txBody>
      </p:sp>
      <p:pic>
        <p:nvPicPr>
          <p:cNvPr id="5" name="Picture 4" descr="Signature-Vertical.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897287"/>
            <a:ext cx="3076575" cy="4752975"/>
          </a:xfrm>
          <a:prstGeom prst="rect">
            <a:avLst/>
          </a:prstGeom>
        </p:spPr>
      </p:pic>
    </p:spTree>
    <p:extLst>
      <p:ext uri="{BB962C8B-B14F-4D97-AF65-F5344CB8AC3E}">
        <p14:creationId xmlns:p14="http://schemas.microsoft.com/office/powerpoint/2010/main" val="129394628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rules</a:t>
            </a:r>
            <a:endParaRPr lang="en-US" dirty="0"/>
          </a:p>
        </p:txBody>
      </p:sp>
      <p:sp>
        <p:nvSpPr>
          <p:cNvPr id="3" name="Content Placeholder 2"/>
          <p:cNvSpPr>
            <a:spLocks noGrp="1"/>
          </p:cNvSpPr>
          <p:nvPr>
            <p:ph idx="1"/>
          </p:nvPr>
        </p:nvSpPr>
        <p:spPr>
          <a:xfrm>
            <a:off x="152400" y="1143000"/>
            <a:ext cx="5029200" cy="4525963"/>
          </a:xfrm>
        </p:spPr>
        <p:txBody>
          <a:bodyPr>
            <a:normAutofit/>
          </a:bodyPr>
          <a:lstStyle/>
          <a:p>
            <a:r>
              <a:rPr lang="en-US" dirty="0" smtClean="0"/>
              <a:t>From Anya </a:t>
            </a:r>
            <a:r>
              <a:rPr lang="en-US" dirty="0" err="1" smtClean="0"/>
              <a:t>Kamenetz’s</a:t>
            </a:r>
            <a:r>
              <a:rPr lang="en-US" dirty="0" smtClean="0"/>
              <a:t> book, The Art of Screen </a:t>
            </a:r>
            <a:r>
              <a:rPr lang="en-US" dirty="0"/>
              <a:t>T</a:t>
            </a:r>
            <a:r>
              <a:rPr lang="en-US" dirty="0" smtClean="0"/>
              <a:t>ime:</a:t>
            </a:r>
          </a:p>
          <a:p>
            <a:pPr lvl="1"/>
            <a:r>
              <a:rPr lang="en-US" dirty="0" smtClean="0"/>
              <a:t>Enjoy screen </a:t>
            </a:r>
            <a:r>
              <a:rPr lang="en-US" dirty="0"/>
              <a:t>media </a:t>
            </a:r>
            <a:endParaRPr lang="en-US" dirty="0" smtClean="0"/>
          </a:p>
          <a:p>
            <a:pPr lvl="1"/>
            <a:r>
              <a:rPr lang="en-US" dirty="0" smtClean="0"/>
              <a:t>And </a:t>
            </a:r>
            <a:r>
              <a:rPr lang="en-US" dirty="0"/>
              <a:t>with </a:t>
            </a:r>
            <a:r>
              <a:rPr lang="en-US" dirty="0" smtClean="0"/>
              <a:t>others</a:t>
            </a:r>
          </a:p>
          <a:p>
            <a:pPr lvl="1"/>
            <a:r>
              <a:rPr lang="en-US" dirty="0" smtClean="0"/>
              <a:t>Not too much</a:t>
            </a:r>
          </a:p>
          <a:p>
            <a:pPr lvl="1"/>
            <a:r>
              <a:rPr lang="en-US" dirty="0" smtClean="0"/>
              <a:t>And safely/respectfully</a:t>
            </a:r>
          </a:p>
        </p:txBody>
      </p:sp>
      <p:sp>
        <p:nvSpPr>
          <p:cNvPr id="4" name="Slide Number Placeholder 3"/>
          <p:cNvSpPr>
            <a:spLocks noGrp="1"/>
          </p:cNvSpPr>
          <p:nvPr>
            <p:ph type="sldNum" sz="quarter" idx="12"/>
          </p:nvPr>
        </p:nvSpPr>
        <p:spPr/>
        <p:txBody>
          <a:bodyPr/>
          <a:lstStyle/>
          <a:p>
            <a:fld id="{313D4505-985F-49BE-8C1F-E0CFEEC3F372}" type="slidenum">
              <a:rPr lang="en-US" smtClean="0"/>
              <a:t>97</a:t>
            </a:fld>
            <a:endParaRPr lang="en-US" dirty="0"/>
          </a:p>
        </p:txBody>
      </p:sp>
      <p:pic>
        <p:nvPicPr>
          <p:cNvPr id="5" name="Picture 4" descr="Signature-Vertical.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897287"/>
            <a:ext cx="3076575" cy="4752975"/>
          </a:xfrm>
          <a:prstGeom prst="rect">
            <a:avLst/>
          </a:prstGeom>
        </p:spPr>
      </p:pic>
    </p:spTree>
    <p:extLst>
      <p:ext uri="{BB962C8B-B14F-4D97-AF65-F5344CB8AC3E}">
        <p14:creationId xmlns:p14="http://schemas.microsoft.com/office/powerpoint/2010/main" val="213886213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tips: Enjoy together</a:t>
            </a:r>
            <a:endParaRPr lang="en-US" dirty="0"/>
          </a:p>
        </p:txBody>
      </p:sp>
      <p:sp>
        <p:nvSpPr>
          <p:cNvPr id="3" name="Content Placeholder 2"/>
          <p:cNvSpPr>
            <a:spLocks noGrp="1"/>
          </p:cNvSpPr>
          <p:nvPr>
            <p:ph idx="1"/>
          </p:nvPr>
        </p:nvSpPr>
        <p:spPr/>
        <p:txBody>
          <a:bodyPr>
            <a:normAutofit/>
          </a:bodyPr>
          <a:lstStyle/>
          <a:p>
            <a:r>
              <a:rPr lang="en-US" dirty="0" smtClean="0"/>
              <a:t>Use media in social/creative ways, not to displace sleep, exercise, and in-person social opportunities</a:t>
            </a:r>
          </a:p>
          <a:p>
            <a:pPr lvl="1"/>
            <a:r>
              <a:rPr lang="en-US" dirty="0" smtClean="0"/>
              <a:t>Video chat, which brings people together</a:t>
            </a:r>
          </a:p>
          <a:p>
            <a:pPr lvl="1"/>
            <a:r>
              <a:rPr lang="en-US" dirty="0" smtClean="0"/>
              <a:t>Age-appropriate shows and games</a:t>
            </a:r>
          </a:p>
          <a:p>
            <a:pPr lvl="1"/>
            <a:r>
              <a:rPr lang="en-US" dirty="0" smtClean="0"/>
              <a:t>Play video games together, which helps teach sportsmanship</a:t>
            </a:r>
          </a:p>
          <a:p>
            <a:r>
              <a:rPr lang="en-US" dirty="0" smtClean="0">
                <a:solidFill>
                  <a:schemeClr val="bg1"/>
                </a:solidFill>
              </a:rPr>
              <a:t>RESOURCES: Commonsensemedia.org</a:t>
            </a:r>
          </a:p>
          <a:p>
            <a:r>
              <a:rPr lang="en-US" dirty="0" err="1" smtClean="0">
                <a:solidFill>
                  <a:schemeClr val="bg1"/>
                </a:solidFill>
              </a:rPr>
              <a:t>Youtube</a:t>
            </a:r>
            <a:r>
              <a:rPr lang="en-US" dirty="0" smtClean="0">
                <a:solidFill>
                  <a:schemeClr val="bg1"/>
                </a:solidFill>
              </a:rPr>
              <a:t> Kids</a:t>
            </a:r>
          </a:p>
          <a:p>
            <a:pPr marL="0" indent="0">
              <a:buNone/>
            </a:pP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313D4505-985F-49BE-8C1F-E0CFEEC3F372}" type="slidenum">
              <a:rPr lang="en-US" smtClean="0"/>
              <a:t>98</a:t>
            </a:fld>
            <a:endParaRPr lang="en-US" dirty="0"/>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
        <p:nvSpPr>
          <p:cNvPr id="6" name="TextBox 5"/>
          <p:cNvSpPr txBox="1"/>
          <p:nvPr/>
        </p:nvSpPr>
        <p:spPr>
          <a:xfrm>
            <a:off x="762000" y="6096000"/>
            <a:ext cx="6172200" cy="369332"/>
          </a:xfrm>
          <a:prstGeom prst="rect">
            <a:avLst/>
          </a:prstGeom>
          <a:noFill/>
        </p:spPr>
        <p:txBody>
          <a:bodyPr wrap="square" rtlCol="0">
            <a:spAutoFit/>
          </a:bodyPr>
          <a:lstStyle/>
          <a:p>
            <a:r>
              <a:rPr lang="en-US" dirty="0" smtClean="0"/>
              <a:t>AAP Media and Young Minds </a:t>
            </a:r>
            <a:r>
              <a:rPr lang="en-US" dirty="0" err="1" smtClean="0"/>
              <a:t>Radesky</a:t>
            </a:r>
            <a:r>
              <a:rPr lang="en-US" dirty="0" smtClean="0"/>
              <a:t> et al. 2016</a:t>
            </a:r>
            <a:endParaRPr lang="en-US" dirty="0"/>
          </a:p>
        </p:txBody>
      </p:sp>
    </p:spTree>
    <p:extLst>
      <p:ext uri="{BB962C8B-B14F-4D97-AF65-F5344CB8AC3E}">
        <p14:creationId xmlns:p14="http://schemas.microsoft.com/office/powerpoint/2010/main" val="64091518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tips: Enjoy together</a:t>
            </a:r>
            <a:endParaRPr lang="en-US" dirty="0"/>
          </a:p>
        </p:txBody>
      </p:sp>
      <p:sp>
        <p:nvSpPr>
          <p:cNvPr id="3" name="Content Placeholder 2"/>
          <p:cNvSpPr>
            <a:spLocks noGrp="1"/>
          </p:cNvSpPr>
          <p:nvPr>
            <p:ph idx="1"/>
          </p:nvPr>
        </p:nvSpPr>
        <p:spPr/>
        <p:txBody>
          <a:bodyPr>
            <a:normAutofit/>
          </a:bodyPr>
          <a:lstStyle/>
          <a:p>
            <a:r>
              <a:rPr lang="en-US" dirty="0" smtClean="0"/>
              <a:t>Use media in social/creative ways, not to displace sleep, exercise, and in-person social opportunities</a:t>
            </a:r>
          </a:p>
          <a:p>
            <a:pPr lvl="1"/>
            <a:r>
              <a:rPr lang="en-US" dirty="0" smtClean="0"/>
              <a:t>Video chat, which brings people together</a:t>
            </a:r>
          </a:p>
          <a:p>
            <a:pPr lvl="1"/>
            <a:r>
              <a:rPr lang="en-US" dirty="0" smtClean="0"/>
              <a:t>Age-appropriate shows and games</a:t>
            </a:r>
          </a:p>
          <a:p>
            <a:pPr lvl="1"/>
            <a:r>
              <a:rPr lang="en-US" dirty="0" smtClean="0"/>
              <a:t>Play video games together, which helps teach sportsmanship</a:t>
            </a:r>
          </a:p>
          <a:p>
            <a:r>
              <a:rPr lang="en-US" dirty="0" smtClean="0"/>
              <a:t>RESOURCES: Commonsensemedia.org</a:t>
            </a:r>
          </a:p>
          <a:p>
            <a:r>
              <a:rPr lang="en-US" dirty="0" err="1" smtClean="0"/>
              <a:t>Youtube</a:t>
            </a:r>
            <a:r>
              <a:rPr lang="en-US" dirty="0" smtClean="0"/>
              <a:t> Kids</a:t>
            </a:r>
          </a:p>
          <a:p>
            <a:pPr marL="0" indent="0">
              <a:buNone/>
            </a:pP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313D4505-985F-49BE-8C1F-E0CFEEC3F372}" type="slidenum">
              <a:rPr lang="en-US" smtClean="0"/>
              <a:t>99</a:t>
            </a:fld>
            <a:endParaRPr lang="en-US" dirty="0"/>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6502"/>
            <a:ext cx="1015550" cy="635498"/>
          </a:xfrm>
          <a:prstGeom prst="rect">
            <a:avLst/>
          </a:prstGeom>
        </p:spPr>
      </p:pic>
      <p:sp>
        <p:nvSpPr>
          <p:cNvPr id="6" name="TextBox 5"/>
          <p:cNvSpPr txBox="1"/>
          <p:nvPr/>
        </p:nvSpPr>
        <p:spPr>
          <a:xfrm>
            <a:off x="762000" y="6096000"/>
            <a:ext cx="6172200" cy="369332"/>
          </a:xfrm>
          <a:prstGeom prst="rect">
            <a:avLst/>
          </a:prstGeom>
          <a:noFill/>
        </p:spPr>
        <p:txBody>
          <a:bodyPr wrap="square" rtlCol="0">
            <a:spAutoFit/>
          </a:bodyPr>
          <a:lstStyle/>
          <a:p>
            <a:r>
              <a:rPr lang="en-US" dirty="0" smtClean="0"/>
              <a:t>AAP Media and Young Minds </a:t>
            </a:r>
            <a:r>
              <a:rPr lang="en-US" dirty="0" err="1" smtClean="0"/>
              <a:t>Radesky</a:t>
            </a:r>
            <a:r>
              <a:rPr lang="en-US" dirty="0" smtClean="0"/>
              <a:t> et al. 2016</a:t>
            </a:r>
            <a:endParaRPr lang="en-US" dirty="0"/>
          </a:p>
        </p:txBody>
      </p:sp>
    </p:spTree>
    <p:extLst>
      <p:ext uri="{BB962C8B-B14F-4D97-AF65-F5344CB8AC3E}">
        <p14:creationId xmlns:p14="http://schemas.microsoft.com/office/powerpoint/2010/main" val="2846267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UM">
      <a:dk1>
        <a:srgbClr val="000050"/>
      </a:dk1>
      <a:lt1>
        <a:sysClr val="window" lastClr="FFFFFF"/>
      </a:lt1>
      <a:dk2>
        <a:srgbClr val="303C6E"/>
      </a:dk2>
      <a:lt2>
        <a:srgbClr val="FFFFCC"/>
      </a:lt2>
      <a:accent1>
        <a:srgbClr val="000066"/>
      </a:accent1>
      <a:accent2>
        <a:srgbClr val="0000CC"/>
      </a:accent2>
      <a:accent3>
        <a:srgbClr val="FFCC00"/>
      </a:accent3>
      <a:accent4>
        <a:srgbClr val="FFFF00"/>
      </a:accent4>
      <a:accent5>
        <a:srgbClr val="FFFFCC"/>
      </a:accent5>
      <a:accent6>
        <a:srgbClr val="005BD3"/>
      </a:accent6>
      <a:hlink>
        <a:srgbClr val="00349E"/>
      </a:hlink>
      <a:folHlink>
        <a:srgbClr val="FFFFFF"/>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M">
    <a:dk1>
      <a:srgbClr val="000050"/>
    </a:dk1>
    <a:lt1>
      <a:sysClr val="window" lastClr="FFFFFF"/>
    </a:lt1>
    <a:dk2>
      <a:srgbClr val="303C6E"/>
    </a:dk2>
    <a:lt2>
      <a:srgbClr val="FFFFCC"/>
    </a:lt2>
    <a:accent1>
      <a:srgbClr val="000066"/>
    </a:accent1>
    <a:accent2>
      <a:srgbClr val="0000CC"/>
    </a:accent2>
    <a:accent3>
      <a:srgbClr val="FFCC00"/>
    </a:accent3>
    <a:accent4>
      <a:srgbClr val="FFFF00"/>
    </a:accent4>
    <a:accent5>
      <a:srgbClr val="FFFFCC"/>
    </a:accent5>
    <a:accent6>
      <a:srgbClr val="005BD3"/>
    </a:accent6>
    <a:hlink>
      <a:srgbClr val="00349E"/>
    </a:hlink>
    <a:folHlink>
      <a:srgbClr val="FFFFFF"/>
    </a:folHlink>
  </a:clrScheme>
</a:themeOverride>
</file>

<file path=docProps/app.xml><?xml version="1.0" encoding="utf-8"?>
<Properties xmlns="http://schemas.openxmlformats.org/officeDocument/2006/extended-properties" xmlns:vt="http://schemas.openxmlformats.org/officeDocument/2006/docPropsVTypes">
  <Template/>
  <TotalTime>29851</TotalTime>
  <Words>7971</Words>
  <Application>Microsoft Office PowerPoint</Application>
  <PresentationFormat>On-screen Show (4:3)</PresentationFormat>
  <Paragraphs>1563</Paragraphs>
  <Slides>116</Slides>
  <Notes>91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116</vt:i4>
      </vt:variant>
    </vt:vector>
  </HeadingPairs>
  <TitlesOfParts>
    <vt:vector size="123" baseType="lpstr">
      <vt:lpstr>Arial</vt:lpstr>
      <vt:lpstr>Calibri</vt:lpstr>
      <vt:lpstr>Franklin Gothic Book</vt:lpstr>
      <vt:lpstr>Franklin Gothic Medium</vt:lpstr>
      <vt:lpstr>Seuss</vt:lpstr>
      <vt:lpstr>Times New Roman</vt:lpstr>
      <vt:lpstr>Default Theme</vt:lpstr>
      <vt:lpstr>Reading in the digital age: Challenges, opportunities, practical tips</vt:lpstr>
      <vt:lpstr>Disclosures</vt:lpstr>
      <vt:lpstr>“Parents are the best toys”</vt:lpstr>
      <vt:lpstr>“Parents are the best toys”</vt:lpstr>
      <vt:lpstr>Read, talk, sing</vt:lpstr>
      <vt:lpstr>Read, talk, sing</vt:lpstr>
      <vt:lpstr>Read, talk, sing</vt:lpstr>
      <vt:lpstr>Read, talk, sing</vt:lpstr>
      <vt:lpstr>Read, talk, sing</vt:lpstr>
      <vt:lpstr>Screen apps and instagram</vt:lpstr>
      <vt:lpstr>Before/after</vt:lpstr>
      <vt:lpstr>Digital Media</vt:lpstr>
      <vt:lpstr>Digital Media</vt:lpstr>
      <vt:lpstr>Exponential growth</vt:lpstr>
      <vt:lpstr>Exponential growth</vt:lpstr>
      <vt:lpstr>Exponential growth</vt:lpstr>
      <vt:lpstr>Exponential growth</vt:lpstr>
      <vt:lpstr>Mobile technology</vt:lpstr>
      <vt:lpstr>Concomitant increase in use by children</vt:lpstr>
      <vt:lpstr>Concomitant increase in use by children</vt:lpstr>
      <vt:lpstr>Children have their own devices</vt:lpstr>
      <vt:lpstr>Differences in the way families using</vt:lpstr>
      <vt:lpstr>Hype cycle</vt:lpstr>
      <vt:lpstr>Hype cycle</vt:lpstr>
      <vt:lpstr>Health implications: trough of disillusionment</vt:lpstr>
      <vt:lpstr>Hype cycle</vt:lpstr>
      <vt:lpstr>Hype cycle</vt:lpstr>
      <vt:lpstr>Why is this important?</vt:lpstr>
      <vt:lpstr>Why is this important?</vt:lpstr>
      <vt:lpstr>How can we help?</vt:lpstr>
      <vt:lpstr>How can we help?</vt:lpstr>
      <vt:lpstr>How can we help?</vt:lpstr>
      <vt:lpstr>Our understanding so far</vt:lpstr>
      <vt:lpstr>Our understanding so far</vt:lpstr>
      <vt:lpstr>Our understanding so far</vt:lpstr>
      <vt:lpstr>Our understanding so far</vt:lpstr>
      <vt:lpstr>Our understanding so far</vt:lpstr>
      <vt:lpstr>Our understanding so far</vt:lpstr>
      <vt:lpstr>Our understanding so far</vt:lpstr>
      <vt:lpstr>Our understanding so far</vt:lpstr>
      <vt:lpstr>How do we study this?</vt:lpstr>
      <vt:lpstr>Introduction to ebooks</vt:lpstr>
      <vt:lpstr>Introduction to ebooks</vt:lpstr>
      <vt:lpstr>Introduction to ebooks</vt:lpstr>
      <vt:lpstr>Toddlers and ebooks</vt:lpstr>
      <vt:lpstr>Toddlers and ebooks</vt:lpstr>
      <vt:lpstr>Toddlers and ebooks</vt:lpstr>
      <vt:lpstr>Aims</vt:lpstr>
      <vt:lpstr>Aims</vt:lpstr>
      <vt:lpstr>What we did</vt:lpstr>
      <vt:lpstr>What we did</vt:lpstr>
      <vt:lpstr>What we watched for</vt:lpstr>
      <vt:lpstr>What we watched for</vt:lpstr>
      <vt:lpstr>What we watched for</vt:lpstr>
      <vt:lpstr>What we watched for</vt:lpstr>
      <vt:lpstr>Methods– analysis plan</vt:lpstr>
      <vt:lpstr>Results– Participant characteristics</vt:lpstr>
      <vt:lpstr>Results- parent verbalizations</vt:lpstr>
      <vt:lpstr>More dialogic verbalizations in print</vt:lpstr>
      <vt:lpstr>More non-dialogic verbalizations in print</vt:lpstr>
      <vt:lpstr>More reading in basic and print</vt:lpstr>
      <vt:lpstr>More format verbalizations in ebook</vt:lpstr>
      <vt:lpstr>More negative verbalizations in ebooks</vt:lpstr>
      <vt:lpstr>More off-task verbalizations in print</vt:lpstr>
      <vt:lpstr>Results- child verbalizations</vt:lpstr>
      <vt:lpstr>More book verbalizations in print</vt:lpstr>
      <vt:lpstr>No difference in negative verbalizations</vt:lpstr>
      <vt:lpstr>More off-task in print</vt:lpstr>
      <vt:lpstr>More total verbalizations in print</vt:lpstr>
      <vt:lpstr>Discrete nonverbal behaviors</vt:lpstr>
      <vt:lpstr>Child escaping book more in ebooks</vt:lpstr>
      <vt:lpstr>No differences in child grabbing book</vt:lpstr>
      <vt:lpstr>More child interceptions in ebooks</vt:lpstr>
      <vt:lpstr>More parent interceptions in ebooks</vt:lpstr>
      <vt:lpstr>More child pivots in basic ebook</vt:lpstr>
      <vt:lpstr>More parent pivots in basic ebook</vt:lpstr>
      <vt:lpstr>More solitary space in ebooks</vt:lpstr>
      <vt:lpstr>Social-emotional results</vt:lpstr>
      <vt:lpstr>No differences in shared positive affect</vt:lpstr>
      <vt:lpstr>More collaborative reading in print</vt:lpstr>
      <vt:lpstr>Implications</vt:lpstr>
      <vt:lpstr>Implications</vt:lpstr>
      <vt:lpstr>Implications</vt:lpstr>
      <vt:lpstr>Implications</vt:lpstr>
      <vt:lpstr>Implications</vt:lpstr>
      <vt:lpstr>Implications</vt:lpstr>
      <vt:lpstr>“Parents are still the best toys”</vt:lpstr>
      <vt:lpstr>Where do we go from here?</vt:lpstr>
      <vt:lpstr>Where do we go from here?</vt:lpstr>
      <vt:lpstr>Where do we go from here?</vt:lpstr>
      <vt:lpstr>Where do we go from here?</vt:lpstr>
      <vt:lpstr>Changes to technology/policy</vt:lpstr>
      <vt:lpstr>Changes to technology/policy</vt:lpstr>
      <vt:lpstr>General rules</vt:lpstr>
      <vt:lpstr>General rules</vt:lpstr>
      <vt:lpstr>General rules</vt:lpstr>
      <vt:lpstr>General rules</vt:lpstr>
      <vt:lpstr>Practical tips: Enjoy together</vt:lpstr>
      <vt:lpstr>Practical tips: Enjoy together</vt:lpstr>
      <vt:lpstr>Practical tips: Enjoy together</vt:lpstr>
      <vt:lpstr>Practical tips: Enjoy together</vt:lpstr>
      <vt:lpstr>Practical tips: Not too much</vt:lpstr>
      <vt:lpstr>Practical tips: Not too much (apps)</vt:lpstr>
      <vt:lpstr>Practical tips: Not too much (apps)</vt:lpstr>
      <vt:lpstr>Practical tips: Safety and respect</vt:lpstr>
      <vt:lpstr>Practical tips: Safety and respect</vt:lpstr>
      <vt:lpstr>Practical tips: Summary</vt:lpstr>
      <vt:lpstr>Practical tips: Summary</vt:lpstr>
      <vt:lpstr>Special thanks to:</vt:lpstr>
      <vt:lpstr>Special thanks to:</vt:lpstr>
      <vt:lpstr>Special thanks to:</vt:lpstr>
      <vt:lpstr>Special thanks to:</vt:lpstr>
      <vt:lpstr>Special thanks to:</vt:lpstr>
      <vt:lpstr>Feedback, questions? Thank you! </vt:lpstr>
      <vt:lpstr>Differences in total parent verbalizations</vt:lpstr>
      <vt:lpstr>Results– Participant characteristics</vt:lpstr>
    </vt:vector>
  </TitlesOfParts>
  <Company>University of Michigan Hospital and Health Systems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UMHS Finance</dc:creator>
  <cp:lastModifiedBy>Rogers, Alexandria</cp:lastModifiedBy>
  <cp:revision>585</cp:revision>
  <cp:lastPrinted>2018-05-03T19:31:00Z</cp:lastPrinted>
  <dcterms:created xsi:type="dcterms:W3CDTF">2012-09-24T13:18:52Z</dcterms:created>
  <dcterms:modified xsi:type="dcterms:W3CDTF">2019-10-07T18:54:56Z</dcterms:modified>
</cp:coreProperties>
</file>