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62" r:id="rId3"/>
    <p:sldId id="266" r:id="rId4"/>
    <p:sldId id="259" r:id="rId5"/>
    <p:sldId id="264" r:id="rId6"/>
    <p:sldId id="265" r:id="rId7"/>
    <p:sldId id="261" r:id="rId8"/>
    <p:sldId id="263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801888-D9FD-4D21-80E6-52D8EF8E7602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CC4EEA-5E8B-4E66-A062-C1E314747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42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C4EEA-5E8B-4E66-A062-C1E314747C0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330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E9E65-7E50-417D-840E-E8BB000C1A3B}" type="datetime1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63EF-BE86-4BDC-9E73-AC900AF3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488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ED620-92E8-4EBC-B503-D3FBBA3AEE0D}" type="datetime1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63EF-BE86-4BDC-9E73-AC900AF3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900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D6C21-785B-4C7E-A26D-FD1678982E0A}" type="datetime1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63EF-BE86-4BDC-9E73-AC900AF3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660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12322-9AF2-4749-8A9A-C03B697C5410}" type="datetime1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63EF-BE86-4BDC-9E73-AC900AF3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96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313B-DBA3-4CAF-A20E-21BD59770873}" type="datetime1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63EF-BE86-4BDC-9E73-AC900AF3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44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DC6A-B7E4-4566-832D-0DB1EFBC6DFA}" type="datetime1">
              <a:rPr lang="en-US" smtClean="0"/>
              <a:t>9/6/2024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63EF-BE86-4BDC-9E73-AC900AF3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560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409C-118A-427D-B6F9-D1CF2EB3B4CE}" type="datetime1">
              <a:rPr lang="en-US" smtClean="0"/>
              <a:t>9/6/2024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63EF-BE86-4BDC-9E73-AC900AF3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226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AE06F-2FFB-4758-8EFD-E3E249F8C1A5}" type="datetime1">
              <a:rPr lang="en-US" smtClean="0"/>
              <a:t>9/6/2024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63EF-BE86-4BDC-9E73-AC900AF3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882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E71D-AB9F-4811-8CD5-ECCB0EF1E330}" type="datetime1">
              <a:rPr lang="en-US" smtClean="0"/>
              <a:t>9/6/2024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63EF-BE86-4BDC-9E73-AC900AF3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030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25798-3A8B-41D7-9E2B-BA993AE3B27A}" type="datetime1">
              <a:rPr lang="en-US" smtClean="0"/>
              <a:t>9/6/2024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63EF-BE86-4BDC-9E73-AC900AF3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950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67245-8F44-43ED-957A-191A32E7355B}" type="datetime1">
              <a:rPr lang="en-US" smtClean="0"/>
              <a:t>9/6/2024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63EF-BE86-4BDC-9E73-AC900AF3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0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EE16A-7146-4223-A4EE-D70C0933A3B0}" type="datetime1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263EF-BE86-4BDC-9E73-AC900AF3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71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hs.wisconsin.gov/publications/p02412-20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legis.wisconsin.gov/document/statutes/118.29" TargetMode="External"/><Relationship Id="rId2" Type="http://schemas.openxmlformats.org/officeDocument/2006/relationships/hyperlink" Target="https://docs.legis.wisconsin.gov/2023/related/acts/19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ocs.legis.wisconsin.gov/document/statutes/118.29(6)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hawisconsin.org/initiatives/environmental-health/stock-asthma-medications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aaai.org/Aaaai/media/Media-Library-PDFs/Tools%20for%20the%20Public/School%20Tools/Stock-Inhaler-Toolkit-for-Schools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ung.org/getmedia/5419813e-2853-4e62-ab7f-bbdecdee33f7/Stock-Asthma-Medication-Toolkit.pdf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ung.training/courses/stock-asthma-medication.html" TargetMode="External"/><Relationship Id="rId2" Type="http://schemas.openxmlformats.org/officeDocument/2006/relationships/hyperlink" Target="https://dpi.wi.gov/sspw/pupil-services/school-nurse/training/medicatio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ung.training/courses/asthma_basics.html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choium@childrenswi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3464"/>
            <a:ext cx="12192000" cy="3640344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>
                <a:solidFill>
                  <a:schemeClr val="accent1">
                    <a:lumMod val="75000"/>
                  </a:schemeClr>
                </a:solidFill>
              </a:rPr>
              <a:t>Stock asthma medication in </a:t>
            </a:r>
            <a:br>
              <a:rPr lang="en-US" sz="6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6000" b="1" dirty="0" smtClean="0">
                <a:solidFill>
                  <a:schemeClr val="accent1">
                    <a:lumMod val="75000"/>
                  </a:schemeClr>
                </a:solidFill>
              </a:rPr>
              <a:t>Wisconsin schools: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6000" b="1" dirty="0" smtClean="0">
                <a:solidFill>
                  <a:schemeClr val="accent1">
                    <a:lumMod val="75000"/>
                  </a:schemeClr>
                </a:solidFill>
              </a:rPr>
              <a:t>Implementing 2023 Wisconsin Act 195</a:t>
            </a:r>
            <a:endParaRPr lang="en-US" sz="6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4886" y="4590464"/>
            <a:ext cx="1667594" cy="1944793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 flipV="1">
            <a:off x="496019" y="4365570"/>
            <a:ext cx="11145328" cy="4313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049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Asthma: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735" y="1562100"/>
            <a:ext cx="11283146" cy="5383422"/>
          </a:xfrm>
        </p:spPr>
        <p:txBody>
          <a:bodyPr>
            <a:normAutofit/>
          </a:bodyPr>
          <a:lstStyle/>
          <a:p>
            <a:pPr marL="457200" lvl="0" indent="-355600">
              <a:lnSpc>
                <a:spcPct val="115000"/>
              </a:lnSpc>
              <a:spcBef>
                <a:spcPts val="700"/>
              </a:spcBef>
              <a:buSzPts val="2000"/>
              <a:buFont typeface="Alata"/>
              <a:buChar char="●"/>
            </a:pPr>
            <a:r>
              <a:rPr lang="en-US" sz="2400" dirty="0" smtClean="0">
                <a:ea typeface="Alata"/>
                <a:cs typeface="Alata"/>
                <a:sym typeface="Alata"/>
              </a:rPr>
              <a:t>Asthma is a chronic </a:t>
            </a:r>
            <a:r>
              <a:rPr lang="en-US" sz="2400" dirty="0">
                <a:ea typeface="Alata"/>
                <a:cs typeface="Alata"/>
                <a:sym typeface="Alata"/>
              </a:rPr>
              <a:t>lung </a:t>
            </a:r>
            <a:r>
              <a:rPr lang="en-US" sz="2400" dirty="0" smtClean="0">
                <a:ea typeface="Alata"/>
                <a:cs typeface="Alata"/>
                <a:sym typeface="Alata"/>
              </a:rPr>
              <a:t>disease that cannot </a:t>
            </a:r>
            <a:r>
              <a:rPr lang="en-US" sz="2400" dirty="0">
                <a:ea typeface="Alata"/>
                <a:cs typeface="Alata"/>
                <a:sym typeface="Alata"/>
              </a:rPr>
              <a:t>be cured, </a:t>
            </a:r>
            <a:r>
              <a:rPr lang="en-US" sz="2400" dirty="0" smtClean="0">
                <a:ea typeface="Alata"/>
                <a:cs typeface="Alata"/>
                <a:sym typeface="Alata"/>
              </a:rPr>
              <a:t>but can </a:t>
            </a:r>
            <a:r>
              <a:rPr lang="en-US" sz="2400" dirty="0">
                <a:ea typeface="Alata"/>
                <a:cs typeface="Alata"/>
                <a:sym typeface="Alata"/>
              </a:rPr>
              <a:t>be </a:t>
            </a:r>
            <a:r>
              <a:rPr lang="en-US" sz="2400" dirty="0" smtClean="0">
                <a:ea typeface="Alata"/>
                <a:cs typeface="Alata"/>
                <a:sym typeface="Alata"/>
              </a:rPr>
              <a:t>controlled</a:t>
            </a:r>
          </a:p>
          <a:p>
            <a:pPr marL="457200" lvl="0" indent="-355600">
              <a:lnSpc>
                <a:spcPct val="115000"/>
              </a:lnSpc>
              <a:spcBef>
                <a:spcPts val="700"/>
              </a:spcBef>
              <a:buSzPts val="2000"/>
              <a:buFont typeface="Alata"/>
              <a:buChar char="●"/>
            </a:pPr>
            <a:r>
              <a:rPr lang="en-US" sz="24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C</a:t>
            </a:r>
            <a:r>
              <a:rPr lang="en-US" sz="2400" dirty="0" smtClean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ommon </a:t>
            </a:r>
            <a:r>
              <a:rPr lang="en-US" sz="24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asthma </a:t>
            </a:r>
            <a:r>
              <a:rPr lang="en-US" sz="2400" dirty="0" smtClean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symptoms: wheezing</a:t>
            </a:r>
            <a:r>
              <a:rPr lang="en-US" sz="24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, chest tightness, shortness of </a:t>
            </a:r>
            <a:r>
              <a:rPr lang="en-US" sz="2400" dirty="0" smtClean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breath, coughing</a:t>
            </a:r>
          </a:p>
          <a:p>
            <a:pPr marL="457200" lvl="0" indent="-355600">
              <a:lnSpc>
                <a:spcPct val="115000"/>
              </a:lnSpc>
              <a:spcBef>
                <a:spcPts val="700"/>
              </a:spcBef>
              <a:buSzPts val="2000"/>
              <a:buFont typeface="Alata"/>
              <a:buChar char="●"/>
            </a:pPr>
            <a:r>
              <a:rPr lang="en-US" sz="2400" dirty="0" smtClean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An asthma attack is when </a:t>
            </a:r>
            <a:r>
              <a:rPr lang="en-US" sz="24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someone experiences a sudden worsening </a:t>
            </a:r>
            <a:r>
              <a:rPr lang="en-US" sz="2400" dirty="0" smtClean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of symptoms</a:t>
            </a:r>
          </a:p>
          <a:p>
            <a:pPr marL="457200" lvl="0" indent="-355600">
              <a:lnSpc>
                <a:spcPct val="115000"/>
              </a:lnSpc>
              <a:spcBef>
                <a:spcPts val="700"/>
              </a:spcBef>
              <a:buSzPts val="2000"/>
              <a:buFont typeface="Alata"/>
              <a:buChar char="●"/>
            </a:pPr>
            <a:r>
              <a:rPr lang="en-US" sz="2400" dirty="0" smtClean="0">
                <a:ea typeface="Alata"/>
                <a:cs typeface="Alata"/>
                <a:sym typeface="Alata"/>
              </a:rPr>
              <a:t>During an asthma attack, 3 things happen in the airways: they become inflamed and swollen, the muscles around the airway tighten and they fill with mucus</a:t>
            </a:r>
          </a:p>
          <a:p>
            <a:pPr marL="457200" lvl="0" indent="-355600">
              <a:lnSpc>
                <a:spcPct val="115000"/>
              </a:lnSpc>
              <a:spcBef>
                <a:spcPts val="700"/>
              </a:spcBef>
              <a:buSzPts val="2000"/>
              <a:buFont typeface="Alata"/>
              <a:buChar char="●"/>
            </a:pPr>
            <a:r>
              <a:rPr lang="en-US" sz="2400" dirty="0" smtClean="0">
                <a:ea typeface="Alata"/>
                <a:cs typeface="Alata"/>
                <a:sym typeface="Alata"/>
              </a:rPr>
              <a:t>An asthma attack can feel like trying to breathe through a narrow straw or like an elephant is sitting on your chest</a:t>
            </a:r>
          </a:p>
          <a:p>
            <a:pPr marL="101600" lvl="0" indent="0">
              <a:lnSpc>
                <a:spcPct val="115000"/>
              </a:lnSpc>
              <a:spcBef>
                <a:spcPts val="0"/>
              </a:spcBef>
              <a:buSzPts val="2000"/>
              <a:buNone/>
            </a:pPr>
            <a:endParaRPr lang="en-US" sz="800" dirty="0" smtClean="0"/>
          </a:p>
          <a:p>
            <a:pPr marL="457200" lvl="0" indent="-355600">
              <a:lnSpc>
                <a:spcPct val="115000"/>
              </a:lnSpc>
              <a:spcBef>
                <a:spcPts val="0"/>
              </a:spcBef>
              <a:buSzPts val="2000"/>
              <a:buFont typeface="Alata"/>
              <a:buChar char="●"/>
            </a:pPr>
            <a:r>
              <a:rPr lang="en-US" sz="2400" b="1" dirty="0" smtClean="0"/>
              <a:t>Bronchodilators quickly make breathing </a:t>
            </a:r>
          </a:p>
          <a:p>
            <a:pPr marL="101600" lvl="0" indent="0">
              <a:lnSpc>
                <a:spcPct val="115000"/>
              </a:lnSpc>
              <a:spcBef>
                <a:spcPts val="0"/>
              </a:spcBef>
              <a:buSzPts val="2000"/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    easier by relaxing the muscles in the lungs </a:t>
            </a:r>
          </a:p>
          <a:p>
            <a:pPr marL="101600" lvl="0" indent="0">
              <a:lnSpc>
                <a:spcPct val="115000"/>
              </a:lnSpc>
              <a:spcBef>
                <a:spcPts val="0"/>
              </a:spcBef>
              <a:buSzPts val="2000"/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    and widening the airways within minutes</a:t>
            </a:r>
            <a:endParaRPr lang="en-US" sz="2400" b="1" dirty="0"/>
          </a:p>
          <a:p>
            <a:pPr marL="0" indent="0">
              <a:buNone/>
            </a:pPr>
            <a:endParaRPr lang="en-US" dirty="0" smtClean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523336" y="1397478"/>
            <a:ext cx="11145328" cy="4313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2364" y="4485779"/>
            <a:ext cx="4686300" cy="2311211"/>
          </a:xfrm>
          <a:prstGeom prst="rect">
            <a:avLst/>
          </a:prstGeom>
          <a:ln w="412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3275880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Importance of stock asthma medication: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336" y="1513703"/>
            <a:ext cx="10830464" cy="534429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dirty="0" smtClean="0"/>
              <a:t>The problem: 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Asthma is very common and can be a deadly disease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</a:t>
            </a:r>
            <a:r>
              <a:rPr lang="en-US" dirty="0" smtClean="0"/>
              <a:t>sthma attacks can worsen quickly and must be treated immediately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Asthma is a top cause of school absenteeism</a:t>
            </a:r>
          </a:p>
          <a:p>
            <a:pPr>
              <a:lnSpc>
                <a:spcPct val="100000"/>
              </a:lnSpc>
            </a:pPr>
            <a:r>
              <a:rPr lang="en-US" sz="2400" dirty="0" smtClean="0"/>
              <a:t>Benefits: 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Medication is easy to administer, inexpensive and very safe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Calls to </a:t>
            </a:r>
            <a:r>
              <a:rPr lang="en-US" dirty="0" smtClean="0"/>
              <a:t>Emergency Medical Services (i.e., 911 calls) can </a:t>
            </a:r>
            <a:r>
              <a:rPr lang="en-US" dirty="0"/>
              <a:t>be prevented if asthma is treated in school and the symptoms are relieved 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Students can remain in school; parents can remain at work (eliminating the costs of hospital trips, missed school/work days)</a:t>
            </a:r>
            <a:endParaRPr lang="en-US" dirty="0" smtClean="0">
              <a:solidFill>
                <a:srgbClr val="FF0000"/>
              </a:solidFill>
            </a:endParaRPr>
          </a:p>
          <a:p>
            <a:pPr lvl="1">
              <a:lnSpc>
                <a:spcPct val="100000"/>
              </a:lnSpc>
            </a:pPr>
            <a:r>
              <a:rPr lang="en-US" dirty="0" smtClean="0"/>
              <a:t>Saves lives and money</a:t>
            </a:r>
          </a:p>
          <a:p>
            <a:pPr>
              <a:lnSpc>
                <a:spcPct val="100000"/>
              </a:lnSpc>
            </a:pPr>
            <a:r>
              <a:rPr lang="en-US" sz="2400" dirty="0" smtClean="0"/>
              <a:t>WI asthma data: </a:t>
            </a:r>
            <a:r>
              <a:rPr lang="en-US" sz="2400" dirty="0" smtClean="0">
                <a:hlinkClick r:id="rId2"/>
              </a:rPr>
              <a:t>https</a:t>
            </a:r>
            <a:r>
              <a:rPr lang="en-US" sz="2400" dirty="0">
                <a:hlinkClick r:id="rId2"/>
              </a:rPr>
              <a:t>://</a:t>
            </a:r>
            <a:r>
              <a:rPr lang="en-US" sz="2400" dirty="0" smtClean="0">
                <a:hlinkClick r:id="rId2"/>
              </a:rPr>
              <a:t>www.dhs.wisconsin.gov/publications/p02412-20.pdf</a:t>
            </a:r>
            <a:endParaRPr lang="en-US" sz="2400" dirty="0" smtClean="0"/>
          </a:p>
          <a:p>
            <a:pPr marL="0" indent="0">
              <a:lnSpc>
                <a:spcPct val="100000"/>
              </a:lnSpc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523336" y="1397478"/>
            <a:ext cx="11145328" cy="4313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8197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Summary (see table next slide)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456118"/>
              </p:ext>
            </p:extLst>
          </p:nvPr>
        </p:nvGraphicFramePr>
        <p:xfrm>
          <a:off x="189779" y="120769"/>
          <a:ext cx="11792311" cy="6607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5683"/>
                <a:gridCol w="8506628"/>
              </a:tblGrid>
              <a:tr h="670898"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SUMMARY: </a:t>
                      </a:r>
                      <a:r>
                        <a:rPr lang="en-US" sz="3200" dirty="0" smtClean="0">
                          <a:hlinkClick r:id="rId2"/>
                        </a:rPr>
                        <a:t>2023</a:t>
                      </a:r>
                      <a:r>
                        <a:rPr lang="en-US" sz="3200" baseline="0" dirty="0" smtClean="0">
                          <a:hlinkClick r:id="rId2"/>
                        </a:rPr>
                        <a:t> WISCONSIN ACT 195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03361">
                <a:tc>
                  <a:txBody>
                    <a:bodyPr/>
                    <a:lstStyle/>
                    <a:p>
                      <a:r>
                        <a:rPr lang="en-US" dirty="0" smtClean="0"/>
                        <a:t>Types of schools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Public, private or tribal</a:t>
                      </a:r>
                      <a:endParaRPr lang="en-US" dirty="0"/>
                    </a:p>
                  </a:txBody>
                  <a:tcPr/>
                </a:tc>
              </a:tr>
              <a:tr h="1120459">
                <a:tc>
                  <a:txBody>
                    <a:bodyPr/>
                    <a:lstStyle/>
                    <a:p>
                      <a:r>
                        <a:rPr lang="en-US" dirty="0" smtClean="0"/>
                        <a:t>Type of medication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Bronchodilator, such as albuterol, used for the quick relief of asthma symptoms;</a:t>
                      </a:r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ncludes an orally inhaled medication that contains a premeasured single dose of albuterol or albuterol sulfate delivered by a nebulizer or by a pressurized metered-dose inhaler</a:t>
                      </a:r>
                      <a:endParaRPr lang="en-US" dirty="0"/>
                    </a:p>
                  </a:txBody>
                  <a:tcPr/>
                </a:tc>
              </a:tr>
              <a:tr h="935725">
                <a:tc>
                  <a:txBody>
                    <a:bodyPr/>
                    <a:lstStyle/>
                    <a:p>
                      <a:r>
                        <a:rPr lang="en-US" dirty="0" smtClean="0"/>
                        <a:t>School plan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Specified</a:t>
                      </a:r>
                      <a:r>
                        <a:rPr lang="en-US" baseline="0" dirty="0" smtClean="0"/>
                        <a:t> by governing body of a school; must be approved by a physician, an advanced practice nurse prescriber, or a physician assistant; should be consistent with state school medication statute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Wis. Stat. § 118.29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55008">
                <a:tc>
                  <a:txBody>
                    <a:bodyPr/>
                    <a:lstStyle/>
                    <a:p>
                      <a:r>
                        <a:rPr lang="en-US" dirty="0" smtClean="0"/>
                        <a:t>Training</a:t>
                      </a:r>
                      <a:r>
                        <a:rPr lang="en-US" baseline="0" dirty="0" smtClean="0"/>
                        <a:t>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Specified</a:t>
                      </a:r>
                      <a:r>
                        <a:rPr lang="en-US" baseline="0" dirty="0" smtClean="0"/>
                        <a:t> by governing body of a school in school plan; should be consistent with training requirements listed in statute 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Wis. Stat. § 118.29(6)</a:t>
                      </a:r>
                      <a:endParaRPr 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03361">
                <a:tc>
                  <a:txBody>
                    <a:bodyPr/>
                    <a:lstStyle/>
                    <a:p>
                      <a:r>
                        <a:rPr lang="en-US" dirty="0" smtClean="0"/>
                        <a:t>Who</a:t>
                      </a:r>
                      <a:r>
                        <a:rPr lang="en-US" baseline="0" dirty="0" smtClean="0"/>
                        <a:t> can administer meds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School nurse or</a:t>
                      </a:r>
                      <a:r>
                        <a:rPr lang="en-US" baseline="0" dirty="0" smtClean="0"/>
                        <a:t> delegated school personnel</a:t>
                      </a:r>
                      <a:endParaRPr lang="en-US" dirty="0"/>
                    </a:p>
                  </a:txBody>
                  <a:tcPr/>
                </a:tc>
              </a:tr>
              <a:tr h="705883">
                <a:tc>
                  <a:txBody>
                    <a:bodyPr/>
                    <a:lstStyle/>
                    <a:p>
                      <a:r>
                        <a:rPr lang="en-US" dirty="0" smtClean="0"/>
                        <a:t>Where/when</a:t>
                      </a:r>
                      <a:r>
                        <a:rPr lang="en-US" baseline="0" dirty="0" smtClean="0"/>
                        <a:t> meds can be administered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</a:t>
                      </a:r>
                      <a:r>
                        <a:rPr lang="en-US" baseline="0" dirty="0" smtClean="0"/>
                        <a:t> school premises or at a school-sponsored activity</a:t>
                      </a:r>
                      <a:endParaRPr lang="en-US" dirty="0"/>
                    </a:p>
                  </a:txBody>
                  <a:tcPr/>
                </a:tc>
              </a:tr>
              <a:tr h="1008405">
                <a:tc>
                  <a:txBody>
                    <a:bodyPr/>
                    <a:lstStyle/>
                    <a:p>
                      <a:r>
                        <a:rPr lang="en-US" dirty="0" smtClean="0"/>
                        <a:t>Who can receive meds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pupil or other person who the school nurse or delegated school personnel believes in good faith is experiencing respiratory distress, regardless of whether the pupil or other person has a prescription for a short-acting bronchodilator</a:t>
                      </a:r>
                      <a:endParaRPr lang="en-US" dirty="0"/>
                    </a:p>
                  </a:txBody>
                  <a:tcPr/>
                </a:tc>
              </a:tr>
              <a:tr h="70473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Is</a:t>
                      </a:r>
                      <a:r>
                        <a:rPr lang="en-US" sz="1800" baseline="0" dirty="0" smtClean="0"/>
                        <a:t> there immunity from civil liability?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8026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Implementation steps: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336" y="1606379"/>
            <a:ext cx="10515600" cy="4576763"/>
          </a:xfrm>
        </p:spPr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US" dirty="0" smtClean="0"/>
              <a:t>Create a school asthma plan and obtain approval 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Obtain a standing medical order and a prescription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Obtain a supply of bronchodilators and spacers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Delegated school staff must complete required training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b="1" dirty="0" smtClean="0"/>
              <a:t>Visit </a:t>
            </a:r>
            <a:r>
              <a:rPr lang="en-US" u="sng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www.chawisconsin.org/initiatives/environmental-health/stock-asthma-medications/</a:t>
            </a:r>
            <a:r>
              <a:rPr lang="en-US" dirty="0"/>
              <a:t> </a:t>
            </a:r>
            <a:r>
              <a:rPr lang="en-US" b="1" dirty="0" smtClean="0"/>
              <a:t>for resources to help with each of these steps. See next 3 slides for examples. </a:t>
            </a: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523336" y="1362973"/>
            <a:ext cx="11145328" cy="4313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4540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Sample policies provided on webpage: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336" y="1690687"/>
            <a:ext cx="10830464" cy="503078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Sample District Policy</a:t>
            </a:r>
          </a:p>
          <a:p>
            <a:pPr lvl="1"/>
            <a:r>
              <a:rPr lang="en-US" dirty="0" smtClean="0"/>
              <a:t>Neola, an </a:t>
            </a:r>
            <a:r>
              <a:rPr lang="en-US" dirty="0"/>
              <a:t>organization that many Wisconsin school districts use to create their </a:t>
            </a:r>
            <a:r>
              <a:rPr lang="en-US" dirty="0" smtClean="0"/>
              <a:t>policies, will also incorporate </a:t>
            </a:r>
            <a:r>
              <a:rPr lang="en-US" dirty="0"/>
              <a:t>policy guidance about stock </a:t>
            </a:r>
            <a:r>
              <a:rPr lang="en-US" dirty="0" smtClean="0"/>
              <a:t>albuterol</a:t>
            </a:r>
            <a:r>
              <a:rPr lang="en-US" dirty="0"/>
              <a:t> </a:t>
            </a:r>
            <a:r>
              <a:rPr lang="en-US" dirty="0" smtClean="0"/>
              <a:t>in their </a:t>
            </a:r>
            <a:r>
              <a:rPr lang="en-US" dirty="0"/>
              <a:t>update for the 2024-25 school year   </a:t>
            </a:r>
            <a:endParaRPr lang="en-US" dirty="0" smtClean="0"/>
          </a:p>
          <a:p>
            <a:r>
              <a:rPr lang="en-US" dirty="0" smtClean="0"/>
              <a:t>Sample Policy Communication </a:t>
            </a:r>
            <a:r>
              <a:rPr lang="en-US" dirty="0"/>
              <a:t>to </a:t>
            </a:r>
            <a:r>
              <a:rPr lang="en-US" dirty="0" smtClean="0"/>
              <a:t>Parents </a:t>
            </a:r>
          </a:p>
          <a:p>
            <a:r>
              <a:rPr lang="en-US" dirty="0" smtClean="0"/>
              <a:t>Sample Protocol for Administration </a:t>
            </a:r>
            <a:endParaRPr lang="en-US" dirty="0"/>
          </a:p>
          <a:p>
            <a:pPr lvl="1"/>
            <a:r>
              <a:rPr lang="en-US" dirty="0" smtClean="0"/>
              <a:t>May be edited while working with district legal counsel</a:t>
            </a:r>
          </a:p>
          <a:p>
            <a:r>
              <a:rPr lang="en-US" dirty="0" smtClean="0"/>
              <a:t>Sample Reporting Form </a:t>
            </a:r>
          </a:p>
          <a:p>
            <a:r>
              <a:rPr lang="en-US" dirty="0" smtClean="0"/>
              <a:t>Sample Follow-up Communication to Parents/Primary Care Provider After Administration of Stock Medication</a:t>
            </a:r>
          </a:p>
          <a:p>
            <a:pPr lvl="1"/>
            <a:r>
              <a:rPr lang="en-US" dirty="0" smtClean="0"/>
              <a:t>Asthma policy should include that a phone call is made and/or an email sent to the student’s parents/guardian/Primary Care Provider after administration</a:t>
            </a:r>
          </a:p>
          <a:p>
            <a:pPr marL="0" indent="0">
              <a:buNone/>
            </a:pPr>
            <a:endParaRPr lang="en-US" sz="1900" dirty="0" smtClean="0"/>
          </a:p>
          <a:p>
            <a:pPr marL="0" indent="0" algn="ctr">
              <a:buNone/>
            </a:pPr>
            <a:r>
              <a:rPr lang="en-US" sz="1700" i="1" dirty="0" smtClean="0"/>
              <a:t>Sources</a:t>
            </a:r>
            <a:r>
              <a:rPr lang="en-US" sz="1700" i="1" dirty="0"/>
              <a:t>: AAAAI’s </a:t>
            </a:r>
            <a:r>
              <a:rPr lang="en-US" sz="1700" i="1" dirty="0">
                <a:hlinkClick r:id="rId3"/>
              </a:rPr>
              <a:t>SAMPRO Stock Inhaler Toolkit – August 2023</a:t>
            </a:r>
            <a:r>
              <a:rPr lang="en-US" sz="1700" i="1" dirty="0"/>
              <a:t> and American Lung </a:t>
            </a:r>
            <a:r>
              <a:rPr lang="en-US" sz="1700" i="1" dirty="0" smtClean="0"/>
              <a:t>Association’s </a:t>
            </a:r>
            <a:r>
              <a:rPr lang="en-US" sz="1700" i="1" dirty="0" smtClean="0">
                <a:hlinkClick r:id="rId4"/>
              </a:rPr>
              <a:t>Stock </a:t>
            </a:r>
            <a:r>
              <a:rPr lang="en-US" sz="1700" i="1" dirty="0">
                <a:hlinkClick r:id="rId4"/>
              </a:rPr>
              <a:t>Asthma Medication </a:t>
            </a:r>
            <a:r>
              <a:rPr lang="en-US" sz="1700" i="1" dirty="0" smtClean="0">
                <a:hlinkClick r:id="rId4"/>
              </a:rPr>
              <a:t>Toolkit</a:t>
            </a:r>
            <a:endParaRPr lang="en-US" sz="1700" i="1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523336" y="1362973"/>
            <a:ext cx="11145328" cy="4313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3483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Getting medication and supplies: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336" y="1825625"/>
            <a:ext cx="10830464" cy="4351338"/>
          </a:xfrm>
        </p:spPr>
        <p:txBody>
          <a:bodyPr/>
          <a:lstStyle/>
          <a:p>
            <a:r>
              <a:rPr lang="en-US" dirty="0" smtClean="0"/>
              <a:t>Standing Medical Order and Prescription templates </a:t>
            </a:r>
          </a:p>
          <a:p>
            <a:r>
              <a:rPr lang="en-US" dirty="0" smtClean="0"/>
              <a:t>Letter to Pharmacy regarding new legislation </a:t>
            </a:r>
          </a:p>
          <a:p>
            <a:pPr lvl="1"/>
            <a:r>
              <a:rPr lang="en-US" dirty="0" smtClean="0"/>
              <a:t>Letter can be paired with the provided PDF of the legislation	</a:t>
            </a:r>
          </a:p>
          <a:p>
            <a:pPr lvl="1"/>
            <a:r>
              <a:rPr lang="en-US" dirty="0" smtClean="0"/>
              <a:t>Can also be paired with Pharmacy Society of Wisconsin’s Back To School guide explaining new legislation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523336" y="1397479"/>
            <a:ext cx="11145328" cy="4313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1470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Staff Training: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Required training for staff administering medications: </a:t>
            </a:r>
          </a:p>
          <a:p>
            <a:r>
              <a:rPr lang="en-US" dirty="0" smtClean="0"/>
              <a:t>Wisconsin Department of Public Instruction</a:t>
            </a:r>
          </a:p>
          <a:p>
            <a:pPr lvl="1"/>
            <a:r>
              <a:rPr lang="en-US" dirty="0" smtClean="0">
                <a:hlinkClick r:id="rId2"/>
              </a:rPr>
              <a:t>https://dpi.wi.gov/sspw/pupil-services/school-nurse/training/medication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Supplemental staff </a:t>
            </a:r>
            <a:r>
              <a:rPr lang="en-US" b="1" dirty="0"/>
              <a:t>t</a:t>
            </a:r>
            <a:r>
              <a:rPr lang="en-US" b="1" dirty="0" smtClean="0"/>
              <a:t>raining </a:t>
            </a:r>
            <a:r>
              <a:rPr lang="en-US" b="1" dirty="0"/>
              <a:t>s</a:t>
            </a:r>
            <a:r>
              <a:rPr lang="en-US" b="1" dirty="0" smtClean="0"/>
              <a:t>pecific to asthma:  </a:t>
            </a:r>
          </a:p>
          <a:p>
            <a:r>
              <a:rPr lang="en-US" dirty="0"/>
              <a:t>American Lung Association</a:t>
            </a:r>
          </a:p>
          <a:p>
            <a:pPr lvl="1"/>
            <a:r>
              <a:rPr lang="en-US" dirty="0">
                <a:hlinkClick r:id="rId3"/>
              </a:rPr>
              <a:t>https://lung.training/courses/stock-asthma-medication.html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https://lung.training/courses/asthma_basics.html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523336" y="1380226"/>
            <a:ext cx="11145328" cy="4313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0873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Contact Information: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336" y="1825625"/>
            <a:ext cx="10830464" cy="4351338"/>
          </a:xfrm>
        </p:spPr>
        <p:txBody>
          <a:bodyPr/>
          <a:lstStyle/>
          <a:p>
            <a:pPr marL="457200" lvl="1" indent="0">
              <a:buNone/>
            </a:pPr>
            <a:r>
              <a:rPr lang="en-US" dirty="0" smtClean="0"/>
              <a:t>Questions, comments and requests for additional information may be directed to: 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Carissa Hoium, MPH</a:t>
            </a:r>
          </a:p>
          <a:p>
            <a:pPr marL="457200" lvl="1" indent="0">
              <a:buNone/>
            </a:pPr>
            <a:r>
              <a:rPr lang="en-US" dirty="0"/>
              <a:t>Environmental Health Program </a:t>
            </a:r>
            <a:r>
              <a:rPr lang="en-US" dirty="0" smtClean="0"/>
              <a:t>Leader/Wisconsin Asthma Coalition Coordinator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Children’s Health Alliance of Wisconsin</a:t>
            </a:r>
          </a:p>
          <a:p>
            <a:pPr marL="457200" lvl="1" indent="0">
              <a:buNone/>
            </a:pPr>
            <a:r>
              <a:rPr lang="en-US" dirty="0" smtClean="0">
                <a:hlinkClick r:id="rId2"/>
              </a:rPr>
              <a:t>choium@childrenswi.org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414-337-4569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/>
              <a:t> </a:t>
            </a:r>
            <a:r>
              <a:rPr lang="en-US" dirty="0" smtClean="0"/>
              <a:t>    Thank you! 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523336" y="1380226"/>
            <a:ext cx="11145328" cy="4313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1703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934</TotalTime>
  <Words>617</Words>
  <Application>Microsoft Office PowerPoint</Application>
  <PresentationFormat>Widescreen</PresentationFormat>
  <Paragraphs>85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Alata</vt:lpstr>
      <vt:lpstr>Arial</vt:lpstr>
      <vt:lpstr>Calibri</vt:lpstr>
      <vt:lpstr>Calibri Light</vt:lpstr>
      <vt:lpstr>Office Theme</vt:lpstr>
      <vt:lpstr>Stock asthma medication in  Wisconsin schools: Implementing 2023 Wisconsin Act 195</vt:lpstr>
      <vt:lpstr>Asthma:</vt:lpstr>
      <vt:lpstr>Importance of stock asthma medication:</vt:lpstr>
      <vt:lpstr>PowerPoint Presentation</vt:lpstr>
      <vt:lpstr>Implementation steps:</vt:lpstr>
      <vt:lpstr>Sample policies provided on webpage:</vt:lpstr>
      <vt:lpstr>Getting medication and supplies:</vt:lpstr>
      <vt:lpstr>Staff Training:</vt:lpstr>
      <vt:lpstr>Contact Information:</vt:lpstr>
    </vt:vector>
  </TitlesOfParts>
  <Company>Children's Hospital and Health System,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Hoium, Carissa</dc:creator>
  <cp:lastModifiedBy>Duncan, Sage</cp:lastModifiedBy>
  <cp:revision>62</cp:revision>
  <dcterms:created xsi:type="dcterms:W3CDTF">2024-05-28T19:14:27Z</dcterms:created>
  <dcterms:modified xsi:type="dcterms:W3CDTF">2024-09-06T19:01:59Z</dcterms:modified>
</cp:coreProperties>
</file>