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handoutMasterIdLst>
    <p:handoutMasterId r:id="rId45"/>
  </p:handoutMasterIdLst>
  <p:sldIdLst>
    <p:sldId id="256" r:id="rId2"/>
    <p:sldId id="315" r:id="rId3"/>
    <p:sldId id="259" r:id="rId4"/>
    <p:sldId id="313" r:id="rId5"/>
    <p:sldId id="312" r:id="rId6"/>
    <p:sldId id="311" r:id="rId7"/>
    <p:sldId id="310" r:id="rId8"/>
    <p:sldId id="298" r:id="rId9"/>
    <p:sldId id="262" r:id="rId10"/>
    <p:sldId id="263" r:id="rId11"/>
    <p:sldId id="264" r:id="rId12"/>
    <p:sldId id="309" r:id="rId13"/>
    <p:sldId id="314" r:id="rId14"/>
    <p:sldId id="265" r:id="rId15"/>
    <p:sldId id="283" r:id="rId16"/>
    <p:sldId id="266" r:id="rId17"/>
    <p:sldId id="301" r:id="rId18"/>
    <p:sldId id="307" r:id="rId19"/>
    <p:sldId id="267" r:id="rId20"/>
    <p:sldId id="284" r:id="rId21"/>
    <p:sldId id="269" r:id="rId22"/>
    <p:sldId id="299" r:id="rId23"/>
    <p:sldId id="285" r:id="rId24"/>
    <p:sldId id="296" r:id="rId25"/>
    <p:sldId id="271" r:id="rId26"/>
    <p:sldId id="295" r:id="rId27"/>
    <p:sldId id="272" r:id="rId28"/>
    <p:sldId id="316" r:id="rId29"/>
    <p:sldId id="287" r:id="rId30"/>
    <p:sldId id="273" r:id="rId31"/>
    <p:sldId id="286" r:id="rId32"/>
    <p:sldId id="305" r:id="rId33"/>
    <p:sldId id="302" r:id="rId34"/>
    <p:sldId id="303" r:id="rId35"/>
    <p:sldId id="290" r:id="rId36"/>
    <p:sldId id="291" r:id="rId37"/>
    <p:sldId id="297" r:id="rId38"/>
    <p:sldId id="304" r:id="rId39"/>
    <p:sldId id="280" r:id="rId40"/>
    <p:sldId id="281" r:id="rId41"/>
    <p:sldId id="289" r:id="rId42"/>
    <p:sldId id="308"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39D"/>
    <a:srgbClr val="F061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09" autoAdjust="0"/>
    <p:restoredTop sz="67229" autoAdjust="0"/>
  </p:normalViewPr>
  <p:slideViewPr>
    <p:cSldViewPr>
      <p:cViewPr varScale="1">
        <p:scale>
          <a:sx n="78" d="100"/>
          <a:sy n="78" d="100"/>
        </p:scale>
        <p:origin x="237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9E915A-A883-40CE-823C-8EE7CE4DD692}" type="doc">
      <dgm:prSet loTypeId="urn:microsoft.com/office/officeart/2005/8/layout/radial1" loCatId="relationship" qsTypeId="urn:microsoft.com/office/officeart/2005/8/quickstyle/simple1" qsCatId="simple" csTypeId="urn:microsoft.com/office/officeart/2005/8/colors/accent2_2" csCatId="accent2" phldr="1"/>
      <dgm:spPr/>
      <dgm:t>
        <a:bodyPr/>
        <a:lstStyle/>
        <a:p>
          <a:endParaRPr lang="en-US"/>
        </a:p>
      </dgm:t>
    </dgm:pt>
    <dgm:pt modelId="{122FD79D-779D-486E-A587-2B5A20318E4B}">
      <dgm:prSet phldrT="[Text]" custT="1"/>
      <dgm:spPr/>
      <dgm:t>
        <a:bodyPr/>
        <a:lstStyle/>
        <a:p>
          <a:r>
            <a:rPr lang="en-US" sz="2000" dirty="0" smtClean="0">
              <a:latin typeface="Century Gothic"/>
              <a:cs typeface="Century Gothic"/>
            </a:rPr>
            <a:t>SUID</a:t>
          </a:r>
          <a:endParaRPr lang="en-US" sz="2000" dirty="0">
            <a:latin typeface="Century Gothic"/>
            <a:cs typeface="Century Gothic"/>
          </a:endParaRPr>
        </a:p>
      </dgm:t>
    </dgm:pt>
    <dgm:pt modelId="{E056F25D-70DE-48D1-9F98-885F3176F074}" type="parTrans" cxnId="{59A2971C-0ACB-4660-BDB8-B07E7C1DB9F6}">
      <dgm:prSet/>
      <dgm:spPr/>
      <dgm:t>
        <a:bodyPr/>
        <a:lstStyle/>
        <a:p>
          <a:endParaRPr lang="en-US"/>
        </a:p>
      </dgm:t>
    </dgm:pt>
    <dgm:pt modelId="{3E2F7F34-DE4A-45F8-ADDA-CAB3FA20CD46}" type="sibTrans" cxnId="{59A2971C-0ACB-4660-BDB8-B07E7C1DB9F6}">
      <dgm:prSet/>
      <dgm:spPr/>
      <dgm:t>
        <a:bodyPr/>
        <a:lstStyle/>
        <a:p>
          <a:endParaRPr lang="en-US"/>
        </a:p>
      </dgm:t>
    </dgm:pt>
    <dgm:pt modelId="{363D29E4-D602-4EC9-B44F-7AC6A781A815}">
      <dgm:prSet phldrT="[Text]" custT="1"/>
      <dgm:spPr/>
      <dgm:t>
        <a:bodyPr/>
        <a:lstStyle/>
        <a:p>
          <a:r>
            <a:rPr lang="en-US" sz="1200" dirty="0" smtClean="0">
              <a:latin typeface="Century Gothic"/>
              <a:cs typeface="Century Gothic"/>
            </a:rPr>
            <a:t>SIDS</a:t>
          </a:r>
          <a:endParaRPr lang="en-US" sz="1200" dirty="0">
            <a:latin typeface="Century Gothic"/>
            <a:cs typeface="Century Gothic"/>
          </a:endParaRPr>
        </a:p>
      </dgm:t>
    </dgm:pt>
    <dgm:pt modelId="{D1698EC2-37AA-41F3-BA10-051BAD0CF95A}" type="parTrans" cxnId="{D61618C5-56E9-499F-BEE3-68E90B18E8ED}">
      <dgm:prSet custT="1"/>
      <dgm:spPr/>
      <dgm:t>
        <a:bodyPr/>
        <a:lstStyle/>
        <a:p>
          <a:endParaRPr lang="en-US" sz="1200">
            <a:latin typeface="Century Gothic"/>
            <a:cs typeface="Century Gothic"/>
          </a:endParaRPr>
        </a:p>
      </dgm:t>
    </dgm:pt>
    <dgm:pt modelId="{A25E7F7A-2109-4C63-A69E-7FCA78C3C881}" type="sibTrans" cxnId="{D61618C5-56E9-499F-BEE3-68E90B18E8ED}">
      <dgm:prSet/>
      <dgm:spPr/>
      <dgm:t>
        <a:bodyPr/>
        <a:lstStyle/>
        <a:p>
          <a:endParaRPr lang="en-US"/>
        </a:p>
      </dgm:t>
    </dgm:pt>
    <dgm:pt modelId="{72A84760-0C0A-4BC5-A9E8-CD150DBF7A44}">
      <dgm:prSet phldrT="[Text]" custT="1"/>
      <dgm:spPr/>
      <dgm:t>
        <a:bodyPr/>
        <a:lstStyle/>
        <a:p>
          <a:r>
            <a:rPr lang="en-US" sz="1200" dirty="0" smtClean="0">
              <a:latin typeface="Century Gothic"/>
              <a:cs typeface="Century Gothic"/>
            </a:rPr>
            <a:t>ASSB</a:t>
          </a:r>
          <a:endParaRPr lang="en-US" sz="1200" dirty="0">
            <a:latin typeface="Century Gothic"/>
            <a:cs typeface="Century Gothic"/>
          </a:endParaRPr>
        </a:p>
      </dgm:t>
    </dgm:pt>
    <dgm:pt modelId="{52860CD6-2C8E-49EA-BD69-ECC2FBD2B63E}" type="parTrans" cxnId="{E42D2F00-FACD-4380-A3F8-23748B5ADE15}">
      <dgm:prSet custT="1"/>
      <dgm:spPr/>
      <dgm:t>
        <a:bodyPr/>
        <a:lstStyle/>
        <a:p>
          <a:endParaRPr lang="en-US" sz="1200">
            <a:latin typeface="Century Gothic"/>
            <a:cs typeface="Century Gothic"/>
          </a:endParaRPr>
        </a:p>
      </dgm:t>
    </dgm:pt>
    <dgm:pt modelId="{1C343668-1756-4508-A248-9C075A4D48EE}" type="sibTrans" cxnId="{E42D2F00-FACD-4380-A3F8-23748B5ADE15}">
      <dgm:prSet/>
      <dgm:spPr/>
      <dgm:t>
        <a:bodyPr/>
        <a:lstStyle/>
        <a:p>
          <a:endParaRPr lang="en-US"/>
        </a:p>
      </dgm:t>
    </dgm:pt>
    <dgm:pt modelId="{32833D03-786E-456D-9889-8CF1F904FB95}">
      <dgm:prSet phldrT="[Text]" custT="1"/>
      <dgm:spPr/>
      <dgm:t>
        <a:bodyPr/>
        <a:lstStyle/>
        <a:p>
          <a:r>
            <a:rPr lang="en-US" sz="1200" dirty="0" smtClean="0">
              <a:latin typeface="Century Gothic"/>
              <a:cs typeface="Century Gothic"/>
            </a:rPr>
            <a:t>Unknown</a:t>
          </a:r>
          <a:endParaRPr lang="en-US" sz="1200" dirty="0">
            <a:latin typeface="Century Gothic"/>
            <a:cs typeface="Century Gothic"/>
          </a:endParaRPr>
        </a:p>
      </dgm:t>
    </dgm:pt>
    <dgm:pt modelId="{3456BCCD-F3CD-4A4E-8075-0DE1831A7073}" type="parTrans" cxnId="{76E113CA-FEEF-4177-A1BE-3BD12FBB106F}">
      <dgm:prSet custT="1"/>
      <dgm:spPr/>
      <dgm:t>
        <a:bodyPr/>
        <a:lstStyle/>
        <a:p>
          <a:endParaRPr lang="en-US" sz="1200">
            <a:latin typeface="Century Gothic"/>
            <a:cs typeface="Century Gothic"/>
          </a:endParaRPr>
        </a:p>
      </dgm:t>
    </dgm:pt>
    <dgm:pt modelId="{AFAF9981-78BC-4F76-9541-ACEC83E027EB}" type="sibTrans" cxnId="{76E113CA-FEEF-4177-A1BE-3BD12FBB106F}">
      <dgm:prSet/>
      <dgm:spPr/>
      <dgm:t>
        <a:bodyPr/>
        <a:lstStyle/>
        <a:p>
          <a:endParaRPr lang="en-US"/>
        </a:p>
      </dgm:t>
    </dgm:pt>
    <dgm:pt modelId="{D71D5137-6136-4141-9008-B20EAAA0FF2F}">
      <dgm:prSet phldrT="[Text]" custT="1"/>
      <dgm:spPr/>
      <dgm:t>
        <a:bodyPr/>
        <a:lstStyle/>
        <a:p>
          <a:r>
            <a:rPr lang="en-US" sz="1200" dirty="0" smtClean="0">
              <a:latin typeface="Century Gothic"/>
              <a:cs typeface="Century Gothic"/>
            </a:rPr>
            <a:t>Infection</a:t>
          </a:r>
          <a:endParaRPr lang="en-US" sz="1200" dirty="0">
            <a:latin typeface="Century Gothic"/>
            <a:cs typeface="Century Gothic"/>
          </a:endParaRPr>
        </a:p>
      </dgm:t>
    </dgm:pt>
    <dgm:pt modelId="{6AABB62E-14E8-43A2-BBEF-9BEBBA4ADDCE}" type="parTrans" cxnId="{ACCEFA19-4134-4819-A20B-2821183E7C62}">
      <dgm:prSet custT="1"/>
      <dgm:spPr/>
      <dgm:t>
        <a:bodyPr/>
        <a:lstStyle/>
        <a:p>
          <a:endParaRPr lang="en-US" sz="1200">
            <a:latin typeface="Century Gothic"/>
            <a:cs typeface="Century Gothic"/>
          </a:endParaRPr>
        </a:p>
      </dgm:t>
    </dgm:pt>
    <dgm:pt modelId="{92C326F2-5B2A-4244-8B7A-9C3F301A4E45}" type="sibTrans" cxnId="{ACCEFA19-4134-4819-A20B-2821183E7C62}">
      <dgm:prSet/>
      <dgm:spPr/>
      <dgm:t>
        <a:bodyPr/>
        <a:lstStyle/>
        <a:p>
          <a:endParaRPr lang="en-US"/>
        </a:p>
      </dgm:t>
    </dgm:pt>
    <dgm:pt modelId="{8B46EBC0-797F-41A1-9B01-F737293805C7}">
      <dgm:prSet custT="1"/>
      <dgm:spPr/>
      <dgm:t>
        <a:bodyPr/>
        <a:lstStyle/>
        <a:p>
          <a:r>
            <a:rPr lang="en-US" sz="1100" dirty="0" smtClean="0">
              <a:latin typeface="Century Gothic"/>
              <a:cs typeface="Century Gothic"/>
            </a:rPr>
            <a:t>Metabolic</a:t>
          </a:r>
          <a:r>
            <a:rPr lang="en-US" sz="1200" dirty="0" smtClean="0">
              <a:latin typeface="Century Gothic"/>
              <a:cs typeface="Century Gothic"/>
            </a:rPr>
            <a:t> disorders</a:t>
          </a:r>
          <a:endParaRPr lang="en-US" sz="1200" dirty="0">
            <a:latin typeface="Century Gothic"/>
            <a:cs typeface="Century Gothic"/>
          </a:endParaRPr>
        </a:p>
      </dgm:t>
    </dgm:pt>
    <dgm:pt modelId="{A39F3B93-BB9E-475A-BB86-8FB643E62EE9}" type="parTrans" cxnId="{19D25308-6D3B-4E21-88F0-FA49A6FB3C68}">
      <dgm:prSet custT="1"/>
      <dgm:spPr/>
      <dgm:t>
        <a:bodyPr/>
        <a:lstStyle/>
        <a:p>
          <a:endParaRPr lang="en-US" sz="1200">
            <a:latin typeface="Century Gothic"/>
            <a:cs typeface="Century Gothic"/>
          </a:endParaRPr>
        </a:p>
      </dgm:t>
    </dgm:pt>
    <dgm:pt modelId="{4451DF2E-3F31-400F-A46C-78804FEAA5DF}" type="sibTrans" cxnId="{19D25308-6D3B-4E21-88F0-FA49A6FB3C68}">
      <dgm:prSet/>
      <dgm:spPr/>
      <dgm:t>
        <a:bodyPr/>
        <a:lstStyle/>
        <a:p>
          <a:endParaRPr lang="en-US"/>
        </a:p>
      </dgm:t>
    </dgm:pt>
    <dgm:pt modelId="{4FC0EB44-9BC5-4B43-915C-598505C2BC7C}">
      <dgm:prSet custT="1"/>
      <dgm:spPr/>
      <dgm:t>
        <a:bodyPr/>
        <a:lstStyle/>
        <a:p>
          <a:r>
            <a:rPr lang="en-US" sz="1200" dirty="0" smtClean="0">
              <a:latin typeface="Century Gothic"/>
              <a:cs typeface="Century Gothic"/>
            </a:rPr>
            <a:t>Cardiac disorders</a:t>
          </a:r>
          <a:endParaRPr lang="en-US" sz="1200" dirty="0">
            <a:latin typeface="Century Gothic"/>
            <a:cs typeface="Century Gothic"/>
          </a:endParaRPr>
        </a:p>
      </dgm:t>
    </dgm:pt>
    <dgm:pt modelId="{FCD3E857-6450-4EB8-9D5F-34DF663069F4}" type="parTrans" cxnId="{D27576CB-CB1C-4AB7-B311-0B0EBC16EC97}">
      <dgm:prSet custT="1"/>
      <dgm:spPr/>
      <dgm:t>
        <a:bodyPr/>
        <a:lstStyle/>
        <a:p>
          <a:endParaRPr lang="en-US" sz="1200">
            <a:latin typeface="Century Gothic"/>
            <a:cs typeface="Century Gothic"/>
          </a:endParaRPr>
        </a:p>
      </dgm:t>
    </dgm:pt>
    <dgm:pt modelId="{B6413180-1334-47AD-B822-66C08C9A0869}" type="sibTrans" cxnId="{D27576CB-CB1C-4AB7-B311-0B0EBC16EC97}">
      <dgm:prSet/>
      <dgm:spPr/>
      <dgm:t>
        <a:bodyPr/>
        <a:lstStyle/>
        <a:p>
          <a:endParaRPr lang="en-US"/>
        </a:p>
      </dgm:t>
    </dgm:pt>
    <dgm:pt modelId="{42C435AA-4449-4D21-8550-094042AC1D14}">
      <dgm:prSet custT="1"/>
      <dgm:spPr/>
      <dgm:t>
        <a:bodyPr/>
        <a:lstStyle/>
        <a:p>
          <a:r>
            <a:rPr lang="en-US" sz="1200" dirty="0" smtClean="0">
              <a:latin typeface="Century Gothic"/>
              <a:cs typeface="Century Gothic"/>
            </a:rPr>
            <a:t>Poisoning</a:t>
          </a:r>
          <a:endParaRPr lang="en-US" sz="1200" dirty="0">
            <a:latin typeface="Century Gothic"/>
            <a:cs typeface="Century Gothic"/>
          </a:endParaRPr>
        </a:p>
      </dgm:t>
    </dgm:pt>
    <dgm:pt modelId="{CA8365C5-B808-4D37-9672-853899CA8525}" type="parTrans" cxnId="{532E8AD1-629A-483D-8B9F-0E80988D5AE5}">
      <dgm:prSet custT="1"/>
      <dgm:spPr/>
      <dgm:t>
        <a:bodyPr/>
        <a:lstStyle/>
        <a:p>
          <a:endParaRPr lang="en-US" sz="1200">
            <a:latin typeface="Century Gothic"/>
            <a:cs typeface="Century Gothic"/>
          </a:endParaRPr>
        </a:p>
      </dgm:t>
    </dgm:pt>
    <dgm:pt modelId="{F19B5C9A-916D-487B-A973-A2482665BBB8}" type="sibTrans" cxnId="{532E8AD1-629A-483D-8B9F-0E80988D5AE5}">
      <dgm:prSet/>
      <dgm:spPr/>
      <dgm:t>
        <a:bodyPr/>
        <a:lstStyle/>
        <a:p>
          <a:endParaRPr lang="en-US"/>
        </a:p>
      </dgm:t>
    </dgm:pt>
    <dgm:pt modelId="{B0F74428-A82B-47A2-90F2-30239BB7A41C}" type="pres">
      <dgm:prSet presAssocID="{289E915A-A883-40CE-823C-8EE7CE4DD692}" presName="cycle" presStyleCnt="0">
        <dgm:presLayoutVars>
          <dgm:chMax val="1"/>
          <dgm:dir/>
          <dgm:animLvl val="ctr"/>
          <dgm:resizeHandles val="exact"/>
        </dgm:presLayoutVars>
      </dgm:prSet>
      <dgm:spPr/>
      <dgm:t>
        <a:bodyPr/>
        <a:lstStyle/>
        <a:p>
          <a:endParaRPr lang="en-US"/>
        </a:p>
      </dgm:t>
    </dgm:pt>
    <dgm:pt modelId="{E04A8789-0457-486C-B254-EA63BDA7F66F}" type="pres">
      <dgm:prSet presAssocID="{122FD79D-779D-486E-A587-2B5A20318E4B}" presName="centerShape" presStyleLbl="node0" presStyleIdx="0" presStyleCnt="1"/>
      <dgm:spPr/>
      <dgm:t>
        <a:bodyPr/>
        <a:lstStyle/>
        <a:p>
          <a:endParaRPr lang="en-US"/>
        </a:p>
      </dgm:t>
    </dgm:pt>
    <dgm:pt modelId="{F77DDDFC-182C-4A03-90D8-1913C2B325B6}" type="pres">
      <dgm:prSet presAssocID="{D1698EC2-37AA-41F3-BA10-051BAD0CF95A}" presName="Name9" presStyleLbl="parChTrans1D2" presStyleIdx="0" presStyleCnt="7"/>
      <dgm:spPr/>
      <dgm:t>
        <a:bodyPr/>
        <a:lstStyle/>
        <a:p>
          <a:endParaRPr lang="en-US"/>
        </a:p>
      </dgm:t>
    </dgm:pt>
    <dgm:pt modelId="{C01F8D41-4597-46E3-8B9D-F1F8D0119884}" type="pres">
      <dgm:prSet presAssocID="{D1698EC2-37AA-41F3-BA10-051BAD0CF95A}" presName="connTx" presStyleLbl="parChTrans1D2" presStyleIdx="0" presStyleCnt="7"/>
      <dgm:spPr/>
      <dgm:t>
        <a:bodyPr/>
        <a:lstStyle/>
        <a:p>
          <a:endParaRPr lang="en-US"/>
        </a:p>
      </dgm:t>
    </dgm:pt>
    <dgm:pt modelId="{25502ECC-9CB1-40B1-A40B-7D8452678853}" type="pres">
      <dgm:prSet presAssocID="{363D29E4-D602-4EC9-B44F-7AC6A781A815}" presName="node" presStyleLbl="node1" presStyleIdx="0" presStyleCnt="7">
        <dgm:presLayoutVars>
          <dgm:bulletEnabled val="1"/>
        </dgm:presLayoutVars>
      </dgm:prSet>
      <dgm:spPr/>
      <dgm:t>
        <a:bodyPr/>
        <a:lstStyle/>
        <a:p>
          <a:endParaRPr lang="en-US"/>
        </a:p>
      </dgm:t>
    </dgm:pt>
    <dgm:pt modelId="{1B1916F6-D919-4D27-9D7A-6869ACAAFE5D}" type="pres">
      <dgm:prSet presAssocID="{52860CD6-2C8E-49EA-BD69-ECC2FBD2B63E}" presName="Name9" presStyleLbl="parChTrans1D2" presStyleIdx="1" presStyleCnt="7"/>
      <dgm:spPr/>
      <dgm:t>
        <a:bodyPr/>
        <a:lstStyle/>
        <a:p>
          <a:endParaRPr lang="en-US"/>
        </a:p>
      </dgm:t>
    </dgm:pt>
    <dgm:pt modelId="{F4044A28-0E31-4487-8420-40CD15C2DD68}" type="pres">
      <dgm:prSet presAssocID="{52860CD6-2C8E-49EA-BD69-ECC2FBD2B63E}" presName="connTx" presStyleLbl="parChTrans1D2" presStyleIdx="1" presStyleCnt="7"/>
      <dgm:spPr/>
      <dgm:t>
        <a:bodyPr/>
        <a:lstStyle/>
        <a:p>
          <a:endParaRPr lang="en-US"/>
        </a:p>
      </dgm:t>
    </dgm:pt>
    <dgm:pt modelId="{92F43E8F-7702-44EB-B15B-BD8E150F5B6B}" type="pres">
      <dgm:prSet presAssocID="{72A84760-0C0A-4BC5-A9E8-CD150DBF7A44}" presName="node" presStyleLbl="node1" presStyleIdx="1" presStyleCnt="7">
        <dgm:presLayoutVars>
          <dgm:bulletEnabled val="1"/>
        </dgm:presLayoutVars>
      </dgm:prSet>
      <dgm:spPr/>
      <dgm:t>
        <a:bodyPr/>
        <a:lstStyle/>
        <a:p>
          <a:endParaRPr lang="en-US"/>
        </a:p>
      </dgm:t>
    </dgm:pt>
    <dgm:pt modelId="{D140AED3-0195-4FB9-A3ED-8AC56FE26049}" type="pres">
      <dgm:prSet presAssocID="{3456BCCD-F3CD-4A4E-8075-0DE1831A7073}" presName="Name9" presStyleLbl="parChTrans1D2" presStyleIdx="2" presStyleCnt="7"/>
      <dgm:spPr/>
      <dgm:t>
        <a:bodyPr/>
        <a:lstStyle/>
        <a:p>
          <a:endParaRPr lang="en-US"/>
        </a:p>
      </dgm:t>
    </dgm:pt>
    <dgm:pt modelId="{4CC12CEA-5E50-49B3-A6E0-24F8F4A13260}" type="pres">
      <dgm:prSet presAssocID="{3456BCCD-F3CD-4A4E-8075-0DE1831A7073}" presName="connTx" presStyleLbl="parChTrans1D2" presStyleIdx="2" presStyleCnt="7"/>
      <dgm:spPr/>
      <dgm:t>
        <a:bodyPr/>
        <a:lstStyle/>
        <a:p>
          <a:endParaRPr lang="en-US"/>
        </a:p>
      </dgm:t>
    </dgm:pt>
    <dgm:pt modelId="{6C14D525-086D-437A-A910-8E18A6BC5D8C}" type="pres">
      <dgm:prSet presAssocID="{32833D03-786E-456D-9889-8CF1F904FB95}" presName="node" presStyleLbl="node1" presStyleIdx="2" presStyleCnt="7">
        <dgm:presLayoutVars>
          <dgm:bulletEnabled val="1"/>
        </dgm:presLayoutVars>
      </dgm:prSet>
      <dgm:spPr/>
      <dgm:t>
        <a:bodyPr/>
        <a:lstStyle/>
        <a:p>
          <a:endParaRPr lang="en-US"/>
        </a:p>
      </dgm:t>
    </dgm:pt>
    <dgm:pt modelId="{B86375D6-4C71-4E68-A719-2D221E79F4D0}" type="pres">
      <dgm:prSet presAssocID="{6AABB62E-14E8-43A2-BBEF-9BEBBA4ADDCE}" presName="Name9" presStyleLbl="parChTrans1D2" presStyleIdx="3" presStyleCnt="7"/>
      <dgm:spPr/>
      <dgm:t>
        <a:bodyPr/>
        <a:lstStyle/>
        <a:p>
          <a:endParaRPr lang="en-US"/>
        </a:p>
      </dgm:t>
    </dgm:pt>
    <dgm:pt modelId="{6BE43910-BD28-4070-8E40-6AD32D8F0B65}" type="pres">
      <dgm:prSet presAssocID="{6AABB62E-14E8-43A2-BBEF-9BEBBA4ADDCE}" presName="connTx" presStyleLbl="parChTrans1D2" presStyleIdx="3" presStyleCnt="7"/>
      <dgm:spPr/>
      <dgm:t>
        <a:bodyPr/>
        <a:lstStyle/>
        <a:p>
          <a:endParaRPr lang="en-US"/>
        </a:p>
      </dgm:t>
    </dgm:pt>
    <dgm:pt modelId="{9AC4FE4B-2641-41DD-B92C-F048E06CC4B0}" type="pres">
      <dgm:prSet presAssocID="{D71D5137-6136-4141-9008-B20EAAA0FF2F}" presName="node" presStyleLbl="node1" presStyleIdx="3" presStyleCnt="7">
        <dgm:presLayoutVars>
          <dgm:bulletEnabled val="1"/>
        </dgm:presLayoutVars>
      </dgm:prSet>
      <dgm:spPr/>
      <dgm:t>
        <a:bodyPr/>
        <a:lstStyle/>
        <a:p>
          <a:endParaRPr lang="en-US"/>
        </a:p>
      </dgm:t>
    </dgm:pt>
    <dgm:pt modelId="{F6E01167-C41C-407F-A962-FA03E61D7C17}" type="pres">
      <dgm:prSet presAssocID="{A39F3B93-BB9E-475A-BB86-8FB643E62EE9}" presName="Name9" presStyleLbl="parChTrans1D2" presStyleIdx="4" presStyleCnt="7"/>
      <dgm:spPr/>
      <dgm:t>
        <a:bodyPr/>
        <a:lstStyle/>
        <a:p>
          <a:endParaRPr lang="en-US"/>
        </a:p>
      </dgm:t>
    </dgm:pt>
    <dgm:pt modelId="{91B55709-54CE-4F17-A53A-2176D443AF77}" type="pres">
      <dgm:prSet presAssocID="{A39F3B93-BB9E-475A-BB86-8FB643E62EE9}" presName="connTx" presStyleLbl="parChTrans1D2" presStyleIdx="4" presStyleCnt="7"/>
      <dgm:spPr/>
      <dgm:t>
        <a:bodyPr/>
        <a:lstStyle/>
        <a:p>
          <a:endParaRPr lang="en-US"/>
        </a:p>
      </dgm:t>
    </dgm:pt>
    <dgm:pt modelId="{852B7D42-8930-4C43-AEDC-380E875652F3}" type="pres">
      <dgm:prSet presAssocID="{8B46EBC0-797F-41A1-9B01-F737293805C7}" presName="node" presStyleLbl="node1" presStyleIdx="4" presStyleCnt="7">
        <dgm:presLayoutVars>
          <dgm:bulletEnabled val="1"/>
        </dgm:presLayoutVars>
      </dgm:prSet>
      <dgm:spPr/>
      <dgm:t>
        <a:bodyPr/>
        <a:lstStyle/>
        <a:p>
          <a:endParaRPr lang="en-US"/>
        </a:p>
      </dgm:t>
    </dgm:pt>
    <dgm:pt modelId="{383850AF-0221-4924-B11E-B2D4C0937581}" type="pres">
      <dgm:prSet presAssocID="{FCD3E857-6450-4EB8-9D5F-34DF663069F4}" presName="Name9" presStyleLbl="parChTrans1D2" presStyleIdx="5" presStyleCnt="7"/>
      <dgm:spPr/>
      <dgm:t>
        <a:bodyPr/>
        <a:lstStyle/>
        <a:p>
          <a:endParaRPr lang="en-US"/>
        </a:p>
      </dgm:t>
    </dgm:pt>
    <dgm:pt modelId="{B24943BA-190A-469F-A2D3-02D3F35A26E4}" type="pres">
      <dgm:prSet presAssocID="{FCD3E857-6450-4EB8-9D5F-34DF663069F4}" presName="connTx" presStyleLbl="parChTrans1D2" presStyleIdx="5" presStyleCnt="7"/>
      <dgm:spPr/>
      <dgm:t>
        <a:bodyPr/>
        <a:lstStyle/>
        <a:p>
          <a:endParaRPr lang="en-US"/>
        </a:p>
      </dgm:t>
    </dgm:pt>
    <dgm:pt modelId="{53CEB1DB-54D2-4C2F-8D3F-33D11BDD29B3}" type="pres">
      <dgm:prSet presAssocID="{4FC0EB44-9BC5-4B43-915C-598505C2BC7C}" presName="node" presStyleLbl="node1" presStyleIdx="5" presStyleCnt="7">
        <dgm:presLayoutVars>
          <dgm:bulletEnabled val="1"/>
        </dgm:presLayoutVars>
      </dgm:prSet>
      <dgm:spPr/>
      <dgm:t>
        <a:bodyPr/>
        <a:lstStyle/>
        <a:p>
          <a:endParaRPr lang="en-US"/>
        </a:p>
      </dgm:t>
    </dgm:pt>
    <dgm:pt modelId="{11EA79D0-D02D-4CA9-B8C8-0086CED86A8B}" type="pres">
      <dgm:prSet presAssocID="{CA8365C5-B808-4D37-9672-853899CA8525}" presName="Name9" presStyleLbl="parChTrans1D2" presStyleIdx="6" presStyleCnt="7"/>
      <dgm:spPr/>
      <dgm:t>
        <a:bodyPr/>
        <a:lstStyle/>
        <a:p>
          <a:endParaRPr lang="en-US"/>
        </a:p>
      </dgm:t>
    </dgm:pt>
    <dgm:pt modelId="{A46ACEC1-204D-436E-B639-9C24AC0950DB}" type="pres">
      <dgm:prSet presAssocID="{CA8365C5-B808-4D37-9672-853899CA8525}" presName="connTx" presStyleLbl="parChTrans1D2" presStyleIdx="6" presStyleCnt="7"/>
      <dgm:spPr/>
      <dgm:t>
        <a:bodyPr/>
        <a:lstStyle/>
        <a:p>
          <a:endParaRPr lang="en-US"/>
        </a:p>
      </dgm:t>
    </dgm:pt>
    <dgm:pt modelId="{86EC14AD-0875-4908-8E89-094767640BE2}" type="pres">
      <dgm:prSet presAssocID="{42C435AA-4449-4D21-8550-094042AC1D14}" presName="node" presStyleLbl="node1" presStyleIdx="6" presStyleCnt="7">
        <dgm:presLayoutVars>
          <dgm:bulletEnabled val="1"/>
        </dgm:presLayoutVars>
      </dgm:prSet>
      <dgm:spPr/>
      <dgm:t>
        <a:bodyPr/>
        <a:lstStyle/>
        <a:p>
          <a:endParaRPr lang="en-US"/>
        </a:p>
      </dgm:t>
    </dgm:pt>
  </dgm:ptLst>
  <dgm:cxnLst>
    <dgm:cxn modelId="{1F23F75C-19AD-F542-9B79-F69423885F71}" type="presOf" srcId="{6AABB62E-14E8-43A2-BBEF-9BEBBA4ADDCE}" destId="{B86375D6-4C71-4E68-A719-2D221E79F4D0}" srcOrd="0" destOrd="0" presId="urn:microsoft.com/office/officeart/2005/8/layout/radial1"/>
    <dgm:cxn modelId="{9213832D-FF91-D04E-B5CE-EC873B3D4F61}" type="presOf" srcId="{52860CD6-2C8E-49EA-BD69-ECC2FBD2B63E}" destId="{F4044A28-0E31-4487-8420-40CD15C2DD68}" srcOrd="1" destOrd="0" presId="urn:microsoft.com/office/officeart/2005/8/layout/radial1"/>
    <dgm:cxn modelId="{B0392A83-3009-884A-A7ED-FCA0A7056E1F}" type="presOf" srcId="{3456BCCD-F3CD-4A4E-8075-0DE1831A7073}" destId="{4CC12CEA-5E50-49B3-A6E0-24F8F4A13260}" srcOrd="1" destOrd="0" presId="urn:microsoft.com/office/officeart/2005/8/layout/radial1"/>
    <dgm:cxn modelId="{37946025-3A54-3744-AA3F-2CDA39965013}" type="presOf" srcId="{FCD3E857-6450-4EB8-9D5F-34DF663069F4}" destId="{B24943BA-190A-469F-A2D3-02D3F35A26E4}" srcOrd="1" destOrd="0" presId="urn:microsoft.com/office/officeart/2005/8/layout/radial1"/>
    <dgm:cxn modelId="{59A2971C-0ACB-4660-BDB8-B07E7C1DB9F6}" srcId="{289E915A-A883-40CE-823C-8EE7CE4DD692}" destId="{122FD79D-779D-486E-A587-2B5A20318E4B}" srcOrd="0" destOrd="0" parTransId="{E056F25D-70DE-48D1-9F98-885F3176F074}" sibTransId="{3E2F7F34-DE4A-45F8-ADDA-CAB3FA20CD46}"/>
    <dgm:cxn modelId="{8BD07A9E-7627-A042-8B5B-2AC71ED0243A}" type="presOf" srcId="{52860CD6-2C8E-49EA-BD69-ECC2FBD2B63E}" destId="{1B1916F6-D919-4D27-9D7A-6869ACAAFE5D}" srcOrd="0" destOrd="0" presId="urn:microsoft.com/office/officeart/2005/8/layout/radial1"/>
    <dgm:cxn modelId="{FE74598A-BB04-C04B-A76D-B0CB53B530AB}" type="presOf" srcId="{72A84760-0C0A-4BC5-A9E8-CD150DBF7A44}" destId="{92F43E8F-7702-44EB-B15B-BD8E150F5B6B}" srcOrd="0" destOrd="0" presId="urn:microsoft.com/office/officeart/2005/8/layout/radial1"/>
    <dgm:cxn modelId="{6FA5FADD-D3B0-9641-8B4C-139008907C54}" type="presOf" srcId="{122FD79D-779D-486E-A587-2B5A20318E4B}" destId="{E04A8789-0457-486C-B254-EA63BDA7F66F}" srcOrd="0" destOrd="0" presId="urn:microsoft.com/office/officeart/2005/8/layout/radial1"/>
    <dgm:cxn modelId="{44411EF1-B5F1-5A44-A6FE-FBC6C97D35CE}" type="presOf" srcId="{D1698EC2-37AA-41F3-BA10-051BAD0CF95A}" destId="{F77DDDFC-182C-4A03-90D8-1913C2B325B6}" srcOrd="0" destOrd="0" presId="urn:microsoft.com/office/officeart/2005/8/layout/radial1"/>
    <dgm:cxn modelId="{19D25308-6D3B-4E21-88F0-FA49A6FB3C68}" srcId="{122FD79D-779D-486E-A587-2B5A20318E4B}" destId="{8B46EBC0-797F-41A1-9B01-F737293805C7}" srcOrd="4" destOrd="0" parTransId="{A39F3B93-BB9E-475A-BB86-8FB643E62EE9}" sibTransId="{4451DF2E-3F31-400F-A46C-78804FEAA5DF}"/>
    <dgm:cxn modelId="{309FEEEB-AC3F-1C49-9853-B827D82CD2E2}" type="presOf" srcId="{3456BCCD-F3CD-4A4E-8075-0DE1831A7073}" destId="{D140AED3-0195-4FB9-A3ED-8AC56FE26049}" srcOrd="0" destOrd="0" presId="urn:microsoft.com/office/officeart/2005/8/layout/radial1"/>
    <dgm:cxn modelId="{ACCEFA19-4134-4819-A20B-2821183E7C62}" srcId="{122FD79D-779D-486E-A587-2B5A20318E4B}" destId="{D71D5137-6136-4141-9008-B20EAAA0FF2F}" srcOrd="3" destOrd="0" parTransId="{6AABB62E-14E8-43A2-BBEF-9BEBBA4ADDCE}" sibTransId="{92C326F2-5B2A-4244-8B7A-9C3F301A4E45}"/>
    <dgm:cxn modelId="{E7231AF2-A1CE-7947-9419-96FC381BAD0D}" type="presOf" srcId="{42C435AA-4449-4D21-8550-094042AC1D14}" destId="{86EC14AD-0875-4908-8E89-094767640BE2}" srcOrd="0" destOrd="0" presId="urn:microsoft.com/office/officeart/2005/8/layout/radial1"/>
    <dgm:cxn modelId="{BDF1DBE2-1AD6-3C48-81F6-BEB3CF30C56D}" type="presOf" srcId="{D1698EC2-37AA-41F3-BA10-051BAD0CF95A}" destId="{C01F8D41-4597-46E3-8B9D-F1F8D0119884}" srcOrd="1" destOrd="0" presId="urn:microsoft.com/office/officeart/2005/8/layout/radial1"/>
    <dgm:cxn modelId="{532E8AD1-629A-483D-8B9F-0E80988D5AE5}" srcId="{122FD79D-779D-486E-A587-2B5A20318E4B}" destId="{42C435AA-4449-4D21-8550-094042AC1D14}" srcOrd="6" destOrd="0" parTransId="{CA8365C5-B808-4D37-9672-853899CA8525}" sibTransId="{F19B5C9A-916D-487B-A973-A2482665BBB8}"/>
    <dgm:cxn modelId="{D27576CB-CB1C-4AB7-B311-0B0EBC16EC97}" srcId="{122FD79D-779D-486E-A587-2B5A20318E4B}" destId="{4FC0EB44-9BC5-4B43-915C-598505C2BC7C}" srcOrd="5" destOrd="0" parTransId="{FCD3E857-6450-4EB8-9D5F-34DF663069F4}" sibTransId="{B6413180-1334-47AD-B822-66C08C9A0869}"/>
    <dgm:cxn modelId="{76E113CA-FEEF-4177-A1BE-3BD12FBB106F}" srcId="{122FD79D-779D-486E-A587-2B5A20318E4B}" destId="{32833D03-786E-456D-9889-8CF1F904FB95}" srcOrd="2" destOrd="0" parTransId="{3456BCCD-F3CD-4A4E-8075-0DE1831A7073}" sibTransId="{AFAF9981-78BC-4F76-9541-ACEC83E027EB}"/>
    <dgm:cxn modelId="{68258226-3409-714B-9E77-DA658B0463EB}" type="presOf" srcId="{CA8365C5-B808-4D37-9672-853899CA8525}" destId="{A46ACEC1-204D-436E-B639-9C24AC0950DB}" srcOrd="1" destOrd="0" presId="urn:microsoft.com/office/officeart/2005/8/layout/radial1"/>
    <dgm:cxn modelId="{21C7B60E-A2F9-E94F-A403-ABAFE38CB2B4}" type="presOf" srcId="{CA8365C5-B808-4D37-9672-853899CA8525}" destId="{11EA79D0-D02D-4CA9-B8C8-0086CED86A8B}" srcOrd="0" destOrd="0" presId="urn:microsoft.com/office/officeart/2005/8/layout/radial1"/>
    <dgm:cxn modelId="{690DCCCF-BCAF-F54A-AFCB-6C405B3AF051}" type="presOf" srcId="{32833D03-786E-456D-9889-8CF1F904FB95}" destId="{6C14D525-086D-437A-A910-8E18A6BC5D8C}" srcOrd="0" destOrd="0" presId="urn:microsoft.com/office/officeart/2005/8/layout/radial1"/>
    <dgm:cxn modelId="{6C49D543-1333-2248-A7A5-FA2598C1FCD7}" type="presOf" srcId="{FCD3E857-6450-4EB8-9D5F-34DF663069F4}" destId="{383850AF-0221-4924-B11E-B2D4C0937581}" srcOrd="0" destOrd="0" presId="urn:microsoft.com/office/officeart/2005/8/layout/radial1"/>
    <dgm:cxn modelId="{E42D2F00-FACD-4380-A3F8-23748B5ADE15}" srcId="{122FD79D-779D-486E-A587-2B5A20318E4B}" destId="{72A84760-0C0A-4BC5-A9E8-CD150DBF7A44}" srcOrd="1" destOrd="0" parTransId="{52860CD6-2C8E-49EA-BD69-ECC2FBD2B63E}" sibTransId="{1C343668-1756-4508-A248-9C075A4D48EE}"/>
    <dgm:cxn modelId="{F81AA4B8-0972-5D43-9CD5-5AA4ADCE4321}" type="presOf" srcId="{A39F3B93-BB9E-475A-BB86-8FB643E62EE9}" destId="{F6E01167-C41C-407F-A962-FA03E61D7C17}" srcOrd="0" destOrd="0" presId="urn:microsoft.com/office/officeart/2005/8/layout/radial1"/>
    <dgm:cxn modelId="{EA09420D-0AC3-D240-B031-0B666EAE17E9}" type="presOf" srcId="{A39F3B93-BB9E-475A-BB86-8FB643E62EE9}" destId="{91B55709-54CE-4F17-A53A-2176D443AF77}" srcOrd="1" destOrd="0" presId="urn:microsoft.com/office/officeart/2005/8/layout/radial1"/>
    <dgm:cxn modelId="{9B55A3CA-1367-EE45-AA99-93FDEFE02D05}" type="presOf" srcId="{8B46EBC0-797F-41A1-9B01-F737293805C7}" destId="{852B7D42-8930-4C43-AEDC-380E875652F3}" srcOrd="0" destOrd="0" presId="urn:microsoft.com/office/officeart/2005/8/layout/radial1"/>
    <dgm:cxn modelId="{7FFF4F9C-2358-D745-BA62-E1531AFEE694}" type="presOf" srcId="{D71D5137-6136-4141-9008-B20EAAA0FF2F}" destId="{9AC4FE4B-2641-41DD-B92C-F048E06CC4B0}" srcOrd="0" destOrd="0" presId="urn:microsoft.com/office/officeart/2005/8/layout/radial1"/>
    <dgm:cxn modelId="{D3A5982E-5E33-3D4A-B8CE-C2BCD5C63309}" type="presOf" srcId="{4FC0EB44-9BC5-4B43-915C-598505C2BC7C}" destId="{53CEB1DB-54D2-4C2F-8D3F-33D11BDD29B3}" srcOrd="0" destOrd="0" presId="urn:microsoft.com/office/officeart/2005/8/layout/radial1"/>
    <dgm:cxn modelId="{3DFF8AAB-673C-7B48-AA05-AD25EE46F4CB}" type="presOf" srcId="{363D29E4-D602-4EC9-B44F-7AC6A781A815}" destId="{25502ECC-9CB1-40B1-A40B-7D8452678853}" srcOrd="0" destOrd="0" presId="urn:microsoft.com/office/officeart/2005/8/layout/radial1"/>
    <dgm:cxn modelId="{3CA0397F-83E9-014D-8D98-12E069FA280A}" type="presOf" srcId="{289E915A-A883-40CE-823C-8EE7CE4DD692}" destId="{B0F74428-A82B-47A2-90F2-30239BB7A41C}" srcOrd="0" destOrd="0" presId="urn:microsoft.com/office/officeart/2005/8/layout/radial1"/>
    <dgm:cxn modelId="{EE0295F3-B519-BB41-92FC-88EA06CE497B}" type="presOf" srcId="{6AABB62E-14E8-43A2-BBEF-9BEBBA4ADDCE}" destId="{6BE43910-BD28-4070-8E40-6AD32D8F0B65}" srcOrd="1" destOrd="0" presId="urn:microsoft.com/office/officeart/2005/8/layout/radial1"/>
    <dgm:cxn modelId="{D61618C5-56E9-499F-BEE3-68E90B18E8ED}" srcId="{122FD79D-779D-486E-A587-2B5A20318E4B}" destId="{363D29E4-D602-4EC9-B44F-7AC6A781A815}" srcOrd="0" destOrd="0" parTransId="{D1698EC2-37AA-41F3-BA10-051BAD0CF95A}" sibTransId="{A25E7F7A-2109-4C63-A69E-7FCA78C3C881}"/>
    <dgm:cxn modelId="{1F2F822F-4BEB-9446-8068-B96E5ABE7E3E}" type="presParOf" srcId="{B0F74428-A82B-47A2-90F2-30239BB7A41C}" destId="{E04A8789-0457-486C-B254-EA63BDA7F66F}" srcOrd="0" destOrd="0" presId="urn:microsoft.com/office/officeart/2005/8/layout/radial1"/>
    <dgm:cxn modelId="{36623440-F8BD-3348-8BE0-506A0F8FF45D}" type="presParOf" srcId="{B0F74428-A82B-47A2-90F2-30239BB7A41C}" destId="{F77DDDFC-182C-4A03-90D8-1913C2B325B6}" srcOrd="1" destOrd="0" presId="urn:microsoft.com/office/officeart/2005/8/layout/radial1"/>
    <dgm:cxn modelId="{8EEE5D2F-C7CE-274A-8393-723DCFDA8279}" type="presParOf" srcId="{F77DDDFC-182C-4A03-90D8-1913C2B325B6}" destId="{C01F8D41-4597-46E3-8B9D-F1F8D0119884}" srcOrd="0" destOrd="0" presId="urn:microsoft.com/office/officeart/2005/8/layout/radial1"/>
    <dgm:cxn modelId="{ADC75036-84B1-DE45-8592-BA5BAEABDC65}" type="presParOf" srcId="{B0F74428-A82B-47A2-90F2-30239BB7A41C}" destId="{25502ECC-9CB1-40B1-A40B-7D8452678853}" srcOrd="2" destOrd="0" presId="urn:microsoft.com/office/officeart/2005/8/layout/radial1"/>
    <dgm:cxn modelId="{BA443D3B-0CFA-D948-BF1A-36E9EF6FF179}" type="presParOf" srcId="{B0F74428-A82B-47A2-90F2-30239BB7A41C}" destId="{1B1916F6-D919-4D27-9D7A-6869ACAAFE5D}" srcOrd="3" destOrd="0" presId="urn:microsoft.com/office/officeart/2005/8/layout/radial1"/>
    <dgm:cxn modelId="{DD1B2630-618D-D84F-9CE6-D4E07F6C4742}" type="presParOf" srcId="{1B1916F6-D919-4D27-9D7A-6869ACAAFE5D}" destId="{F4044A28-0E31-4487-8420-40CD15C2DD68}" srcOrd="0" destOrd="0" presId="urn:microsoft.com/office/officeart/2005/8/layout/radial1"/>
    <dgm:cxn modelId="{5BCCB912-9D0A-0344-B231-17918B4C559C}" type="presParOf" srcId="{B0F74428-A82B-47A2-90F2-30239BB7A41C}" destId="{92F43E8F-7702-44EB-B15B-BD8E150F5B6B}" srcOrd="4" destOrd="0" presId="urn:microsoft.com/office/officeart/2005/8/layout/radial1"/>
    <dgm:cxn modelId="{9A8554D1-2EE1-0549-8AEA-FC7D1A02E4BF}" type="presParOf" srcId="{B0F74428-A82B-47A2-90F2-30239BB7A41C}" destId="{D140AED3-0195-4FB9-A3ED-8AC56FE26049}" srcOrd="5" destOrd="0" presId="urn:microsoft.com/office/officeart/2005/8/layout/radial1"/>
    <dgm:cxn modelId="{4A9E9B4D-88E6-2449-9ADC-D19F3FD119D9}" type="presParOf" srcId="{D140AED3-0195-4FB9-A3ED-8AC56FE26049}" destId="{4CC12CEA-5E50-49B3-A6E0-24F8F4A13260}" srcOrd="0" destOrd="0" presId="urn:microsoft.com/office/officeart/2005/8/layout/radial1"/>
    <dgm:cxn modelId="{9C9ABFAA-C91D-6941-978B-CE005C616ABE}" type="presParOf" srcId="{B0F74428-A82B-47A2-90F2-30239BB7A41C}" destId="{6C14D525-086D-437A-A910-8E18A6BC5D8C}" srcOrd="6" destOrd="0" presId="urn:microsoft.com/office/officeart/2005/8/layout/radial1"/>
    <dgm:cxn modelId="{A3ED4063-F8B7-FE4D-A365-B86895D95123}" type="presParOf" srcId="{B0F74428-A82B-47A2-90F2-30239BB7A41C}" destId="{B86375D6-4C71-4E68-A719-2D221E79F4D0}" srcOrd="7" destOrd="0" presId="urn:microsoft.com/office/officeart/2005/8/layout/radial1"/>
    <dgm:cxn modelId="{3B780C46-7BF0-114E-AFA8-0D0EEAEA6FB3}" type="presParOf" srcId="{B86375D6-4C71-4E68-A719-2D221E79F4D0}" destId="{6BE43910-BD28-4070-8E40-6AD32D8F0B65}" srcOrd="0" destOrd="0" presId="urn:microsoft.com/office/officeart/2005/8/layout/radial1"/>
    <dgm:cxn modelId="{998255F4-2B2F-D34D-95A9-CB07485733C3}" type="presParOf" srcId="{B0F74428-A82B-47A2-90F2-30239BB7A41C}" destId="{9AC4FE4B-2641-41DD-B92C-F048E06CC4B0}" srcOrd="8" destOrd="0" presId="urn:microsoft.com/office/officeart/2005/8/layout/radial1"/>
    <dgm:cxn modelId="{5BAB0997-7AE8-4746-92C2-A9D1ED33B244}" type="presParOf" srcId="{B0F74428-A82B-47A2-90F2-30239BB7A41C}" destId="{F6E01167-C41C-407F-A962-FA03E61D7C17}" srcOrd="9" destOrd="0" presId="urn:microsoft.com/office/officeart/2005/8/layout/radial1"/>
    <dgm:cxn modelId="{4D927C7B-A0F8-C348-B984-2CE94D0C8CBB}" type="presParOf" srcId="{F6E01167-C41C-407F-A962-FA03E61D7C17}" destId="{91B55709-54CE-4F17-A53A-2176D443AF77}" srcOrd="0" destOrd="0" presId="urn:microsoft.com/office/officeart/2005/8/layout/radial1"/>
    <dgm:cxn modelId="{9C41FA61-43EE-D248-AFC4-9E9D5BE3371B}" type="presParOf" srcId="{B0F74428-A82B-47A2-90F2-30239BB7A41C}" destId="{852B7D42-8930-4C43-AEDC-380E875652F3}" srcOrd="10" destOrd="0" presId="urn:microsoft.com/office/officeart/2005/8/layout/radial1"/>
    <dgm:cxn modelId="{F2BD6AB7-CA65-DA4A-815F-82D21FAACDF4}" type="presParOf" srcId="{B0F74428-A82B-47A2-90F2-30239BB7A41C}" destId="{383850AF-0221-4924-B11E-B2D4C0937581}" srcOrd="11" destOrd="0" presId="urn:microsoft.com/office/officeart/2005/8/layout/radial1"/>
    <dgm:cxn modelId="{6264E013-FADA-7546-828B-16A07B1D1C6C}" type="presParOf" srcId="{383850AF-0221-4924-B11E-B2D4C0937581}" destId="{B24943BA-190A-469F-A2D3-02D3F35A26E4}" srcOrd="0" destOrd="0" presId="urn:microsoft.com/office/officeart/2005/8/layout/radial1"/>
    <dgm:cxn modelId="{7E693E73-5535-E34D-B2AA-A0CCB2E48C05}" type="presParOf" srcId="{B0F74428-A82B-47A2-90F2-30239BB7A41C}" destId="{53CEB1DB-54D2-4C2F-8D3F-33D11BDD29B3}" srcOrd="12" destOrd="0" presId="urn:microsoft.com/office/officeart/2005/8/layout/radial1"/>
    <dgm:cxn modelId="{AF726861-9289-D54B-B1D4-8FCC91055179}" type="presParOf" srcId="{B0F74428-A82B-47A2-90F2-30239BB7A41C}" destId="{11EA79D0-D02D-4CA9-B8C8-0086CED86A8B}" srcOrd="13" destOrd="0" presId="urn:microsoft.com/office/officeart/2005/8/layout/radial1"/>
    <dgm:cxn modelId="{A62B9BB7-D997-3D46-A492-F14C63242AF7}" type="presParOf" srcId="{11EA79D0-D02D-4CA9-B8C8-0086CED86A8B}" destId="{A46ACEC1-204D-436E-B639-9C24AC0950DB}" srcOrd="0" destOrd="0" presId="urn:microsoft.com/office/officeart/2005/8/layout/radial1"/>
    <dgm:cxn modelId="{34935769-CC6A-964F-B222-9F96997EEBB5}" type="presParOf" srcId="{B0F74428-A82B-47A2-90F2-30239BB7A41C}" destId="{86EC14AD-0875-4908-8E89-094767640BE2}"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9184954-87FD-43B9-88AD-AC6C2EF08C48}" type="datetimeFigureOut">
              <a:rPr lang="en-US" smtClean="0"/>
              <a:pPr/>
              <a:t>11/9/2020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40F05A3-9522-4852-AD19-E221DE24778D}" type="slidenum">
              <a:rPr lang="en-US" smtClean="0"/>
              <a:pPr/>
              <a:t>‹#›</a:t>
            </a:fld>
            <a:endParaRPr lang="en-US"/>
          </a:p>
        </p:txBody>
      </p:sp>
    </p:spTree>
    <p:extLst>
      <p:ext uri="{BB962C8B-B14F-4D97-AF65-F5344CB8AC3E}">
        <p14:creationId xmlns:p14="http://schemas.microsoft.com/office/powerpoint/2010/main" val="2681457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D38099-EAE0-4543-841D-46211F2710D2}" type="datetimeFigureOut">
              <a:rPr lang="en-US" smtClean="0"/>
              <a:pPr/>
              <a:t>11/9/2020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A35F88D-B5A8-4EEC-827D-A53CB8C61D87}" type="slidenum">
              <a:rPr lang="en-US" smtClean="0"/>
              <a:pPr/>
              <a:t>‹#›</a:t>
            </a:fld>
            <a:endParaRPr lang="en-US"/>
          </a:p>
        </p:txBody>
      </p:sp>
    </p:spTree>
    <p:extLst>
      <p:ext uri="{BB962C8B-B14F-4D97-AF65-F5344CB8AC3E}">
        <p14:creationId xmlns:p14="http://schemas.microsoft.com/office/powerpoint/2010/main" val="399590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naspghan.org/files/documents/pdfs/position-papers/FINAL%20-%20JPGN%20GERD%20guideline.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i="1" dirty="0" smtClean="0">
                <a:latin typeface="Century Gothic" pitchFamily="34" charset="0"/>
              </a:rPr>
              <a:t>“We recognize “safe sleep and co-sleeping” has received significant attention, as the nightly news continues to cover local tragedies where an infant has died in a sleep environment. Families report they continuously receive mixed messages about how to sleep their baby – from medical professionals, family members and friends. As a professional, we know you want to share a common and consistent message</a:t>
            </a:r>
            <a:r>
              <a:rPr lang="en-US" i="1" baseline="0" dirty="0" smtClean="0">
                <a:latin typeface="Century Gothic" pitchFamily="34" charset="0"/>
              </a:rPr>
              <a:t> about safe sleep with the families you work with. </a:t>
            </a:r>
            <a:r>
              <a:rPr lang="en-US" i="1" dirty="0" smtClean="0">
                <a:latin typeface="Century Gothic" pitchFamily="34" charset="0"/>
              </a:rPr>
              <a:t>While</a:t>
            </a:r>
            <a:r>
              <a:rPr lang="en-US" i="1" baseline="0" dirty="0" smtClean="0">
                <a:latin typeface="Century Gothic" pitchFamily="34" charset="0"/>
              </a:rPr>
              <a:t> there are</a:t>
            </a:r>
            <a:r>
              <a:rPr lang="en-US" i="1" dirty="0" smtClean="0">
                <a:latin typeface="Century Gothic" pitchFamily="34" charset="0"/>
              </a:rPr>
              <a:t> public campaigns to spread the</a:t>
            </a:r>
            <a:r>
              <a:rPr lang="en-US" i="1" baseline="0" dirty="0" smtClean="0">
                <a:latin typeface="Century Gothic" pitchFamily="34" charset="0"/>
              </a:rPr>
              <a:t> safe sleep</a:t>
            </a:r>
            <a:r>
              <a:rPr lang="en-US" i="1" dirty="0" smtClean="0">
                <a:latin typeface="Century Gothic" pitchFamily="34" charset="0"/>
              </a:rPr>
              <a:t> message, we also recognize public campaigns only reach so far, and families have very “real” circumstances that often dictate where and how their baby sleeps. We value the strong and trusting relationships </a:t>
            </a:r>
            <a:r>
              <a:rPr lang="en-US" i="1" baseline="0" dirty="0" smtClean="0">
                <a:latin typeface="Century Gothic" pitchFamily="34" charset="0"/>
              </a:rPr>
              <a:t> you </a:t>
            </a:r>
            <a:r>
              <a:rPr lang="en-US" i="1" dirty="0" smtClean="0">
                <a:latin typeface="Century Gothic" pitchFamily="34" charset="0"/>
              </a:rPr>
              <a:t>have with families and the position you may</a:t>
            </a:r>
            <a:r>
              <a:rPr lang="en-US" i="1" baseline="0" dirty="0" smtClean="0">
                <a:latin typeface="Century Gothic" pitchFamily="34" charset="0"/>
              </a:rPr>
              <a:t> be </a:t>
            </a:r>
            <a:r>
              <a:rPr lang="en-US" i="1" dirty="0" smtClean="0">
                <a:latin typeface="Century Gothic" pitchFamily="34" charset="0"/>
              </a:rPr>
              <a:t>in to have a “conversation” rather than promoting a campaign. </a:t>
            </a:r>
          </a:p>
          <a:p>
            <a:endParaRPr lang="en-US" i="1" dirty="0" smtClean="0">
              <a:latin typeface="Century Gothic" pitchFamily="34" charset="0"/>
            </a:endParaRPr>
          </a:p>
          <a:p>
            <a:r>
              <a:rPr lang="en-US" i="1" dirty="0" smtClean="0">
                <a:latin typeface="Century Gothic" pitchFamily="34" charset="0"/>
              </a:rPr>
              <a:t>Wisconsin has joined other states around the country to develop tools and trainings specifically for</a:t>
            </a:r>
            <a:r>
              <a:rPr lang="en-US" i="1" baseline="0" dirty="0" smtClean="0">
                <a:latin typeface="Century Gothic" pitchFamily="34" charset="0"/>
              </a:rPr>
              <a:t> people who are most likely to talk with parents</a:t>
            </a:r>
            <a:r>
              <a:rPr lang="en-US" i="1" dirty="0" smtClean="0">
                <a:latin typeface="Century Gothic" pitchFamily="34" charset="0"/>
              </a:rPr>
              <a:t>. In fact, there are 36 states working on safe sleep as part of the national HRSA Collaborative Improvement and Innovation Network (</a:t>
            </a:r>
            <a:r>
              <a:rPr lang="en-US" i="1" dirty="0" err="1" smtClean="0">
                <a:latin typeface="Century Gothic" pitchFamily="34" charset="0"/>
              </a:rPr>
              <a:t>CoIIN</a:t>
            </a:r>
            <a:r>
              <a:rPr lang="en-US" i="1" dirty="0" smtClean="0">
                <a:latin typeface="Century Gothic" pitchFamily="34" charset="0"/>
              </a:rPr>
              <a:t>) initiative. The Wisconsin Department of Health Services</a:t>
            </a:r>
            <a:r>
              <a:rPr lang="en-US" i="1" baseline="0" dirty="0" smtClean="0">
                <a:latin typeface="Century Gothic" pitchFamily="34" charset="0"/>
              </a:rPr>
              <a:t> (DHS) has identified Safe Sleep as one of its key MCH priorities. In partnership with DHS, Children’s Health Alliance of Wisconsin leads a safe sleep learning community of local health departments and other partners throughout Wisconsin working on safe sleep. </a:t>
            </a:r>
            <a:r>
              <a:rPr lang="en-US" i="1" dirty="0" smtClean="0">
                <a:latin typeface="Century Gothic" pitchFamily="34" charset="0"/>
              </a:rPr>
              <a:t>The goal of these collaborative groups and</a:t>
            </a:r>
            <a:r>
              <a:rPr lang="en-US" i="1" baseline="0" dirty="0" smtClean="0">
                <a:latin typeface="Century Gothic" pitchFamily="34" charset="0"/>
              </a:rPr>
              <a:t> </a:t>
            </a:r>
            <a:r>
              <a:rPr lang="en-US" i="1" dirty="0" smtClean="0">
                <a:latin typeface="Century Gothic" pitchFamily="34" charset="0"/>
              </a:rPr>
              <a:t>resources is to ensure conversations are taking place with every family, and every caregiver, with accurate and consistent information about safe sleep so families can make a decision that is best</a:t>
            </a:r>
            <a:r>
              <a:rPr lang="en-US" i="1" baseline="0" dirty="0" smtClean="0">
                <a:latin typeface="Century Gothic" pitchFamily="34" charset="0"/>
              </a:rPr>
              <a:t> for them</a:t>
            </a:r>
            <a:r>
              <a:rPr lang="en-US" i="1" dirty="0" smtClean="0">
                <a:latin typeface="Century Gothic" pitchFamily="34" charset="0"/>
              </a:rPr>
              <a:t>. </a:t>
            </a:r>
            <a:endParaRPr lang="en-US" b="1" i="1" u="sng" dirty="0" smtClean="0">
              <a:solidFill>
                <a:srgbClr val="FF0000"/>
              </a:solidFill>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a:t>
            </a:fld>
            <a:endParaRPr lang="en-US"/>
          </a:p>
        </p:txBody>
      </p:sp>
    </p:spTree>
    <p:extLst>
      <p:ext uri="{BB962C8B-B14F-4D97-AF65-F5344CB8AC3E}">
        <p14:creationId xmlns:p14="http://schemas.microsoft.com/office/powerpoint/2010/main" val="4128429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“Sometimes</a:t>
            </a:r>
            <a:r>
              <a:rPr lang="en-US" i="1" baseline="0" dirty="0" smtClean="0">
                <a:latin typeface="Century Gothic" pitchFamily="34" charset="0"/>
              </a:rPr>
              <a:t> the titles used around infant death can be confusing. We are hoping the next few diagrams help clarify. SUID deaths are “sudden, unexpected infant deaths that occur in infants less than one year of age, and whose cause of death is not immediately obvious prior to an investigation. Sudden Infant Death Syndrome (SIDS) deaths are a sub category of a SUID. A death is only supposed to be categorized as SIDS if a cause of death cannot be explained after a complete thorough investigation of the death scene, complete autopsy is performed, and a review occurs of the clinical history of the infant and parents. There continues to be inconsistency in how our medical examiners and coroners use the SIDS classification. Sleep related deaths are not necessarily SIDS. Infant deaths in a sleep environment are often “suffocation”  and fall under Accidental Suffocation &amp; Strangulation in Bed (ASSB). These deaths are preventable in most cases. When a death is considered “unknown,” the medical examiner or coroner does not have all the information needed to determine the official cause of death. </a:t>
            </a:r>
            <a:r>
              <a:rPr lang="en-US" b="1" i="1" baseline="0" dirty="0" smtClean="0">
                <a:latin typeface="Century Gothic" pitchFamily="34" charset="0"/>
              </a:rPr>
              <a:t>Part of educating families is to help them view sleep related deaths as preventable and not a mysterious phenomenon outside their control.”</a:t>
            </a:r>
            <a:endParaRPr lang="en-US" b="1"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10</a:t>
            </a:fld>
            <a:endParaRPr lang="en-US"/>
          </a:p>
        </p:txBody>
      </p:sp>
    </p:spTree>
    <p:extLst>
      <p:ext uri="{BB962C8B-B14F-4D97-AF65-F5344CB8AC3E}">
        <p14:creationId xmlns:p14="http://schemas.microsoft.com/office/powerpoint/2010/main" val="3090268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0" i="0" baseline="0" dirty="0" smtClean="0">
                <a:latin typeface="Century Gothic" pitchFamily="34" charset="0"/>
              </a:rPr>
              <a:t>“</a:t>
            </a:r>
            <a:r>
              <a:rPr lang="en-US" b="0" i="1" baseline="0" dirty="0" smtClean="0">
                <a:latin typeface="Century Gothic" pitchFamily="34" charset="0"/>
              </a:rPr>
              <a:t>Because unsafe sleep practices can be a risk factor for SIDS, let’s talk a bit more about what puts an infant at risk for SIDS and what is shown to help in preventing it. There is not one definitive cause of SIDS. It is believed there are several factors called the triple risk model. Vulnerable means there is an underlying defect or brain abnormality that makes the baby vulnerable. Certain factors such as defects in the brain that control respiration or heart rate, or genetic mutations (birth defect like Down Syndrome) increase vulnerability. Critical development period refers to the infant’s first 6 months of life when rapid growth occurs and changes in homeostatic controls occur. (breathing, sleeping, heart rate, blood pressure etc.) Outside stressors are things in the baby’s environment such as second hand smoke, overheating, sleep position or surface, or an upper respiratory condition. Although these stressors are not believed to single-handedly cause the infant death, they may tip the balance against the vulnerable infant’s chances for survival. This model above helps us understand a babies vulnerabilities.  Some medical examiners and coroners are no longer categorizing deaths as SIDS but instead as unknown, particularly when in a sleep environment. Because we know so much more today, it is very rare that there is not a factor that could have possibly impacted the death. SIDS deaths are very rare.”</a:t>
            </a:r>
          </a:p>
          <a:p>
            <a:endParaRPr lang="en-US" b="0" i="1" baseline="0" dirty="0" smtClean="0">
              <a:latin typeface="Century Gothic" pitchFamily="34" charset="0"/>
            </a:endParaRPr>
          </a:p>
          <a:p>
            <a:r>
              <a:rPr lang="en-US" b="0" i="0" baseline="0" dirty="0" smtClean="0">
                <a:latin typeface="Century Gothic" pitchFamily="34" charset="0"/>
              </a:rPr>
              <a:t>You may want to site Dr. </a:t>
            </a:r>
            <a:r>
              <a:rPr lang="en-US" b="0" i="0" baseline="0" dirty="0" err="1" smtClean="0">
                <a:latin typeface="Century Gothic" pitchFamily="34" charset="0"/>
              </a:rPr>
              <a:t>Corden’s</a:t>
            </a:r>
            <a:r>
              <a:rPr lang="en-US" b="0" i="0" baseline="0" dirty="0" smtClean="0">
                <a:latin typeface="Century Gothic" pitchFamily="34" charset="0"/>
              </a:rPr>
              <a:t> example that babies are born a dandelion (strong and thrive in any environment) or an orchid - delicate and fragile – susceptible to any change etc.)</a:t>
            </a:r>
            <a:endParaRPr lang="en-US" b="1"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11</a:t>
            </a:fld>
            <a:endParaRPr lang="en-US"/>
          </a:p>
        </p:txBody>
      </p:sp>
    </p:spTree>
    <p:extLst>
      <p:ext uri="{BB962C8B-B14F-4D97-AF65-F5344CB8AC3E}">
        <p14:creationId xmlns:p14="http://schemas.microsoft.com/office/powerpoint/2010/main" val="3646116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smtClean="0">
                <a:solidFill>
                  <a:schemeClr val="tx1"/>
                </a:solidFill>
                <a:effectLst/>
                <a:latin typeface="+mn-lt"/>
                <a:ea typeface="+mn-ea"/>
                <a:cs typeface="+mn-cs"/>
              </a:rPr>
              <a:t>“Now that you know more about SUID and SIDS, let’s talk about the numbers in </a:t>
            </a:r>
            <a:r>
              <a:rPr lang="en-US" sz="1200" b="0" i="1" kern="1200" baseline="0" dirty="0" smtClean="0">
                <a:solidFill>
                  <a:schemeClr val="tx1"/>
                </a:solidFill>
                <a:effectLst/>
                <a:latin typeface="+mn-lt"/>
                <a:ea typeface="+mn-ea"/>
                <a:cs typeface="+mn-cs"/>
              </a:rPr>
              <a:t>Wisconsin. </a:t>
            </a:r>
            <a:r>
              <a:rPr lang="en-US" sz="1200" kern="1200" dirty="0" smtClean="0">
                <a:solidFill>
                  <a:schemeClr val="tx1"/>
                </a:solidFill>
                <a:effectLst/>
                <a:latin typeface="+mn-lt"/>
                <a:ea typeface="+mn-ea"/>
                <a:cs typeface="+mn-cs"/>
              </a:rPr>
              <a:t>Between 2015-2017, 182 Wisconsin infants died in unsafe sleep environments in 40 different counties. </a:t>
            </a:r>
          </a:p>
          <a:p>
            <a:r>
              <a:rPr lang="en-US" dirty="0" smtClean="0"/>
              <a:t>Each of these deaths occurred while the infant was sleeping or was in the sleep environment. These deaths fall into two categories: </a:t>
            </a:r>
          </a:p>
          <a:p>
            <a:pPr marL="228600" indent="-228600">
              <a:buAutoNum type="arabicPeriod"/>
            </a:pPr>
            <a:r>
              <a:rPr lang="en-US" dirty="0" smtClean="0"/>
              <a:t>Undetermined (77 percent): This includes deaths certified as SUID, Sudden Infant Death Syndrome (SIDS) and Undetermined. </a:t>
            </a:r>
          </a:p>
          <a:p>
            <a:pPr marL="228600" indent="-228600">
              <a:buAutoNum type="arabicPeriod"/>
            </a:pPr>
            <a:r>
              <a:rPr lang="en-US" dirty="0" smtClean="0"/>
              <a:t>2. Asphyxia (23 percent): This includes asphyxia due to the infant’s position, other objects in the sleep environment or overlay by another individual.</a:t>
            </a:r>
            <a:endParaRPr lang="en-US" sz="1200" b="0" i="1" kern="1200" dirty="0" smtClean="0">
              <a:solidFill>
                <a:schemeClr val="tx1"/>
              </a:solidFill>
              <a:effectLst/>
              <a:latin typeface="+mn-lt"/>
              <a:ea typeface="+mn-ea"/>
              <a:cs typeface="+mn-cs"/>
            </a:endParaRPr>
          </a:p>
          <a:p>
            <a:pPr marL="228600" indent="-228600">
              <a:buAutoNum type="arabicPeriod"/>
            </a:pPr>
            <a:endParaRPr lang="en-US" sz="1200" b="0" i="1" kern="1200" dirty="0" smtClean="0">
              <a:solidFill>
                <a:schemeClr val="tx1"/>
              </a:solidFill>
              <a:effectLst/>
              <a:latin typeface="+mn-lt"/>
              <a:ea typeface="+mn-ea"/>
              <a:cs typeface="+mn-cs"/>
            </a:endParaRPr>
          </a:p>
          <a:p>
            <a:pPr marL="0" indent="0">
              <a:buNone/>
            </a:pPr>
            <a:r>
              <a:rPr lang="en-US" sz="1200" b="0" i="1" kern="1200" dirty="0" smtClean="0">
                <a:solidFill>
                  <a:schemeClr val="tx1"/>
                </a:solidFill>
                <a:effectLst/>
                <a:latin typeface="+mn-lt"/>
                <a:ea typeface="+mn-ea"/>
                <a:cs typeface="+mn-cs"/>
              </a:rPr>
              <a:t>On average,</a:t>
            </a:r>
            <a:r>
              <a:rPr lang="en-US" sz="1200" b="0" i="1" kern="1200" baseline="0" dirty="0" smtClean="0">
                <a:solidFill>
                  <a:schemeClr val="tx1"/>
                </a:solidFill>
                <a:effectLst/>
                <a:latin typeface="+mn-lt"/>
                <a:ea typeface="+mn-ea"/>
                <a:cs typeface="+mn-cs"/>
              </a:rPr>
              <a:t> </a:t>
            </a:r>
            <a:r>
              <a:rPr lang="en-US" sz="1200" b="0" i="1" u="sng" kern="1200" baseline="0" dirty="0" smtClean="0">
                <a:solidFill>
                  <a:schemeClr val="tx1"/>
                </a:solidFill>
                <a:effectLst/>
                <a:latin typeface="+mn-lt"/>
                <a:ea typeface="+mn-ea"/>
                <a:cs typeface="+mn-cs"/>
              </a:rPr>
              <a:t>more than one infant per week </a:t>
            </a:r>
            <a:r>
              <a:rPr lang="en-US" sz="1200" b="0" i="1" kern="1200" baseline="0" dirty="0" smtClean="0">
                <a:solidFill>
                  <a:schemeClr val="tx1"/>
                </a:solidFill>
                <a:effectLst/>
                <a:latin typeface="+mn-lt"/>
                <a:ea typeface="+mn-ea"/>
                <a:cs typeface="+mn-cs"/>
              </a:rPr>
              <a:t>dies in an unsafe sleep environment in Wisconsin. This map shows that SUIDs can happen in all corners of our state, in both urban or rural areas. </a:t>
            </a:r>
          </a:p>
          <a:p>
            <a:pPr marL="0" indent="0">
              <a:buNone/>
            </a:pPr>
            <a:r>
              <a:rPr lang="en-US" sz="1200" b="0" i="1" kern="1200" baseline="0" dirty="0" smtClean="0">
                <a:solidFill>
                  <a:schemeClr val="tx1"/>
                </a:solidFill>
                <a:effectLst/>
                <a:latin typeface="+mn-lt"/>
                <a:ea typeface="+mn-ea"/>
                <a:cs typeface="+mn-cs"/>
              </a:rPr>
              <a:t>Additional data from the 2017 SUIDs in Wisconsin:</a:t>
            </a:r>
            <a:endParaRPr lang="en-US" b="0" i="1" baseline="0" dirty="0" smtClean="0">
              <a:latin typeface="Century Gothic" pitchFamily="34" charset="0"/>
            </a:endParaRPr>
          </a:p>
          <a:p>
            <a:pPr marL="171450" indent="-171450">
              <a:buFont typeface="Arial" panose="020B0604020202020204" pitchFamily="34" charset="0"/>
              <a:buChar char="•"/>
            </a:pPr>
            <a:r>
              <a:rPr lang="en-US" dirty="0" smtClean="0"/>
              <a:t>Among 2017 SUIDs, 25% of infants were placed on their stomachs. An additional 14% were placed on their sides. </a:t>
            </a:r>
          </a:p>
          <a:p>
            <a:pPr marL="171450" indent="-171450">
              <a:buFont typeface="Arial" panose="020B0604020202020204" pitchFamily="34" charset="0"/>
              <a:buChar char="•"/>
            </a:pPr>
            <a:r>
              <a:rPr lang="en-US" dirty="0" smtClean="0"/>
              <a:t>In regards to surface, 54% of infants were placed on an adult bed and 9% of infants were on a couch.</a:t>
            </a:r>
            <a:endParaRPr lang="en-US" b="0" i="1" baseline="0" dirty="0" smtClean="0">
              <a:latin typeface="Century Gothic" pitchFamily="34" charset="0"/>
            </a:endParaRPr>
          </a:p>
          <a:p>
            <a:pPr marL="171450" indent="-171450">
              <a:buFont typeface="Arial" panose="020B0604020202020204" pitchFamily="34" charset="0"/>
              <a:buChar char="•"/>
            </a:pPr>
            <a:r>
              <a:rPr lang="en-US" dirty="0" smtClean="0"/>
              <a:t>The majority (80%) of the incidents leading to a SUID occurred at the infant’s home. Among these cases, 87% of infants had a safe sleep surface available.</a:t>
            </a:r>
          </a:p>
          <a:p>
            <a:pPr marL="171450" indent="-171450">
              <a:buFont typeface="Arial" panose="020B0604020202020204" pitchFamily="34" charset="0"/>
              <a:buChar char="•"/>
            </a:pPr>
            <a:r>
              <a:rPr lang="en-US" dirty="0" smtClean="0"/>
              <a:t>The majority (77%) of SUID sleep environments contained soft bedding. The most common bedding items were blankets (49%), pillows (46%) and comforters (42%).</a:t>
            </a:r>
          </a:p>
          <a:p>
            <a:pPr marL="171450" indent="-171450">
              <a:buFont typeface="Arial" panose="020B0604020202020204" pitchFamily="34" charset="0"/>
              <a:buChar char="•"/>
            </a:pPr>
            <a:r>
              <a:rPr lang="en-US" dirty="0" smtClean="0"/>
              <a:t>Among 2017 SUIDs, 63% of infants were sharing a surface with one or more adults or children.</a:t>
            </a:r>
          </a:p>
          <a:p>
            <a:pPr marL="171450" indent="-171450">
              <a:buFont typeface="Arial" panose="020B0604020202020204" pitchFamily="34" charset="0"/>
              <a:buChar char="•"/>
            </a:pPr>
            <a:r>
              <a:rPr lang="en-US" dirty="0" smtClean="0"/>
              <a:t>Caregiver substance use while sharing a sleep surface with the infant was confirmed in 18% of cases.</a:t>
            </a:r>
          </a:p>
          <a:p>
            <a:pPr marL="171450" indent="-171450">
              <a:buFont typeface="Arial" panose="020B0604020202020204" pitchFamily="34" charset="0"/>
              <a:buChar char="•"/>
            </a:pPr>
            <a:endParaRPr lang="en-US" b="0" i="1" baseline="0" smtClean="0">
              <a:latin typeface="Century Gothic" pitchFamily="34" charset="0"/>
            </a:endParaRPr>
          </a:p>
          <a:p>
            <a:pPr marL="171450" indent="-171450">
              <a:buFont typeface="Arial" panose="020B0604020202020204" pitchFamily="34" charset="0"/>
              <a:buChar char="•"/>
            </a:pPr>
            <a:r>
              <a:rPr lang="en-US" b="0" i="1" baseline="0" smtClean="0">
                <a:latin typeface="Century Gothic" pitchFamily="34" charset="0"/>
              </a:rPr>
              <a:t>More </a:t>
            </a:r>
            <a:r>
              <a:rPr lang="en-US" b="0" i="1" baseline="0" dirty="0" smtClean="0">
                <a:latin typeface="Century Gothic" pitchFamily="34" charset="0"/>
              </a:rPr>
              <a:t>details on the SUID data in Wisconsin is available in the full SUID Report on the Children’s Health Alliance of Wisconsin website: www.chawisconsin.org/</a:t>
            </a:r>
            <a:r>
              <a:rPr lang="en-US" b="0" i="1" baseline="0" dirty="0" err="1" smtClean="0">
                <a:latin typeface="Century Gothic" pitchFamily="34" charset="0"/>
              </a:rPr>
              <a:t>sbs</a:t>
            </a:r>
            <a:r>
              <a:rPr lang="en-US" b="0" i="1" baseline="0" dirty="0" smtClean="0">
                <a:latin typeface="Century Gothic" pitchFamily="34" charset="0"/>
              </a:rPr>
              <a:t>.”</a:t>
            </a:r>
          </a:p>
          <a:p>
            <a:pPr>
              <a:buFontTx/>
              <a:buChar char="-"/>
            </a:pPr>
            <a:endParaRPr lang="en-US" b="0" i="1" baseline="0" dirty="0" smtClean="0">
              <a:latin typeface="Century Gothic" pitchFamily="34" charset="0"/>
            </a:endParaRPr>
          </a:p>
          <a:p>
            <a:pPr>
              <a:buFontTx/>
              <a:buNone/>
            </a:pPr>
            <a:endParaRPr lang="en-US" b="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12</a:t>
            </a:fld>
            <a:endParaRPr lang="en-US"/>
          </a:p>
        </p:txBody>
      </p:sp>
    </p:spTree>
    <p:extLst>
      <p:ext uri="{BB962C8B-B14F-4D97-AF65-F5344CB8AC3E}">
        <p14:creationId xmlns:p14="http://schemas.microsoft.com/office/powerpoint/2010/main" val="3710614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the next part of our training, we will discuss the American Academy of Pediatrics (AAP) recommendations</a:t>
            </a:r>
            <a:r>
              <a:rPr lang="en-US" baseline="0" dirty="0" smtClean="0"/>
              <a:t> for safe sleep.</a:t>
            </a:r>
            <a:endParaRPr lang="en-US" dirty="0" smtClean="0"/>
          </a:p>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13</a:t>
            </a:fld>
            <a:endParaRPr lang="en-US"/>
          </a:p>
        </p:txBody>
      </p:sp>
    </p:spTree>
    <p:extLst>
      <p:ext uri="{BB962C8B-B14F-4D97-AF65-F5344CB8AC3E}">
        <p14:creationId xmlns:p14="http://schemas.microsoft.com/office/powerpoint/2010/main" val="129569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"The AAP policy statement on safe sleep was revised in 2016. These are evidence-based recommendations based on research from experts in the field of child safety and safe sleep. These gold standard recommendations have been adapted not only by primary care pediatricians but family physicians, neonatologists, and child care professionals who provide care for infants. (Reference the Academy’s parent portal, www.HealthyChildren.org) These guidelines were never intended to spark debate or controversy. </a:t>
            </a:r>
            <a:r>
              <a:rPr lang="en-US" b="1" i="1" dirty="0" smtClean="0">
                <a:latin typeface="Century Gothic" pitchFamily="34" charset="0"/>
              </a:rPr>
              <a:t>They were meant to better inform families of how they could reduce risk of something very bad happening to their baby,  and to establish universal</a:t>
            </a:r>
            <a:r>
              <a:rPr lang="en-US" b="1" i="1" baseline="0" dirty="0" smtClean="0">
                <a:latin typeface="Century Gothic" pitchFamily="34" charset="0"/>
              </a:rPr>
              <a:t> messaging and common language around sleeping babies safely</a:t>
            </a:r>
            <a:r>
              <a:rPr lang="en-US" b="1" i="1" dirty="0" smtClean="0">
                <a:latin typeface="Century Gothic" pitchFamily="34" charset="0"/>
              </a:rPr>
              <a:t>. </a:t>
            </a:r>
            <a:r>
              <a:rPr lang="en-US" i="1" dirty="0" smtClean="0">
                <a:latin typeface="Century Gothic" pitchFamily="34" charset="0"/>
              </a:rPr>
              <a:t>They are meant to help give every baby the best chance to reach their 1</a:t>
            </a:r>
            <a:r>
              <a:rPr lang="en-US" i="1" baseline="30000" dirty="0" smtClean="0">
                <a:latin typeface="Century Gothic" pitchFamily="34" charset="0"/>
              </a:rPr>
              <a:t>st</a:t>
            </a:r>
            <a:r>
              <a:rPr lang="en-US" i="1" dirty="0" smtClean="0">
                <a:latin typeface="Century Gothic" pitchFamily="34" charset="0"/>
              </a:rPr>
              <a:t> birthday safely and healthy.”  </a:t>
            </a:r>
          </a:p>
        </p:txBody>
      </p:sp>
      <p:sp>
        <p:nvSpPr>
          <p:cNvPr id="4" name="Slide Number Placeholder 3"/>
          <p:cNvSpPr>
            <a:spLocks noGrp="1"/>
          </p:cNvSpPr>
          <p:nvPr>
            <p:ph type="sldNum" sz="quarter" idx="10"/>
          </p:nvPr>
        </p:nvSpPr>
        <p:spPr/>
        <p:txBody>
          <a:bodyPr/>
          <a:lstStyle/>
          <a:p>
            <a:fld id="{FA35F88D-B5A8-4EEC-827D-A53CB8C61D87}" type="slidenum">
              <a:rPr lang="en-US" smtClean="0"/>
              <a:pPr/>
              <a:t>14</a:t>
            </a:fld>
            <a:endParaRPr lang="en-US"/>
          </a:p>
        </p:txBody>
      </p:sp>
    </p:spTree>
    <p:extLst>
      <p:ext uri="{BB962C8B-B14F-4D97-AF65-F5344CB8AC3E}">
        <p14:creationId xmlns:p14="http://schemas.microsoft.com/office/powerpoint/2010/main" val="4207036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entury Gothic" pitchFamily="34" charset="0"/>
              </a:rPr>
              <a:t>“Babies</a:t>
            </a:r>
            <a:r>
              <a:rPr lang="en-US" i="1" baseline="0" dirty="0" smtClean="0">
                <a:latin typeface="Century Gothic" pitchFamily="34" charset="0"/>
              </a:rPr>
              <a:t> are not born with habits. How they sleep is a learned behavior. They will learn to be comfortable however they are placed </a:t>
            </a:r>
            <a:r>
              <a:rPr lang="en-US" b="1" i="1" baseline="0" dirty="0" smtClean="0">
                <a:latin typeface="Century Gothic" pitchFamily="34" charset="0"/>
              </a:rPr>
              <a:t>right from the start. </a:t>
            </a:r>
            <a:r>
              <a:rPr lang="en-US" i="1" dirty="0" smtClean="0">
                <a:latin typeface="Century Gothic" pitchFamily="34" charset="0"/>
              </a:rPr>
              <a:t>In</a:t>
            </a:r>
            <a:r>
              <a:rPr lang="en-US" i="1" baseline="0" dirty="0" smtClean="0">
                <a:latin typeface="Century Gothic" pitchFamily="34" charset="0"/>
              </a:rPr>
              <a:t> addition to the recommendation encouraging sharing a room, it is highly recommended to follow the ABCs. Alone, on the back and in a crib or Pack N’ Play, and free from any smoke in the air.  </a:t>
            </a:r>
            <a:r>
              <a:rPr lang="en-US" i="1" u="sng" baseline="0" dirty="0" smtClean="0">
                <a:solidFill>
                  <a:srgbClr val="FF0000"/>
                </a:solidFill>
                <a:latin typeface="Century Gothic" pitchFamily="34" charset="0"/>
              </a:rPr>
              <a:t>Babies need to sleep on their back  for every sleep time. (Nap, night time, day care, visit to someone’s home etc.) Babies love consistency. If they start out sleeping on their backs, they learn to sleep this way. </a:t>
            </a:r>
            <a:r>
              <a:rPr lang="en-US" b="0" i="1" baseline="0" dirty="0" smtClean="0">
                <a:latin typeface="Century Gothic" pitchFamily="34" charset="0"/>
              </a:rPr>
              <a:t>Habits are hard to break so it is easier for both parents and their baby to sleep safely  starting with the very first sleep.</a:t>
            </a:r>
            <a:r>
              <a:rPr lang="en-US" i="1" dirty="0" smtClean="0">
                <a:latin typeface="Century Gothic"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latin typeface="Century Gothic" pitchFamily="34" charset="0"/>
              </a:rPr>
              <a:t>“As you can see, this baby is using a pacifier.</a:t>
            </a:r>
            <a:r>
              <a:rPr lang="en-US" i="1" baseline="0" dirty="0" smtClean="0">
                <a:latin typeface="Century Gothic" pitchFamily="34" charset="0"/>
              </a:rPr>
              <a:t> Some research has shown use of a pacifier is a preventive measure. However,  if mom is breast feeding, pacifiers should only be used after breast feeding has been established. Generally after one month.”</a:t>
            </a:r>
            <a:endParaRPr lang="en-US" i="0" dirty="0" smtClean="0">
              <a:latin typeface="Century Gothic" pitchFamily="34" charset="0"/>
            </a:endParaRPr>
          </a:p>
          <a:p>
            <a:endParaRPr lang="en-US" i="1" u="sng" baseline="0" dirty="0" smtClean="0">
              <a:solidFill>
                <a:srgbClr val="FF0000"/>
              </a:solidFill>
              <a:latin typeface="Century Gothic" pitchFamily="34" charset="0"/>
            </a:endParaRPr>
          </a:p>
          <a:p>
            <a:r>
              <a:rPr lang="en-US" i="1" baseline="0" dirty="0" smtClean="0">
                <a:latin typeface="Century Gothic" pitchFamily="34" charset="0"/>
              </a:rPr>
              <a:t>Let’s talk a moment about the effects of secondhand smoke.</a:t>
            </a:r>
            <a:r>
              <a:rPr lang="en-US" dirty="0" smtClean="0">
                <a:latin typeface="Century Gothic" pitchFamily="34" charset="0"/>
              </a:rPr>
              <a:t> </a:t>
            </a:r>
            <a:r>
              <a:rPr lang="en-US" i="1" dirty="0" smtClean="0">
                <a:latin typeface="Century Gothic" pitchFamily="34" charset="0"/>
              </a:rPr>
              <a:t>Infants who are exposed to secondhand smoke after birth also are at greater risk for SIDS. </a:t>
            </a:r>
            <a:r>
              <a:rPr lang="en-US" b="1" i="1" dirty="0" smtClean="0">
                <a:latin typeface="Century Gothic" pitchFamily="34" charset="0"/>
              </a:rPr>
              <a:t>Chemicals in secondhand smoke appear to affect the brain in ways that interfere with its regulation of infants' breathing. Infants who die from SIDS have higher concentrations of nicotine in their lungs and higher levels of </a:t>
            </a:r>
            <a:r>
              <a:rPr lang="en-US" b="1" i="1" dirty="0" err="1" smtClean="0">
                <a:latin typeface="Century Gothic" pitchFamily="34" charset="0"/>
              </a:rPr>
              <a:t>cotinine</a:t>
            </a:r>
            <a:r>
              <a:rPr lang="en-US" b="1" i="1" dirty="0" smtClean="0">
                <a:latin typeface="Century Gothic" pitchFamily="34" charset="0"/>
              </a:rPr>
              <a:t> (a biological marker for secondhand smoke exposure that stays in the baby’s system longer) than infants who die from other causes.”</a:t>
            </a:r>
          </a:p>
        </p:txBody>
      </p:sp>
      <p:sp>
        <p:nvSpPr>
          <p:cNvPr id="4" name="Slide Number Placeholder 3"/>
          <p:cNvSpPr>
            <a:spLocks noGrp="1"/>
          </p:cNvSpPr>
          <p:nvPr>
            <p:ph type="sldNum" sz="quarter" idx="10"/>
          </p:nvPr>
        </p:nvSpPr>
        <p:spPr/>
        <p:txBody>
          <a:bodyPr/>
          <a:lstStyle/>
          <a:p>
            <a:fld id="{FA35F88D-B5A8-4EEC-827D-A53CB8C61D87}" type="slidenum">
              <a:rPr lang="en-US" smtClean="0"/>
              <a:pPr/>
              <a:t>15</a:t>
            </a:fld>
            <a:endParaRPr lang="en-US"/>
          </a:p>
        </p:txBody>
      </p:sp>
    </p:spTree>
    <p:extLst>
      <p:ext uri="{BB962C8B-B14F-4D97-AF65-F5344CB8AC3E}">
        <p14:creationId xmlns:p14="http://schemas.microsoft.com/office/powerpoint/2010/main" val="796729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latin typeface="Century Gothic" pitchFamily="34" charset="0"/>
              </a:rPr>
              <a:t>“Yes</a:t>
            </a:r>
            <a:r>
              <a:rPr lang="en-US" i="1" baseline="0" dirty="0" smtClean="0">
                <a:latin typeface="Century Gothic" pitchFamily="34" charset="0"/>
              </a:rPr>
              <a:t> it is true that long ago we put babies on their tummies because we thought it would keep them from choking on their spit-up. But we found out babies were at higher risk for suffocation. Then we put them on their side, but found babies didn’t stay on their side and rolled one way or the other. After research and studies, we found that babies sleeping on their backs is the safest – as you can see the  trachea (airway)  actually lies on top of the esophagus (tube that goes into the stomach). When a baby spits up, gravity will keep the spit-up in the esophagus, and it will  either come out of the  baby’s mouth or he will swallow it. Either way his trachea is protected when the baby is on his back. Also, placing the baby on his tummy doesn’t allow him to breathe in fresh air. Since the back to sleep campaign started in 1992, we’ve seen a 50 % reduction in infant deaths. </a:t>
            </a:r>
            <a:r>
              <a:rPr lang="en-US" b="0" i="1" baseline="0" dirty="0" smtClean="0">
                <a:latin typeface="Century Gothic" pitchFamily="34" charset="0"/>
              </a:rPr>
              <a:t>New parents often hear from grandparents and others that their babies slept on their tummy. This is part of the conversation you will have about how over time, we learn new information. Seat belts are a good example to use. While many of us survived never wearing a seat belt, we wear them now, and we would agree if we were in a car crash, our chances of surviving are much greater if we are wearing a seat belt.”</a:t>
            </a:r>
          </a:p>
          <a:p>
            <a:pPr defTabSz="931774">
              <a:defRPr/>
            </a:pPr>
            <a:endParaRPr lang="en-US" b="0" i="1" baseline="0" dirty="0" smtClean="0">
              <a:latin typeface="Century Gothic" pitchFamily="34" charset="0"/>
            </a:endParaRPr>
          </a:p>
          <a:p>
            <a:pPr defTabSz="931774">
              <a:defRPr/>
            </a:pPr>
            <a:r>
              <a:rPr lang="en-US" b="1" i="0" baseline="0" dirty="0" smtClean="0">
                <a:latin typeface="Century Gothic" pitchFamily="34" charset="0"/>
              </a:rPr>
              <a:t>Demonstrate the trachea on top of the esophagus using two fingers. Finger on top is the trachea – baby can breathe.</a:t>
            </a:r>
            <a:endParaRPr lang="en-US" b="1" i="0" dirty="0" smtClean="0">
              <a:latin typeface="Century Gothic" pitchFamily="34" charset="0"/>
            </a:endParaRPr>
          </a:p>
          <a:p>
            <a:endParaRPr lang="en-US" i="1"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16</a:t>
            </a:fld>
            <a:endParaRPr lang="en-US"/>
          </a:p>
        </p:txBody>
      </p:sp>
    </p:spTree>
    <p:extLst>
      <p:ext uri="{BB962C8B-B14F-4D97-AF65-F5344CB8AC3E}">
        <p14:creationId xmlns:p14="http://schemas.microsoft.com/office/powerpoint/2010/main" val="321412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entury Gothic" pitchFamily="34" charset="0"/>
              </a:rPr>
              <a:t>“</a:t>
            </a:r>
            <a:r>
              <a:rPr lang="en-US" i="1" dirty="0" smtClean="0">
                <a:latin typeface="Century Gothic" pitchFamily="34" charset="0"/>
              </a:rPr>
              <a:t>The AAP guidelines are built around the</a:t>
            </a:r>
            <a:r>
              <a:rPr lang="en-US" i="1" baseline="0" dirty="0" smtClean="0">
                <a:latin typeface="Century Gothic" pitchFamily="34" charset="0"/>
              </a:rPr>
              <a:t> promotion of breast feeding,</a:t>
            </a:r>
            <a:r>
              <a:rPr lang="en-US" i="1" dirty="0" smtClean="0">
                <a:latin typeface="Century Gothic" pitchFamily="34" charset="0"/>
              </a:rPr>
              <a:t> bonding and</a:t>
            </a:r>
            <a:r>
              <a:rPr lang="en-US" i="1" baseline="0" dirty="0" smtClean="0">
                <a:latin typeface="Century Gothic" pitchFamily="34" charset="0"/>
              </a:rPr>
              <a:t> safety. Keeping baby close to mom allows for each of these to occur. </a:t>
            </a:r>
            <a:r>
              <a:rPr lang="en-US" i="1" u="sng" baseline="0" dirty="0" smtClean="0">
                <a:latin typeface="Century Gothic" pitchFamily="34" charset="0"/>
              </a:rPr>
              <a:t>Breast fed babies are at a reduced risk for a sudden and unexpected infant death. However, we must recognize not all babies are or can be breast fed and this does not diminish the importance of bonding and safety.”</a:t>
            </a:r>
          </a:p>
          <a:p>
            <a:r>
              <a:rPr lang="en-US" b="0" i="1" baseline="0" dirty="0" smtClean="0">
                <a:latin typeface="Century Gothic" pitchFamily="34" charset="0"/>
              </a:rPr>
              <a:t>“Adult beds have lots of risk factors in them. There are a variety of soft, pillow-top mattresses, which do not support infants necks. A baby on a soft surface is at an increased risk of cutting off their airway if their heads roll forward or sideways or are </a:t>
            </a:r>
            <a:r>
              <a:rPr lang="en-US" b="0" i="1" baseline="0" dirty="0" err="1" smtClean="0">
                <a:latin typeface="Century Gothic" pitchFamily="34" charset="0"/>
              </a:rPr>
              <a:t>hyperextended</a:t>
            </a:r>
            <a:r>
              <a:rPr lang="en-US" b="0" i="1" baseline="0" dirty="0" smtClean="0">
                <a:latin typeface="Century Gothic" pitchFamily="34" charset="0"/>
              </a:rPr>
              <a:t>. Most adult beds also have pillows and blankets, which could easily suffocate an infant. Babies are not coordinated enough to move a blanket or pillow off of their face.”</a:t>
            </a:r>
            <a:r>
              <a:rPr lang="en-US" b="1" i="1" baseline="0" dirty="0" smtClean="0">
                <a:latin typeface="Century Gothic" pitchFamily="34" charset="0"/>
              </a:rPr>
              <a:t> </a:t>
            </a:r>
            <a:endParaRPr lang="en-US" b="1" i="1" dirty="0" smtClean="0">
              <a:latin typeface="Century Gothic" pitchFamily="34" charset="0"/>
            </a:endParaRPr>
          </a:p>
          <a:p>
            <a:endParaRPr lang="en-US" b="1"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17</a:t>
            </a:fld>
            <a:endParaRPr lang="en-US"/>
          </a:p>
        </p:txBody>
      </p:sp>
    </p:spTree>
    <p:extLst>
      <p:ext uri="{BB962C8B-B14F-4D97-AF65-F5344CB8AC3E}">
        <p14:creationId xmlns:p14="http://schemas.microsoft.com/office/powerpoint/2010/main" val="897474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u="none" baseline="0" dirty="0" smtClean="0">
                <a:latin typeface="Century Gothic" pitchFamily="34" charset="0"/>
              </a:rPr>
              <a:t>“Breast fed babies are at a reduced risk for a sudden and unexpected infant death. However, we must recognize not all babies are or can be breast fed and this does not diminish the importance of bonding and safety. Breast feeding is a protective factor.</a:t>
            </a:r>
            <a:r>
              <a:rPr lang="en-US" i="1" u="none" baseline="0" dirty="0" smtClean="0">
                <a:latin typeface="+mn-lt"/>
              </a:rPr>
              <a:t> T</a:t>
            </a:r>
            <a:r>
              <a:rPr lang="en-US" i="1" u="none" dirty="0" smtClean="0"/>
              <a:t>he protective effect</a:t>
            </a:r>
            <a:r>
              <a:rPr lang="en-US" i="1" u="none" baseline="0" dirty="0" smtClean="0"/>
              <a:t> of breastfeeding increases with exclusivity, but any breastfeeding is still protective.  </a:t>
            </a:r>
            <a:r>
              <a:rPr lang="en-US" sz="1200" i="1" u="none" kern="1200" dirty="0" smtClean="0">
                <a:solidFill>
                  <a:schemeClr val="tx1"/>
                </a:solidFill>
                <a:latin typeface="+mn-lt"/>
                <a:ea typeface="+mn-ea"/>
                <a:cs typeface="+mn-cs"/>
              </a:rPr>
              <a:t>A study from 2009 by </a:t>
            </a:r>
            <a:r>
              <a:rPr lang="en-US" sz="1200" i="1" u="none" kern="1200" dirty="0" err="1" smtClean="0">
                <a:solidFill>
                  <a:schemeClr val="tx1"/>
                </a:solidFill>
                <a:latin typeface="+mn-lt"/>
                <a:ea typeface="+mn-ea"/>
                <a:cs typeface="+mn-cs"/>
              </a:rPr>
              <a:t>Vennemann</a:t>
            </a:r>
            <a:r>
              <a:rPr lang="en-US" sz="1200" i="1" u="none" kern="1200" dirty="0" smtClean="0">
                <a:solidFill>
                  <a:schemeClr val="tx1"/>
                </a:solidFill>
                <a:latin typeface="+mn-lt"/>
                <a:ea typeface="+mn-ea"/>
                <a:cs typeface="+mn-cs"/>
              </a:rPr>
              <a:t>,</a:t>
            </a:r>
            <a:r>
              <a:rPr lang="en-US" sz="1200" i="1" u="none" kern="1200" baseline="0" dirty="0" smtClean="0">
                <a:solidFill>
                  <a:schemeClr val="tx1"/>
                </a:solidFill>
                <a:latin typeface="+mn-lt"/>
                <a:ea typeface="+mn-ea"/>
                <a:cs typeface="+mn-cs"/>
              </a:rPr>
              <a:t> et al.</a:t>
            </a:r>
            <a:r>
              <a:rPr lang="en-US" sz="1200" i="1" u="none" kern="1200" dirty="0" smtClean="0">
                <a:solidFill>
                  <a:schemeClr val="tx1"/>
                </a:solidFill>
                <a:latin typeface="+mn-lt"/>
                <a:ea typeface="+mn-ea"/>
                <a:cs typeface="+mn-cs"/>
              </a:rPr>
              <a:t> suggests breastfeeding reduces the risk of SIDS by ~50% throughout all ages of infancy (</a:t>
            </a:r>
            <a:r>
              <a:rPr lang="en-US" sz="1200" i="1" u="none" kern="1200" dirty="0" err="1" smtClean="0">
                <a:solidFill>
                  <a:schemeClr val="tx1"/>
                </a:solidFill>
                <a:latin typeface="+mn-lt"/>
                <a:ea typeface="+mn-ea"/>
                <a:cs typeface="+mn-cs"/>
              </a:rPr>
              <a:t>Vennemann</a:t>
            </a:r>
            <a:r>
              <a:rPr lang="en-US" sz="1200" i="1" u="none" kern="1200" dirty="0" smtClean="0">
                <a:solidFill>
                  <a:schemeClr val="tx1"/>
                </a:solidFill>
                <a:latin typeface="+mn-lt"/>
                <a:ea typeface="+mn-ea"/>
                <a:cs typeface="+mn-cs"/>
              </a:rPr>
              <a:t>, et al., 2009).  In 2015 the World Health Organization released</a:t>
            </a:r>
            <a:r>
              <a:rPr lang="en-US" sz="1200" i="1" u="none" kern="1200" baseline="0" dirty="0" smtClean="0">
                <a:solidFill>
                  <a:schemeClr val="tx1"/>
                </a:solidFill>
                <a:latin typeface="+mn-lt"/>
                <a:ea typeface="+mn-ea"/>
                <a:cs typeface="+mn-cs"/>
              </a:rPr>
              <a:t> a recommendation </a:t>
            </a:r>
            <a:r>
              <a:rPr lang="en-US" sz="1200" i="1" u="none" kern="1200" dirty="0" smtClean="0">
                <a:solidFill>
                  <a:schemeClr val="tx1"/>
                </a:solidFill>
                <a:latin typeface="+mn-lt"/>
                <a:ea typeface="+mn-ea"/>
                <a:cs typeface="+mn-cs"/>
              </a:rPr>
              <a:t>infants are breastfed  exclusively through the first 6 months of life while other nutritious complementary food should be given after 6 months through two years of life or there after (World Health Organization, 2015).”</a:t>
            </a:r>
          </a:p>
          <a:p>
            <a:endParaRPr lang="en-US" dirty="0" smtClean="0"/>
          </a:p>
          <a:p>
            <a:endParaRPr lang="en-US" dirty="0" smtClean="0"/>
          </a:p>
          <a:p>
            <a:endParaRPr lang="en-US" dirty="0" smtClean="0"/>
          </a:p>
          <a:p>
            <a:r>
              <a:rPr lang="en-US" dirty="0" smtClean="0"/>
              <a:t>71. </a:t>
            </a:r>
            <a:r>
              <a:rPr lang="en-US" dirty="0" err="1" smtClean="0"/>
              <a:t>Ip</a:t>
            </a:r>
            <a:r>
              <a:rPr lang="en-US" dirty="0" smtClean="0"/>
              <a:t> S, Chung M, Raman G, </a:t>
            </a:r>
            <a:r>
              <a:rPr lang="en-US" dirty="0" err="1" smtClean="0"/>
              <a:t>Trikalinos</a:t>
            </a:r>
            <a:r>
              <a:rPr lang="en-US" dirty="0" smtClean="0"/>
              <a:t> TA, Lau J. A summary of the Agency for Healthcare Research and Quality’s evidence report on breastfeeding in developed countries. Breastfeed Med. 2009;4(</a:t>
            </a:r>
            <a:r>
              <a:rPr lang="en-US" dirty="0" err="1" smtClean="0"/>
              <a:t>suppl</a:t>
            </a:r>
            <a:r>
              <a:rPr lang="en-US" dirty="0" smtClean="0"/>
              <a:t> 1):S17–S30 </a:t>
            </a:r>
          </a:p>
          <a:p>
            <a:pPr marL="0" marR="0" indent="0" algn="l" defTabSz="914400" rtl="0" eaLnBrk="1" fontAlgn="auto" latinLnBrk="0" hangingPunct="1">
              <a:lnSpc>
                <a:spcPct val="100000"/>
              </a:lnSpc>
              <a:spcBef>
                <a:spcPts val="0"/>
              </a:spcBef>
              <a:spcAft>
                <a:spcPts val="0"/>
              </a:spcAft>
              <a:buClrTx/>
              <a:buSzTx/>
              <a:buFontTx/>
              <a:buNone/>
              <a:tabLst/>
              <a:defRPr/>
            </a:pPr>
            <a:r>
              <a:rPr lang="en-US" u="none" dirty="0" smtClean="0"/>
              <a:t>72. </a:t>
            </a:r>
            <a:r>
              <a:rPr lang="en-US" u="none" dirty="0" err="1" smtClean="0"/>
              <a:t>Vennemann</a:t>
            </a:r>
            <a:r>
              <a:rPr lang="en-US" u="none" dirty="0" smtClean="0"/>
              <a:t> MM, </a:t>
            </a:r>
            <a:r>
              <a:rPr lang="en-US" u="none" dirty="0" err="1" smtClean="0"/>
              <a:t>Bajanowski</a:t>
            </a:r>
            <a:r>
              <a:rPr lang="en-US" u="none" dirty="0" smtClean="0"/>
              <a:t> T, </a:t>
            </a:r>
            <a:r>
              <a:rPr lang="en-US" u="none" dirty="0" err="1" smtClean="0"/>
              <a:t>Brinkmann</a:t>
            </a:r>
            <a:r>
              <a:rPr lang="en-US" u="none" dirty="0" smtClean="0"/>
              <a:t> B, et al; </a:t>
            </a:r>
            <a:r>
              <a:rPr lang="en-US" u="none" dirty="0" err="1" smtClean="0"/>
              <a:t>GeSID</a:t>
            </a:r>
            <a:r>
              <a:rPr lang="en-US" u="none" dirty="0" smtClean="0"/>
              <a:t> Study Group. Does breastfeeding reduce the risk of sudden infant death syndrome? Pediatrics. 2009;123. Available at: www.pediatrics.org/cgi/content/full/ 123/3/e406 </a:t>
            </a:r>
          </a:p>
          <a:p>
            <a:r>
              <a:rPr lang="en-US" u="none" dirty="0" smtClean="0"/>
              <a:t>73. Hauck FR</a:t>
            </a:r>
            <a:r>
              <a:rPr lang="en-US" dirty="0" smtClean="0"/>
              <a:t>, Thompson J, Tanabe KO, Moon RY, </a:t>
            </a:r>
            <a:r>
              <a:rPr lang="en-US" dirty="0" err="1" smtClean="0"/>
              <a:t>Vennemann</a:t>
            </a:r>
            <a:r>
              <a:rPr lang="en-US" dirty="0" smtClean="0"/>
              <a:t> M. Breastfeeding and reduced risk of sudden infant death syndrome: a meta-analysis. Pediatrics. 2011;128(1): 103–110</a:t>
            </a:r>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18</a:t>
            </a:fld>
            <a:endParaRPr lang="en-US"/>
          </a:p>
        </p:txBody>
      </p:sp>
    </p:spTree>
    <p:extLst>
      <p:ext uri="{BB962C8B-B14F-4D97-AF65-F5344CB8AC3E}">
        <p14:creationId xmlns:p14="http://schemas.microsoft.com/office/powerpoint/2010/main" val="2029361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smtClean="0">
                <a:latin typeface="Century Gothic" pitchFamily="34" charset="0"/>
              </a:rPr>
              <a:t>“Babies need tummy time to develop different muscles in their growing bodies; but it should only be when they are awake and supervised. Tummy time also helps prevent a baby from getting a flat head.  It allows  baby to experience their surroundings from a different vantage point!  Encouraging families to incorporate tummy time with their infants should be a priority.”</a:t>
            </a:r>
            <a:endParaRPr lang="en-US"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19</a:t>
            </a:fld>
            <a:endParaRPr lang="en-US"/>
          </a:p>
        </p:txBody>
      </p:sp>
    </p:spTree>
    <p:extLst>
      <p:ext uri="{BB962C8B-B14F-4D97-AF65-F5344CB8AC3E}">
        <p14:creationId xmlns:p14="http://schemas.microsoft.com/office/powerpoint/2010/main" val="1959628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There are 3</a:t>
            </a:r>
            <a:r>
              <a:rPr lang="en-US" baseline="0" dirty="0" smtClean="0"/>
              <a:t> parts to this training</a:t>
            </a:r>
            <a:r>
              <a:rPr lang="en-US" dirty="0" smtClean="0"/>
              <a:t>:</a:t>
            </a:r>
          </a:p>
          <a:p>
            <a:r>
              <a:rPr lang="en-US" sz="1200" dirty="0" smtClean="0"/>
              <a:t>First,</a:t>
            </a:r>
            <a:r>
              <a:rPr lang="en-US" sz="1200" baseline="0" dirty="0" smtClean="0"/>
              <a:t> we will discuss infant mortality data </a:t>
            </a:r>
            <a:r>
              <a:rPr lang="en-US" sz="1200" dirty="0" smtClean="0"/>
              <a:t>and “why” behind safe sleep recommendations </a:t>
            </a:r>
          </a:p>
          <a:p>
            <a:r>
              <a:rPr lang="en-US" sz="1200" dirty="0" smtClean="0"/>
              <a:t>Secondly, we will share the updated safe sleep recommendations from</a:t>
            </a:r>
            <a:r>
              <a:rPr lang="en-US" sz="1200" baseline="0" dirty="0" smtClean="0"/>
              <a:t> the</a:t>
            </a:r>
            <a:r>
              <a:rPr lang="en-US" sz="1200" dirty="0" smtClean="0"/>
              <a:t> American Academy of Pediatrics (AAP)</a:t>
            </a:r>
          </a:p>
          <a:p>
            <a:r>
              <a:rPr lang="en-US" sz="1200" dirty="0" smtClean="0"/>
              <a:t>Lastly,</a:t>
            </a:r>
            <a:r>
              <a:rPr lang="en-US" sz="1200" baseline="0" dirty="0" smtClean="0"/>
              <a:t> we will discuss tips to best e</a:t>
            </a:r>
            <a:r>
              <a:rPr lang="en-US" sz="1200" dirty="0" smtClean="0"/>
              <a:t>ngage in conversations with caregivers about baby’s sleep environment</a:t>
            </a:r>
          </a:p>
          <a:p>
            <a:r>
              <a:rPr lang="en-US" sz="1200" dirty="0" smtClean="0"/>
              <a:t>Our</a:t>
            </a:r>
            <a:r>
              <a:rPr lang="en-US" sz="1200" baseline="0" dirty="0" smtClean="0"/>
              <a:t> overall goal for this training is to prepare you to </a:t>
            </a:r>
            <a:r>
              <a:rPr lang="en-US" sz="1200" dirty="0" smtClean="0"/>
              <a:t>guide families on using safe sleep practices.</a:t>
            </a:r>
          </a:p>
          <a:p>
            <a:endParaRPr lang="en-US" i="1" baseline="0" dirty="0" smtClean="0">
              <a:latin typeface="Century Gothic" pitchFamily="34" charset="0"/>
            </a:endParaRPr>
          </a:p>
          <a:p>
            <a:r>
              <a:rPr lang="en-US" b="1" i="1" baseline="0" dirty="0" smtClean="0">
                <a:solidFill>
                  <a:srgbClr val="FF0000"/>
                </a:solidFill>
                <a:latin typeface="Century Gothic" pitchFamily="34" charset="0"/>
              </a:rPr>
              <a:t>Pass around sign-in sheet and encourage participants to include their email addresses.</a:t>
            </a:r>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solidFill>
                  <a:srgbClr val="FF0000"/>
                </a:solidFill>
                <a:latin typeface="Century Gothic" pitchFamily="34" charset="0"/>
              </a:rPr>
              <a:t>C</a:t>
            </a:r>
            <a:r>
              <a:rPr lang="en-US" b="1" i="1" u="none" dirty="0" smtClean="0">
                <a:solidFill>
                  <a:srgbClr val="FF0000"/>
                </a:solidFill>
                <a:latin typeface="Century Gothic" pitchFamily="34" charset="0"/>
              </a:rPr>
              <a:t>onduct </a:t>
            </a:r>
            <a:r>
              <a:rPr lang="en-US" b="1" i="1" u="none" baseline="0" dirty="0" smtClean="0">
                <a:solidFill>
                  <a:srgbClr val="FF0000"/>
                </a:solidFill>
                <a:latin typeface="Century Gothic" pitchFamily="34" charset="0"/>
              </a:rPr>
              <a:t>pre-survey at this time.</a:t>
            </a:r>
            <a:endParaRPr lang="en-US" b="0" i="1" u="none" baseline="0" dirty="0" smtClean="0">
              <a:solidFill>
                <a:srgbClr val="FF0000"/>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1" u="none" baseline="0" dirty="0" smtClean="0">
                <a:solidFill>
                  <a:srgbClr val="FF0000"/>
                </a:solidFill>
                <a:latin typeface="Century Gothic" pitchFamily="34" charset="0"/>
              </a:rPr>
              <a:t>Stress that it’s ok if they do not know some of the answers, participant’s personal information is not included on the survey and their answers are only for us to measure training outcomes. </a:t>
            </a:r>
          </a:p>
        </p:txBody>
      </p:sp>
      <p:sp>
        <p:nvSpPr>
          <p:cNvPr id="4" name="Slide Number Placeholder 3"/>
          <p:cNvSpPr>
            <a:spLocks noGrp="1"/>
          </p:cNvSpPr>
          <p:nvPr>
            <p:ph type="sldNum" sz="quarter" idx="10"/>
          </p:nvPr>
        </p:nvSpPr>
        <p:spPr/>
        <p:txBody>
          <a:bodyPr/>
          <a:lstStyle/>
          <a:p>
            <a:fld id="{FA35F88D-B5A8-4EEC-827D-A53CB8C61D87}" type="slidenum">
              <a:rPr lang="en-US" smtClean="0"/>
              <a:pPr/>
              <a:t>2</a:t>
            </a:fld>
            <a:endParaRPr lang="en-US"/>
          </a:p>
        </p:txBody>
      </p:sp>
    </p:spTree>
    <p:extLst>
      <p:ext uri="{BB962C8B-B14F-4D97-AF65-F5344CB8AC3E}">
        <p14:creationId xmlns:p14="http://schemas.microsoft.com/office/powerpoint/2010/main" val="1011939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smtClean="0">
                <a:latin typeface="Century Gothic" pitchFamily="34" charset="0"/>
              </a:rPr>
              <a:t>“Parents often think babies need to be kept warmer</a:t>
            </a:r>
            <a:r>
              <a:rPr lang="en-US" i="1" baseline="0" dirty="0" smtClean="0">
                <a:latin typeface="Century Gothic" pitchFamily="34" charset="0"/>
              </a:rPr>
              <a:t> than themselves. Again, based </a:t>
            </a:r>
            <a:r>
              <a:rPr lang="en-US" i="1" u="none" baseline="0" dirty="0" smtClean="0">
                <a:latin typeface="Century Gothic" pitchFamily="34" charset="0"/>
              </a:rPr>
              <a:t>on the triple risk model, this could be an environmental stressor that increases the risk of an unexplained infant death. </a:t>
            </a:r>
            <a:r>
              <a:rPr lang="en-US" i="1" baseline="0" dirty="0" smtClean="0">
                <a:latin typeface="Century Gothic" pitchFamily="34" charset="0"/>
              </a:rPr>
              <a:t>We have learned that babies can become overheated and as a result are at risk for death. Sleep sacks are great because the baby is adequately covered and avoids the risk of a blanket. Healthy babies do a good job regulating their own body temperature.”</a:t>
            </a:r>
          </a:p>
          <a:p>
            <a:endParaRPr lang="en-US" i="1" u="none" baseline="0" dirty="0" smtClean="0">
              <a:latin typeface="Century Gothic" pitchFamily="34" charset="0"/>
            </a:endParaRPr>
          </a:p>
          <a:p>
            <a:r>
              <a:rPr lang="en-US" i="1" u="none" baseline="0" dirty="0" smtClean="0">
                <a:latin typeface="Century Gothic" pitchFamily="34" charset="0"/>
              </a:rPr>
              <a:t> “Although the research is new, using a fan in the room is considered a protective factor for an unexplained death. This is thought to be due to air circulation and reducing the amount of CO around the baby. </a:t>
            </a:r>
            <a:r>
              <a:rPr lang="en-US" b="1" i="1" u="none" baseline="0" dirty="0" smtClean="0">
                <a:latin typeface="Century Gothic" pitchFamily="34" charset="0"/>
              </a:rPr>
              <a:t>However the fan should </a:t>
            </a:r>
            <a:r>
              <a:rPr lang="en-US" b="1" i="1" u="sng" baseline="0" dirty="0" smtClean="0">
                <a:latin typeface="Century Gothic" pitchFamily="34" charset="0"/>
              </a:rPr>
              <a:t>never</a:t>
            </a:r>
            <a:r>
              <a:rPr lang="en-US" b="1" i="1" u="none" baseline="0" dirty="0" smtClean="0">
                <a:latin typeface="Century Gothic" pitchFamily="34" charset="0"/>
              </a:rPr>
              <a:t> blow directly on the infant.”</a:t>
            </a:r>
          </a:p>
          <a:p>
            <a:endParaRPr lang="en-US" b="1" i="1" u="none" baseline="0" dirty="0" smtClean="0">
              <a:latin typeface="Century Gothic" pitchFamily="34" charset="0"/>
            </a:endParaRPr>
          </a:p>
          <a:p>
            <a:r>
              <a:rPr lang="en-US" b="0" i="1" u="none" baseline="0" dirty="0" smtClean="0">
                <a:latin typeface="Century Gothic" pitchFamily="34" charset="0"/>
              </a:rPr>
              <a:t>Many  people have questions about the safety of swaddling. The AAP says that swaddling is a good technique for calming baby and promoting sleep if done correctly. Phase out swaddling by age 2 months or before baby can roll. “</a:t>
            </a:r>
          </a:p>
          <a:p>
            <a:endParaRPr lang="en-US" b="0" i="1" u="none" baseline="0" dirty="0" smtClean="0">
              <a:latin typeface="Century Gothic" pitchFamily="34" charset="0"/>
            </a:endParaRPr>
          </a:p>
          <a:p>
            <a:r>
              <a:rPr lang="en-US" b="0" i="1" baseline="0" dirty="0" smtClean="0">
                <a:latin typeface="Century Gothic" pitchFamily="34" charset="0"/>
              </a:rPr>
              <a:t>Be conscious when putting a blanket over the car seat. Many parents do this to keep baby safe from cold temperatures, but should limit how long the blanket is covering the baby. Use a breathable material to avoid overheating and lack of fresh air. </a:t>
            </a:r>
            <a:r>
              <a:rPr lang="en-US" b="1" i="1" u="none" baseline="0" dirty="0" smtClean="0">
                <a:latin typeface="Century Gothic" pitchFamily="34" charset="0"/>
              </a:rPr>
              <a:t/>
            </a:r>
            <a:br>
              <a:rPr lang="en-US" b="1" i="1" u="none" baseline="0" dirty="0" smtClean="0">
                <a:latin typeface="Century Gothic" pitchFamily="34" charset="0"/>
              </a:rPr>
            </a:br>
            <a:endParaRPr lang="en-US" b="1" i="1" u="none"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20</a:t>
            </a:fld>
            <a:endParaRPr lang="en-US"/>
          </a:p>
        </p:txBody>
      </p:sp>
    </p:spTree>
    <p:extLst>
      <p:ext uri="{BB962C8B-B14F-4D97-AF65-F5344CB8AC3E}">
        <p14:creationId xmlns:p14="http://schemas.microsoft.com/office/powerpoint/2010/main" val="2927038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“Let’s talk about safe surfaces to sleep a baby. Sleep</a:t>
            </a:r>
            <a:r>
              <a:rPr lang="en-US" i="1" baseline="0" dirty="0" smtClean="0">
                <a:latin typeface="Century Gothic" pitchFamily="34" charset="0"/>
              </a:rPr>
              <a:t> surfaces can vary depending on cultural tradition, space and mobility. What is most important is NOT to sleep a baby on a soft surface such as a couch, bean bag chair etc. The most common surfaces are a crib or Pack ‘n Play. Cribs today should contain a firm mattress, only </a:t>
            </a:r>
            <a:r>
              <a:rPr lang="en-US" i="0" u="none" baseline="0" dirty="0" smtClean="0">
                <a:latin typeface="Century Gothic" pitchFamily="34" charset="0"/>
              </a:rPr>
              <a:t>6 centimeters </a:t>
            </a:r>
            <a:r>
              <a:rPr lang="en-US" i="1" baseline="0" dirty="0" smtClean="0">
                <a:latin typeface="Century Gothic" pitchFamily="34" charset="0"/>
              </a:rPr>
              <a:t>of </a:t>
            </a:r>
            <a:r>
              <a:rPr lang="en-US" i="1" dirty="0" smtClean="0">
                <a:latin typeface="Century Gothic" pitchFamily="34" charset="0"/>
              </a:rPr>
              <a:t>space</a:t>
            </a:r>
            <a:r>
              <a:rPr lang="en-US" i="1" baseline="0" dirty="0" smtClean="0">
                <a:latin typeface="Century Gothic" pitchFamily="34" charset="0"/>
              </a:rPr>
              <a:t> between rails on the crib </a:t>
            </a:r>
            <a:r>
              <a:rPr lang="en-US" i="0" u="none" baseline="0" dirty="0" smtClean="0">
                <a:latin typeface="Century Gothic" pitchFamily="34" charset="0"/>
              </a:rPr>
              <a:t>(a soda can should not fit through the rails), </a:t>
            </a:r>
            <a:r>
              <a:rPr lang="en-US" i="1" baseline="0" dirty="0" smtClean="0">
                <a:latin typeface="Century Gothic" pitchFamily="34" charset="0"/>
              </a:rPr>
              <a:t>no drop sides on the crib, strong hardware and tough testing, no bumper pads or stuffed animals, blankets, pillows, loose baby items etc. Pack ‘n Plays also should have a tight fitting sheet free from items mentioned.”</a:t>
            </a:r>
          </a:p>
          <a:p>
            <a:endParaRPr lang="en-US" b="1" i="1" baseline="0" dirty="0" smtClean="0">
              <a:latin typeface="Century Gothic" pitchFamily="34" charset="0"/>
            </a:endParaRPr>
          </a:p>
          <a:p>
            <a:r>
              <a:rPr lang="en-US" b="1" i="1" baseline="0" dirty="0" smtClean="0">
                <a:latin typeface="Century Gothic" pitchFamily="34" charset="0"/>
              </a:rPr>
              <a:t>Google consumer product safety commission for more information and for a list of recalls on baby products.</a:t>
            </a:r>
            <a:endParaRPr lang="en-US" b="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21</a:t>
            </a:fld>
            <a:endParaRPr lang="en-US"/>
          </a:p>
        </p:txBody>
      </p:sp>
    </p:spTree>
    <p:extLst>
      <p:ext uri="{BB962C8B-B14F-4D97-AF65-F5344CB8AC3E}">
        <p14:creationId xmlns:p14="http://schemas.microsoft.com/office/powerpoint/2010/main" val="4191360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0" i="1" baseline="0" dirty="0" smtClean="0">
                <a:latin typeface="Century Gothic" pitchFamily="34" charset="0"/>
              </a:rPr>
              <a:t>“Babies should not be left to sleep in a car seat, baby swing or in other semi-reclined surfaces such as a Rock n’ Play</a:t>
            </a:r>
            <a:r>
              <a:rPr lang="en-US" sz="1200" b="0" i="1" kern="1200" dirty="0" smtClean="0">
                <a:solidFill>
                  <a:schemeClr val="tx1"/>
                </a:solidFill>
                <a:latin typeface="+mn-lt"/>
                <a:ea typeface="+mn-ea"/>
                <a:cs typeface="+mn-cs"/>
              </a:rPr>
              <a:t>™.</a:t>
            </a:r>
            <a:r>
              <a:rPr lang="en-US" b="0" i="1" baseline="0" dirty="0" smtClean="0">
                <a:latin typeface="Century Gothic" pitchFamily="34" charset="0"/>
              </a:rPr>
              <a:t> </a:t>
            </a:r>
          </a:p>
          <a:p>
            <a:endParaRPr lang="en-US" b="0" i="1" baseline="0" dirty="0" smtClean="0">
              <a:latin typeface="Century Gothic" pitchFamily="34" charset="0"/>
            </a:endParaRPr>
          </a:p>
          <a:p>
            <a:r>
              <a:rPr lang="en-US" sz="1200" b="0" i="1" kern="1200" dirty="0" smtClean="0">
                <a:solidFill>
                  <a:schemeClr val="tx1"/>
                </a:solidFill>
                <a:latin typeface="+mn-lt"/>
                <a:ea typeface="+mn-ea"/>
                <a:cs typeface="+mn-cs"/>
              </a:rPr>
              <a:t>A common reason for using the</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semi-reclined position of the Rock 'n Play™ and other products</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is for management of reflux, but research</a:t>
            </a:r>
            <a:r>
              <a:rPr lang="en-US" sz="1200" b="0" i="1" kern="1200" baseline="0" dirty="0" smtClean="0">
                <a:solidFill>
                  <a:schemeClr val="tx1"/>
                </a:solidFill>
                <a:latin typeface="+mn-lt"/>
                <a:ea typeface="+mn-ea"/>
                <a:cs typeface="+mn-cs"/>
              </a:rPr>
              <a:t> has</a:t>
            </a:r>
            <a:r>
              <a:rPr lang="en-US" sz="1200" b="1" i="1" kern="120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shown that this position does not  actually</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decrease reflux. </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The American Academy of Pediatrics' reflux management guidelines for physicians states that,</a:t>
            </a:r>
            <a:r>
              <a:rPr lang="en-US" sz="1200" b="0" i="1" kern="1200" baseline="0" dirty="0" smtClean="0">
                <a:solidFill>
                  <a:schemeClr val="tx1"/>
                </a:solidFill>
                <a:latin typeface="+mn-lt"/>
                <a:ea typeface="+mn-ea"/>
                <a:cs typeface="+mn-cs"/>
              </a:rPr>
              <a:t> “</a:t>
            </a:r>
            <a:r>
              <a:rPr lang="en-US" sz="1200" b="0" i="1" kern="1200" dirty="0" err="1" smtClean="0">
                <a:solidFill>
                  <a:schemeClr val="tx1"/>
                </a:solidFill>
                <a:latin typeface="+mn-lt"/>
                <a:ea typeface="+mn-ea"/>
                <a:cs typeface="+mn-cs"/>
              </a:rPr>
              <a:t>semisupine</a:t>
            </a:r>
            <a:r>
              <a:rPr lang="en-US" sz="1200" b="0" i="1" kern="1200" dirty="0" smtClean="0">
                <a:solidFill>
                  <a:schemeClr val="tx1"/>
                </a:solidFill>
                <a:latin typeface="+mn-lt"/>
                <a:ea typeface="+mn-ea"/>
                <a:cs typeface="+mn-cs"/>
              </a:rPr>
              <a:t> positioning, particularly in an infant carrier or car seat, may exacerbate </a:t>
            </a:r>
            <a:r>
              <a:rPr lang="en-US" sz="1200" b="0" i="1" kern="1200" dirty="0" err="1" smtClean="0">
                <a:solidFill>
                  <a:schemeClr val="tx1"/>
                </a:solidFill>
                <a:latin typeface="+mn-lt"/>
                <a:ea typeface="+mn-ea"/>
                <a:cs typeface="+mn-cs"/>
              </a:rPr>
              <a:t>gastroesophageal</a:t>
            </a:r>
            <a:r>
              <a:rPr lang="en-US" sz="1200" b="0" i="1" kern="1200" dirty="0" smtClean="0">
                <a:solidFill>
                  <a:schemeClr val="tx1"/>
                </a:solidFill>
                <a:latin typeface="+mn-lt"/>
                <a:ea typeface="+mn-ea"/>
                <a:cs typeface="+mn-cs"/>
              </a:rPr>
              <a:t> reflux and should be avoided when possible, especially after feeding" (</a:t>
            </a:r>
            <a:r>
              <a:rPr lang="en-US" sz="1200" b="0" i="1" kern="1200" dirty="0" err="1" smtClean="0">
                <a:solidFill>
                  <a:schemeClr val="tx1"/>
                </a:solidFill>
                <a:latin typeface="+mn-lt"/>
                <a:ea typeface="+mn-ea"/>
                <a:cs typeface="+mn-cs"/>
              </a:rPr>
              <a:t>semisupine</a:t>
            </a:r>
            <a:r>
              <a:rPr lang="en-US" sz="1200" b="0" i="1" kern="1200" dirty="0" smtClean="0">
                <a:solidFill>
                  <a:schemeClr val="tx1"/>
                </a:solidFill>
                <a:latin typeface="+mn-lt"/>
                <a:ea typeface="+mn-ea"/>
                <a:cs typeface="+mn-cs"/>
              </a:rPr>
              <a:t> means reclined).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Additionally</a:t>
            </a:r>
            <a:r>
              <a:rPr lang="en-US" sz="1200" b="0" i="1" kern="1200" baseline="0" dirty="0" smtClean="0">
                <a:solidFill>
                  <a:schemeClr val="tx1"/>
                </a:solidFill>
                <a:latin typeface="+mn-lt"/>
                <a:ea typeface="+mn-ea"/>
                <a:cs typeface="+mn-cs"/>
              </a:rPr>
              <a:t>, s</a:t>
            </a:r>
            <a:r>
              <a:rPr lang="en-US" sz="1200" b="0" i="1" kern="1200" dirty="0" smtClean="0">
                <a:solidFill>
                  <a:schemeClr val="tx1"/>
                </a:solidFill>
                <a:latin typeface="+mn-lt"/>
                <a:ea typeface="+mn-ea"/>
                <a:cs typeface="+mn-cs"/>
              </a:rPr>
              <a:t>emi-reclined sleep positions</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can compromise baby's airway and restrict breathing. </a:t>
            </a:r>
            <a:r>
              <a:rPr lang="en-US" sz="1200" b="0" i="1" kern="1200" baseline="0" dirty="0" smtClean="0">
                <a:solidFill>
                  <a:schemeClr val="tx1"/>
                </a:solidFill>
                <a:latin typeface="+mn-lt"/>
                <a:ea typeface="+mn-ea"/>
                <a:cs typeface="+mn-cs"/>
              </a:rPr>
              <a:t>M</a:t>
            </a:r>
            <a:r>
              <a:rPr lang="en-US" sz="1200" b="0" i="1" kern="1200" dirty="0" smtClean="0">
                <a:solidFill>
                  <a:schemeClr val="tx1"/>
                </a:solidFill>
                <a:latin typeface="+mn-lt"/>
                <a:ea typeface="+mn-ea"/>
                <a:cs typeface="+mn-cs"/>
              </a:rPr>
              <a:t>any of these infant products</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also include fluffy pillows and headrests, which increases the risk of SIDS.</a:t>
            </a:r>
            <a:endParaRPr lang="en-US" b="0" i="1" baseline="0" dirty="0" smtClean="0">
              <a:latin typeface="Century Gothic" pitchFamily="34" charset="0"/>
            </a:endParaRPr>
          </a:p>
          <a:p>
            <a:endParaRPr lang="en-US" b="0" i="1" baseline="0" dirty="0" smtClean="0">
              <a:latin typeface="Century Gothic" pitchFamily="34" charset="0"/>
            </a:endParaRPr>
          </a:p>
          <a:p>
            <a:r>
              <a:rPr lang="en-US" b="0" i="1" baseline="0" dirty="0" smtClean="0">
                <a:latin typeface="Century Gothic" pitchFamily="34" charset="0"/>
              </a:rPr>
              <a:t>A car seat is meant to protect an infant while traveling in a car. When the car seat comes out of the base, it changes the angle of the seat and can compromise baby’s neck position and airway. We know that we cannot keep baby awake all the time and dosing off will happen while traveling, but it is important to avoid  baby going into a deep sleep in the car seat– that is when it becomes unsafe. When traveling long distances, encourage families to take frequent breaks and check on baby often if he/she is sleeping.”</a:t>
            </a:r>
          </a:p>
          <a:p>
            <a:endParaRPr lang="en-US" b="0" i="0" baseline="0" dirty="0" smtClean="0">
              <a:latin typeface="Century Gothic" pitchFamily="34" charset="0"/>
            </a:endParaRPr>
          </a:p>
          <a:p>
            <a:r>
              <a:rPr lang="en-US" b="0" i="0" u="sng" baseline="0" dirty="0" smtClean="0">
                <a:latin typeface="Century Gothic" pitchFamily="34" charset="0"/>
              </a:rPr>
              <a:t>References</a:t>
            </a:r>
          </a:p>
          <a:p>
            <a:r>
              <a:rPr lang="en-US" sz="1200" b="0" i="0" kern="1200" dirty="0" smtClean="0">
                <a:solidFill>
                  <a:schemeClr val="tx1"/>
                </a:solidFill>
                <a:latin typeface="+mn-lt"/>
                <a:ea typeface="+mn-ea"/>
                <a:cs typeface="+mn-cs"/>
              </a:rPr>
              <a:t>American Academy of Pediatrics reflux management guidelines for physicians:</a:t>
            </a:r>
            <a:r>
              <a:rPr lang="en-US" sz="1200" b="0" i="0" kern="1200" baseline="0" dirty="0" smtClean="0">
                <a:solidFill>
                  <a:schemeClr val="tx1"/>
                </a:solidFill>
                <a:latin typeface="+mn-lt"/>
                <a:ea typeface="+mn-ea"/>
                <a:cs typeface="+mn-cs"/>
              </a:rPr>
              <a:t> http://pediatrics.aappublications.org/content/early/2013/04/24/peds.2013-0421 </a:t>
            </a:r>
          </a:p>
          <a:p>
            <a:r>
              <a:rPr lang="en-US" sz="1200" b="0" i="0" u="none" strike="noStrike" kern="1200" dirty="0" smtClean="0">
                <a:solidFill>
                  <a:schemeClr val="tx1"/>
                </a:solidFill>
                <a:latin typeface="+mn-lt"/>
                <a:ea typeface="+mn-ea"/>
                <a:cs typeface="+mn-cs"/>
                <a:hlinkClick r:id="rId3"/>
              </a:rPr>
              <a:t>Pediatric </a:t>
            </a:r>
            <a:r>
              <a:rPr lang="en-US" sz="1200" b="0" i="0" u="none" strike="noStrike" kern="1200" dirty="0" err="1" smtClean="0">
                <a:solidFill>
                  <a:schemeClr val="tx1"/>
                </a:solidFill>
                <a:latin typeface="+mn-lt"/>
                <a:ea typeface="+mn-ea"/>
                <a:cs typeface="+mn-cs"/>
                <a:hlinkClick r:id="rId3"/>
              </a:rPr>
              <a:t>Gastroesophageal</a:t>
            </a:r>
            <a:r>
              <a:rPr lang="en-US" sz="1200" b="0" i="0" u="none" strike="noStrike" kern="1200" dirty="0" smtClean="0">
                <a:solidFill>
                  <a:schemeClr val="tx1"/>
                </a:solidFill>
                <a:latin typeface="+mn-lt"/>
                <a:ea typeface="+mn-ea"/>
                <a:cs typeface="+mn-cs"/>
                <a:hlinkClick r:id="rId3"/>
              </a:rPr>
              <a:t> Reflux Clinical Practice Guidelines</a:t>
            </a:r>
            <a:r>
              <a:rPr lang="en-US" sz="1200" b="0" i="0" kern="1200" dirty="0" smtClean="0">
                <a:solidFill>
                  <a:schemeClr val="tx1"/>
                </a:solidFill>
                <a:latin typeface="+mn-lt"/>
                <a:ea typeface="+mn-ea"/>
                <a:cs typeface="+mn-cs"/>
              </a:rPr>
              <a:t>: </a:t>
            </a:r>
            <a:r>
              <a:rPr lang="en-US" b="0" i="0" baseline="0" dirty="0" smtClean="0">
                <a:latin typeface="Century Gothic" pitchFamily="34" charset="0"/>
              </a:rPr>
              <a:t>http://www.naspghan.org/files/documents/pdfs/position-papers/FINAL%20-%20JPGN%20GERD%20guideline.pdf </a:t>
            </a:r>
          </a:p>
          <a:p>
            <a:endParaRPr lang="en-US" b="0" i="1" baseline="0" dirty="0" smtClean="0">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baseline="0" dirty="0" smtClean="0">
              <a:latin typeface="Century Gothic" pitchFamily="34" charset="0"/>
            </a:endParaRPr>
          </a:p>
          <a:p>
            <a:endParaRPr lang="en-US" b="1" i="0"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22</a:t>
            </a:fld>
            <a:endParaRPr lang="en-US"/>
          </a:p>
        </p:txBody>
      </p:sp>
    </p:spTree>
    <p:extLst>
      <p:ext uri="{BB962C8B-B14F-4D97-AF65-F5344CB8AC3E}">
        <p14:creationId xmlns:p14="http://schemas.microsoft.com/office/powerpoint/2010/main" val="4133822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i="1" dirty="0" smtClean="0">
                <a:latin typeface="Century Gothic" pitchFamily="34" charset="0"/>
              </a:rPr>
              <a:t>“Alternatives to the traditional</a:t>
            </a:r>
            <a:r>
              <a:rPr lang="en-US" i="1" baseline="0" dirty="0" smtClean="0">
                <a:latin typeface="Century Gothic" pitchFamily="34" charset="0"/>
              </a:rPr>
              <a:t> crib have been around for a very long time and were introduced to address concerns and desires expressed by families including how they can sleep near their baby but keep them safe.</a:t>
            </a:r>
            <a:r>
              <a:rPr lang="en-US" b="1" i="0" baseline="0" dirty="0" smtClean="0">
                <a:latin typeface="Century Gothic" pitchFamily="34" charset="0"/>
              </a:rPr>
              <a:t> </a:t>
            </a:r>
            <a:r>
              <a:rPr lang="en-US" i="1" dirty="0" smtClean="0">
                <a:latin typeface="Century Gothic" pitchFamily="34" charset="0"/>
              </a:rPr>
              <a:t>In 1937 Finland had an extremely high infant mortality rate of 65 deaths for every 1,000 births. The government passed the Maternity Grants Act to help decrease the high rate. Originally for families in poverty, the grant provided every newborn infant with the basics so that he or she would have the same start and chance at life as other infants in higher economic classes. The program now gives every baby a box, no matter what economic class. The kit includes a box for the baby to sleep in along with other necessities such as clothes, diapers, etc. Once Finland’s babies started sleeping in boxes, their infant mortality rates dropped to 3.38 deaths for every 1,000 births.” </a:t>
            </a:r>
            <a:r>
              <a:rPr lang="en-US" dirty="0" smtClean="0">
                <a:latin typeface="Century Gothic" pitchFamily="34" charset="0"/>
              </a:rPr>
              <a:t> (</a:t>
            </a:r>
            <a:r>
              <a:rPr lang="en-US" dirty="0" err="1" smtClean="0">
                <a:latin typeface="Century Gothic" pitchFamily="34" charset="0"/>
              </a:rPr>
              <a:t>Moheny</a:t>
            </a:r>
            <a:r>
              <a:rPr lang="en-US" dirty="0" smtClean="0">
                <a:latin typeface="Century Gothic" pitchFamily="34" charset="0"/>
              </a:rPr>
              <a:t>, 2013)</a:t>
            </a:r>
          </a:p>
          <a:p>
            <a:endParaRPr lang="en-US" dirty="0" smtClean="0">
              <a:latin typeface="Century Gothic" pitchFamily="34" charset="0"/>
            </a:endParaRPr>
          </a:p>
          <a:p>
            <a:r>
              <a:rPr lang="en-US" i="1" dirty="0" smtClean="0">
                <a:latin typeface="Century Gothic" pitchFamily="34" charset="0"/>
              </a:rPr>
              <a:t>“No matter what container is used, the surface must be flat and firm. A</a:t>
            </a:r>
            <a:r>
              <a:rPr lang="en-US" i="1" baseline="0" dirty="0" smtClean="0">
                <a:latin typeface="Century Gothic" pitchFamily="34" charset="0"/>
              </a:rPr>
              <a:t> c</a:t>
            </a:r>
            <a:r>
              <a:rPr lang="en-US" i="1" dirty="0" smtClean="0">
                <a:latin typeface="Century Gothic" pitchFamily="34" charset="0"/>
              </a:rPr>
              <a:t>hanging pad for example</a:t>
            </a:r>
            <a:r>
              <a:rPr lang="en-US" i="1" baseline="0" dirty="0" smtClean="0">
                <a:latin typeface="Century Gothic" pitchFamily="34" charset="0"/>
              </a:rPr>
              <a:t> </a:t>
            </a:r>
            <a:r>
              <a:rPr lang="en-US" i="1" dirty="0" smtClean="0">
                <a:latin typeface="Century Gothic" pitchFamily="34" charset="0"/>
              </a:rPr>
              <a:t>can be used in the bottom of a container as long as it is not fluffy</a:t>
            </a:r>
            <a:r>
              <a:rPr lang="en-US" i="1" baseline="0" dirty="0" smtClean="0">
                <a:latin typeface="Century Gothic" pitchFamily="34" charset="0"/>
              </a:rPr>
              <a:t>, is </a:t>
            </a:r>
            <a:r>
              <a:rPr lang="en-US" i="1" dirty="0" smtClean="0">
                <a:latin typeface="Century Gothic" pitchFamily="34" charset="0"/>
              </a:rPr>
              <a:t>tucked into the mattress and is secure. Often</a:t>
            </a:r>
            <a:r>
              <a:rPr lang="en-US" i="1" baseline="0" dirty="0" smtClean="0">
                <a:latin typeface="Century Gothic" pitchFamily="34" charset="0"/>
              </a:rPr>
              <a:t> times this alternative can be used for families that are visiting, transient families, or just wanting baby in another room near you.”</a:t>
            </a:r>
          </a:p>
          <a:p>
            <a:endParaRPr lang="en-US" i="1" dirty="0" smtClean="0">
              <a:latin typeface="Century Gothic" pitchFamily="34" charset="0"/>
            </a:endParaRPr>
          </a:p>
          <a:p>
            <a:r>
              <a:rPr lang="en-US" b="1" dirty="0" smtClean="0">
                <a:latin typeface="Century Gothic" pitchFamily="34" charset="0"/>
              </a:rPr>
              <a:t>Refer families to a local source for a crib or Pack ‘n Play. Make information available to training attendees</a:t>
            </a:r>
          </a:p>
          <a:p>
            <a:endParaRPr lang="en-US" dirty="0" smtClean="0">
              <a:latin typeface="Century Gothic" pitchFamily="34" charset="0"/>
            </a:endParaRPr>
          </a:p>
          <a:p>
            <a:r>
              <a:rPr lang="en-US" b="1" dirty="0" smtClean="0">
                <a:latin typeface="Century Gothic" pitchFamily="34" charset="0"/>
              </a:rPr>
              <a:t>Note:</a:t>
            </a:r>
            <a:r>
              <a:rPr lang="en-US" dirty="0" smtClean="0">
                <a:latin typeface="Century Gothic" pitchFamily="34" charset="0"/>
              </a:rPr>
              <a:t> There are several</a:t>
            </a:r>
            <a:r>
              <a:rPr lang="en-US" baseline="0" dirty="0" smtClean="0">
                <a:latin typeface="Century Gothic" pitchFamily="34" charset="0"/>
              </a:rPr>
              <a:t> organizations now offering baby boxes to families in Wisconsin. Learn more: www.chawisconsin.org/sbs.  </a:t>
            </a:r>
            <a:endParaRPr lang="en-US" u="none"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23</a:t>
            </a:fld>
            <a:endParaRPr lang="en-US"/>
          </a:p>
        </p:txBody>
      </p:sp>
    </p:spTree>
    <p:extLst>
      <p:ext uri="{BB962C8B-B14F-4D97-AF65-F5344CB8AC3E}">
        <p14:creationId xmlns:p14="http://schemas.microsoft.com/office/powerpoint/2010/main" val="3907431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“It is important</a:t>
            </a:r>
            <a:r>
              <a:rPr lang="en-US" i="1" baseline="0" dirty="0" smtClean="0">
                <a:latin typeface="Century Gothic" pitchFamily="34" charset="0"/>
              </a:rPr>
              <a:t> that parents share this information with other family members and caregivers. Encourage parents to share table talk sheet with others. Ask mom what would be helpful to her in communicating the messages.”</a:t>
            </a:r>
          </a:p>
          <a:p>
            <a:endParaRPr lang="en-US" i="1" baseline="0" dirty="0" smtClean="0">
              <a:latin typeface="Century Gothic" pitchFamily="34" charset="0"/>
            </a:endParaRPr>
          </a:p>
          <a:p>
            <a:r>
              <a:rPr lang="en-US" i="1" baseline="0" dirty="0" smtClean="0">
                <a:latin typeface="Century Gothic" pitchFamily="34" charset="0"/>
              </a:rPr>
              <a:t>“Babies learn to sleep a certain way. If a baby is used to sleeping on their back and then is slept on their tummy, they are 4 times at risk for something happening. Babies love consistency.”</a:t>
            </a:r>
            <a:endParaRPr lang="en-US"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24</a:t>
            </a:fld>
            <a:endParaRPr lang="en-US"/>
          </a:p>
        </p:txBody>
      </p:sp>
    </p:spTree>
    <p:extLst>
      <p:ext uri="{BB962C8B-B14F-4D97-AF65-F5344CB8AC3E}">
        <p14:creationId xmlns:p14="http://schemas.microsoft.com/office/powerpoint/2010/main" val="2811221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“Here</a:t>
            </a:r>
            <a:r>
              <a:rPr lang="en-US" i="1" baseline="0" dirty="0" smtClean="0">
                <a:latin typeface="Century Gothic" pitchFamily="34" charset="0"/>
              </a:rPr>
              <a:t> is a sleep environment. What do you believe poses a risk to this baby?</a:t>
            </a:r>
          </a:p>
          <a:p>
            <a:endParaRPr lang="en-US" i="1" baseline="0" dirty="0" smtClean="0">
              <a:latin typeface="Century Gothic" pitchFamily="34" charset="0"/>
            </a:endParaRPr>
          </a:p>
          <a:p>
            <a:r>
              <a:rPr lang="en-US" dirty="0" smtClean="0">
                <a:latin typeface="Century Gothic" pitchFamily="34" charset="0"/>
              </a:rPr>
              <a:t>Answer:  Bumper pads</a:t>
            </a:r>
          </a:p>
          <a:p>
            <a:endParaRPr lang="en-US"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25</a:t>
            </a:fld>
            <a:endParaRPr lang="en-US"/>
          </a:p>
        </p:txBody>
      </p:sp>
    </p:spTree>
    <p:extLst>
      <p:ext uri="{BB962C8B-B14F-4D97-AF65-F5344CB8AC3E}">
        <p14:creationId xmlns:p14="http://schemas.microsoft.com/office/powerpoint/2010/main" val="118561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“It is important that babies</a:t>
            </a:r>
            <a:r>
              <a:rPr lang="en-US" i="1" baseline="0" dirty="0" smtClean="0"/>
              <a:t> always sleep in a crib or Pack N’ Play every time they are asleep. Couches, chairs – especially bean bag chairs – are dangerous.”</a:t>
            </a:r>
          </a:p>
          <a:p>
            <a:endParaRPr lang="en-US" baseline="0" dirty="0" smtClean="0"/>
          </a:p>
          <a:p>
            <a:r>
              <a:rPr lang="en-US" baseline="0" dirty="0" smtClean="0"/>
              <a:t>Answer: Chair is unsafe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26</a:t>
            </a:fld>
            <a:endParaRPr lang="en-US"/>
          </a:p>
        </p:txBody>
      </p:sp>
    </p:spTree>
    <p:extLst>
      <p:ext uri="{BB962C8B-B14F-4D97-AF65-F5344CB8AC3E}">
        <p14:creationId xmlns:p14="http://schemas.microsoft.com/office/powerpoint/2010/main" val="3122425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“Here is another sleep environment for a baby. What do you think?”</a:t>
            </a:r>
          </a:p>
          <a:p>
            <a:endParaRPr lang="en-US" b="1" i="0" dirty="0" smtClean="0">
              <a:latin typeface="Century Gothic" pitchFamily="34" charset="0"/>
            </a:endParaRPr>
          </a:p>
          <a:p>
            <a:r>
              <a:rPr lang="en-US" dirty="0" smtClean="0">
                <a:latin typeface="Century Gothic" pitchFamily="34" charset="0"/>
              </a:rPr>
              <a:t>Answer:	In bed with adult</a:t>
            </a:r>
          </a:p>
          <a:p>
            <a:r>
              <a:rPr lang="en-US" dirty="0" smtClean="0">
                <a:latin typeface="Century Gothic" pitchFamily="34" charset="0"/>
              </a:rPr>
              <a:t>	On</a:t>
            </a:r>
            <a:r>
              <a:rPr lang="en-US" baseline="0" dirty="0" smtClean="0">
                <a:latin typeface="Century Gothic" pitchFamily="34" charset="0"/>
              </a:rPr>
              <a:t> tummy</a:t>
            </a:r>
          </a:p>
          <a:p>
            <a:r>
              <a:rPr lang="en-US" baseline="0" dirty="0" smtClean="0">
                <a:latin typeface="Century Gothic" pitchFamily="34" charset="0"/>
              </a:rPr>
              <a:t>	Sleeping on soft bedding and near big pillow</a:t>
            </a:r>
          </a:p>
          <a:p>
            <a:endParaRPr lang="en-US" baseline="0" dirty="0" smtClean="0"/>
          </a:p>
        </p:txBody>
      </p:sp>
      <p:sp>
        <p:nvSpPr>
          <p:cNvPr id="4" name="Slide Number Placeholder 3"/>
          <p:cNvSpPr>
            <a:spLocks noGrp="1"/>
          </p:cNvSpPr>
          <p:nvPr>
            <p:ph type="sldNum" sz="quarter" idx="10"/>
          </p:nvPr>
        </p:nvSpPr>
        <p:spPr/>
        <p:txBody>
          <a:bodyPr/>
          <a:lstStyle/>
          <a:p>
            <a:fld id="{FA35F88D-B5A8-4EEC-827D-A53CB8C61D87}" type="slidenum">
              <a:rPr lang="en-US" smtClean="0"/>
              <a:pPr/>
              <a:t>27</a:t>
            </a:fld>
            <a:endParaRPr lang="en-US"/>
          </a:p>
        </p:txBody>
      </p:sp>
    </p:spTree>
    <p:extLst>
      <p:ext uri="{BB962C8B-B14F-4D97-AF65-F5344CB8AC3E}">
        <p14:creationId xmlns:p14="http://schemas.microsoft.com/office/powerpoint/2010/main" val="338898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the last</a:t>
            </a:r>
            <a:r>
              <a:rPr lang="en-US" baseline="0" dirty="0" smtClean="0"/>
              <a:t> part of our training, we will discuss and practice how to have effective conversations with families about safe sleep.</a:t>
            </a:r>
            <a:endParaRPr lang="en-US" dirty="0" smtClean="0"/>
          </a:p>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28</a:t>
            </a:fld>
            <a:endParaRPr lang="en-US"/>
          </a:p>
        </p:txBody>
      </p:sp>
    </p:spTree>
    <p:extLst>
      <p:ext uri="{BB962C8B-B14F-4D97-AF65-F5344CB8AC3E}">
        <p14:creationId xmlns:p14="http://schemas.microsoft.com/office/powerpoint/2010/main" val="3549550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smtClean="0">
                <a:latin typeface="Century Gothic" pitchFamily="34" charset="0"/>
              </a:rPr>
              <a:t>Safe sleep can be a difficult topic to discuss with families. Keep these goals in mind when having a conversation with a parent about their infant’s sleep.</a:t>
            </a:r>
          </a:p>
        </p:txBody>
      </p:sp>
      <p:sp>
        <p:nvSpPr>
          <p:cNvPr id="4" name="Slide Number Placeholder 3"/>
          <p:cNvSpPr>
            <a:spLocks noGrp="1"/>
          </p:cNvSpPr>
          <p:nvPr>
            <p:ph type="sldNum" sz="quarter" idx="10"/>
          </p:nvPr>
        </p:nvSpPr>
        <p:spPr/>
        <p:txBody>
          <a:bodyPr/>
          <a:lstStyle/>
          <a:p>
            <a:fld id="{FA35F88D-B5A8-4EEC-827D-A53CB8C61D87}" type="slidenum">
              <a:rPr lang="en-US" smtClean="0"/>
              <a:pPr/>
              <a:t>29</a:t>
            </a:fld>
            <a:endParaRPr lang="en-US"/>
          </a:p>
        </p:txBody>
      </p:sp>
    </p:spTree>
    <p:extLst>
      <p:ext uri="{BB962C8B-B14F-4D97-AF65-F5344CB8AC3E}">
        <p14:creationId xmlns:p14="http://schemas.microsoft.com/office/powerpoint/2010/main" val="2294855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entury Gothic" pitchFamily="34" charset="0"/>
              </a:rPr>
              <a:t>These questions should be used to engage the group</a:t>
            </a:r>
            <a:r>
              <a:rPr lang="en-US" baseline="0" dirty="0" smtClean="0">
                <a:latin typeface="Century Gothic" pitchFamily="34" charset="0"/>
              </a:rPr>
              <a:t> and get a feel for where they are at. After open brief discussion, add following comment:</a:t>
            </a:r>
          </a:p>
          <a:p>
            <a:endParaRPr lang="en-US" baseline="0" dirty="0" smtClean="0">
              <a:latin typeface="Century Gothic" pitchFamily="34" charset="0"/>
            </a:endParaRPr>
          </a:p>
          <a:p>
            <a:r>
              <a:rPr lang="en-US" baseline="0" dirty="0" smtClean="0">
                <a:latin typeface="Century Gothic" pitchFamily="34" charset="0"/>
              </a:rPr>
              <a:t> “</a:t>
            </a:r>
            <a:r>
              <a:rPr lang="en-US" i="1" baseline="0" dirty="0" smtClean="0">
                <a:latin typeface="Century Gothic" pitchFamily="34" charset="0"/>
              </a:rPr>
              <a:t>Some of us probably put our babies on their tummies to sleep, decorated the crib with cute bumper pads ,matching quilts and stuffed animals, and even shared a bed.  Everyone wants to protect a new baby and we used to think this is the way you did it. Now we know “soft”  is not always protective. Over time, we have learned the best and safest way to sleep a baby. </a:t>
            </a:r>
          </a:p>
          <a:p>
            <a:endParaRPr lang="en-US" i="1" baseline="0" dirty="0" smtClean="0">
              <a:latin typeface="Century Gothic" pitchFamily="34" charset="0"/>
            </a:endParaRPr>
          </a:p>
          <a:p>
            <a:r>
              <a:rPr lang="en-US" i="0" baseline="0" dirty="0" smtClean="0">
                <a:latin typeface="Century Gothic" pitchFamily="34" charset="0"/>
              </a:rPr>
              <a:t>Also can use example of our use of seat belts today vs. many years ago or ability to smoke just about anywhere years ago but not any longer.</a:t>
            </a:r>
          </a:p>
          <a:p>
            <a:endParaRPr lang="en-US" i="1" baseline="0" dirty="0" smtClean="0">
              <a:latin typeface="Century Gothic" pitchFamily="34" charset="0"/>
            </a:endParaRPr>
          </a:p>
          <a:p>
            <a:r>
              <a:rPr lang="en-US" i="1" baseline="0" dirty="0" smtClean="0">
                <a:latin typeface="Century Gothic" pitchFamily="34" charset="0"/>
              </a:rPr>
              <a:t>There are many terminologies used interchangeably by parents and professionals. In this training, we will discuss co-bedding and co-sleeping, which are referencing an adult sharing a sleep surface with a baby. One of the recommendations is to share a room, which is not to be confused with co-sleeping. </a:t>
            </a:r>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a:t>
            </a:fld>
            <a:endParaRPr lang="en-US"/>
          </a:p>
        </p:txBody>
      </p:sp>
    </p:spTree>
    <p:extLst>
      <p:ext uri="{BB962C8B-B14F-4D97-AF65-F5344CB8AC3E}">
        <p14:creationId xmlns:p14="http://schemas.microsoft.com/office/powerpoint/2010/main" val="3631050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“It</a:t>
            </a:r>
            <a:r>
              <a:rPr lang="en-US" i="1" baseline="0" dirty="0" smtClean="0">
                <a:latin typeface="Century Gothic" pitchFamily="34" charset="0"/>
              </a:rPr>
              <a:t> is important to listen and understand why families may not adhere to the AAP recommendations. We must approach the conversation with questions and reaffirm we are hearing and understanding the family’s circumstances. As we continue our discussion today we will address how you can help meet the families’ needs. For example, a parent may think if they are sleeping with their baby, they can be there if something happens – not realizing they may be increasing the chance of something happening.”</a:t>
            </a:r>
            <a:endParaRPr lang="en-US"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30</a:t>
            </a:fld>
            <a:endParaRPr lang="en-US"/>
          </a:p>
        </p:txBody>
      </p:sp>
    </p:spTree>
    <p:extLst>
      <p:ext uri="{BB962C8B-B14F-4D97-AF65-F5344CB8AC3E}">
        <p14:creationId xmlns:p14="http://schemas.microsoft.com/office/powerpoint/2010/main" val="14867017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latin typeface="Century Gothic" pitchFamily="34" charset="0"/>
              </a:rPr>
              <a:t>“All moms</a:t>
            </a:r>
            <a:r>
              <a:rPr lang="en-US" b="0" i="1" baseline="0" dirty="0" smtClean="0">
                <a:latin typeface="Century Gothic" pitchFamily="34" charset="0"/>
              </a:rPr>
              <a:t> and families want their baby to be safe and grow up to lead a healthy life. It is important to approach a family in this light and not make them feel guilty if they are doing something different than the recommended AAP guidelines.  We should share we have learned a lot from our history and ancestors. While traditions and cultures are valued, we  cannot ignore what we have learned and information that will help babies thrive. You want to share all that you know and what we have learned over time so they as a family can make decisions based on factual information. But in the end families make the choice. Risk factors in a sleep environment affect all cultures and all socioeconomic classes of people, rich and poor. It is important to share the same information with all families.”   </a:t>
            </a:r>
          </a:p>
          <a:p>
            <a:endParaRPr lang="en-US" b="0" i="1" baseline="0" dirty="0" smtClean="0">
              <a:latin typeface="Century Gothic" pitchFamily="34" charset="0"/>
            </a:endParaRPr>
          </a:p>
          <a:p>
            <a:r>
              <a:rPr lang="en-US" b="1" i="1" baseline="0" dirty="0" smtClean="0">
                <a:latin typeface="Century Gothic" pitchFamily="34" charset="0"/>
              </a:rPr>
              <a:t>“How do you reconcile your own traditions or experience with  sleeping your baby? Let’s talk about this.”</a:t>
            </a:r>
            <a:endParaRPr lang="en-US" b="1" i="0" baseline="0" dirty="0" smtClean="0">
              <a:latin typeface="Century Gothic" pitchFamily="34" charset="0"/>
            </a:endParaRPr>
          </a:p>
          <a:p>
            <a:endParaRPr lang="en-US" b="1" i="0" baseline="0" dirty="0" smtClean="0">
              <a:latin typeface="Century Gothic" pitchFamily="34" charset="0"/>
            </a:endParaRPr>
          </a:p>
          <a:p>
            <a:r>
              <a:rPr lang="en-US" b="1" i="1" baseline="0" dirty="0" smtClean="0">
                <a:latin typeface="Century Gothic" pitchFamily="34" charset="0"/>
              </a:rPr>
              <a:t>“Let’s explore our own experiences so we can better understand where our feelings originated.”</a:t>
            </a:r>
          </a:p>
          <a:p>
            <a:endParaRPr lang="en-US" b="1" i="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31</a:t>
            </a:fld>
            <a:endParaRPr lang="en-US"/>
          </a:p>
        </p:txBody>
      </p:sp>
    </p:spTree>
    <p:extLst>
      <p:ext uri="{BB962C8B-B14F-4D97-AF65-F5344CB8AC3E}">
        <p14:creationId xmlns:p14="http://schemas.microsoft.com/office/powerpoint/2010/main" val="493332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baseline="0" dirty="0" smtClean="0">
                <a:latin typeface="Century Gothic" pitchFamily="34" charset="0"/>
              </a:rPr>
              <a:t>“Many of you may have been trained in motivational interviewing. This is an opportunity to apply those techniques.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O.A.R.S. is a skills-based model of interactive techniques adapted from a client-centered approach, using motivational interviewing principles. Both verbal and non-verbal techniques need to be adapted to be culturally sensitive and appropriate. </a:t>
            </a:r>
            <a:endParaRPr lang="en-US" b="0" i="1" baseline="0" dirty="0" smtClean="0">
              <a:latin typeface="Century Gothic" pitchFamily="34" charset="0"/>
            </a:endParaRPr>
          </a:p>
          <a:p>
            <a:r>
              <a:rPr lang="en-US" i="1" dirty="0" smtClean="0">
                <a:latin typeface="Century Gothic" pitchFamily="34" charset="0"/>
              </a:rPr>
              <a:t>“Let’s simplify this by focusing on these</a:t>
            </a:r>
            <a:r>
              <a:rPr lang="en-US" i="1" baseline="0" dirty="0" smtClean="0">
                <a:latin typeface="Century Gothic" pitchFamily="34" charset="0"/>
              </a:rPr>
              <a:t> simple steps. This approach is one you may already be using as you work with families on other topics. Key thoughts to remember are:</a:t>
            </a:r>
          </a:p>
          <a:p>
            <a:pPr marL="171450" indent="-171450">
              <a:buFont typeface="Arial" panose="020B0604020202020204" pitchFamily="34" charset="0"/>
              <a:buChar char="•"/>
            </a:pPr>
            <a:r>
              <a:rPr lang="en-US" i="1" baseline="0" dirty="0" smtClean="0">
                <a:latin typeface="Century Gothic" pitchFamily="34" charset="0"/>
              </a:rPr>
              <a:t>You and the parent should be guiding each other’s conversations </a:t>
            </a:r>
          </a:p>
          <a:p>
            <a:pPr marL="171450" indent="-171450">
              <a:buFont typeface="Arial" panose="020B0604020202020204" pitchFamily="34" charset="0"/>
              <a:buChar char="•"/>
            </a:pPr>
            <a:r>
              <a:rPr lang="en-US" i="1" baseline="0" dirty="0" smtClean="0">
                <a:latin typeface="Century Gothic" pitchFamily="34" charset="0"/>
              </a:rPr>
              <a:t>You need to follow with what the parent says </a:t>
            </a:r>
          </a:p>
          <a:p>
            <a:pPr marL="171450" indent="-171450">
              <a:buFont typeface="Arial" panose="020B0604020202020204" pitchFamily="34" charset="0"/>
              <a:buChar char="•"/>
            </a:pPr>
            <a:r>
              <a:rPr lang="en-US" i="1" baseline="0" dirty="0" smtClean="0">
                <a:latin typeface="Century Gothic" pitchFamily="34" charset="0"/>
              </a:rPr>
              <a:t>Information  needs to be given in a constructive way to the parent.”</a:t>
            </a:r>
            <a:endParaRPr lang="en-US" dirty="0" smtClean="0">
              <a:latin typeface="Century Gothic" pitchFamily="34" charset="0"/>
            </a:endParaRPr>
          </a:p>
          <a:p>
            <a:endParaRPr lang="en-US" dirty="0" smtClean="0">
              <a:latin typeface="Century Gothic" pitchFamily="34" charset="0"/>
            </a:endParaRPr>
          </a:p>
          <a:p>
            <a:r>
              <a:rPr lang="en-US" i="1" dirty="0" smtClean="0">
                <a:latin typeface="Century Gothic" pitchFamily="34" charset="0"/>
              </a:rPr>
              <a:t>H</a:t>
            </a:r>
            <a:r>
              <a:rPr lang="en-US" i="1" baseline="0" dirty="0" smtClean="0">
                <a:latin typeface="Century Gothic" pitchFamily="34" charset="0"/>
              </a:rPr>
              <a:t>ere are examples of open-ended questions: </a:t>
            </a:r>
          </a:p>
          <a:p>
            <a:r>
              <a:rPr lang="en-US" i="1" baseline="0" dirty="0" smtClean="0">
                <a:latin typeface="Century Gothic" pitchFamily="34" charset="0"/>
              </a:rPr>
              <a:t>What has your mom or other family members told you about sleeping your baby? </a:t>
            </a:r>
          </a:p>
          <a:p>
            <a:r>
              <a:rPr lang="en-US" i="1" baseline="0" dirty="0" smtClean="0">
                <a:latin typeface="Century Gothic" pitchFamily="34" charset="0"/>
              </a:rPr>
              <a:t>How do you feel about where your baby should sleep?  </a:t>
            </a:r>
          </a:p>
          <a:p>
            <a:r>
              <a:rPr lang="en-US" i="1" baseline="0" dirty="0" smtClean="0">
                <a:latin typeface="Century Gothic" pitchFamily="34" charset="0"/>
              </a:rPr>
              <a:t>How is your sleep arrangement working for you?  </a:t>
            </a:r>
          </a:p>
          <a:p>
            <a:r>
              <a:rPr lang="en-US" i="1" baseline="0" dirty="0" smtClean="0">
                <a:latin typeface="Century Gothic" pitchFamily="34" charset="0"/>
              </a:rPr>
              <a:t>Tell me about a typical day at your house.   </a:t>
            </a:r>
          </a:p>
          <a:p>
            <a:r>
              <a:rPr lang="en-US" i="1" baseline="0" dirty="0" smtClean="0">
                <a:latin typeface="Century Gothic" pitchFamily="34" charset="0"/>
              </a:rPr>
              <a:t>Tell me why it is difficult for you to get baby to sleep.”</a:t>
            </a:r>
          </a:p>
          <a:p>
            <a:endParaRPr lang="en-US" i="1" dirty="0" smtClean="0">
              <a:latin typeface="Century Gothic" pitchFamily="34" charset="0"/>
            </a:endParaRPr>
          </a:p>
          <a:p>
            <a:r>
              <a:rPr lang="en-US" i="1" dirty="0" smtClean="0">
                <a:latin typeface="Century Gothic" pitchFamily="34" charset="0"/>
              </a:rPr>
              <a:t>Ask permission to educate:</a:t>
            </a:r>
            <a:r>
              <a:rPr lang="en-US" i="1" baseline="0" dirty="0" smtClean="0">
                <a:latin typeface="Century Gothic" pitchFamily="34" charset="0"/>
              </a:rPr>
              <a:t> </a:t>
            </a:r>
          </a:p>
          <a:p>
            <a:r>
              <a:rPr lang="en-US" i="1" baseline="0" dirty="0" smtClean="0">
                <a:latin typeface="Century Gothic" pitchFamily="34" charset="0"/>
              </a:rPr>
              <a:t>“Is it ok if I tell you about a few things regarding safe sleep?”</a:t>
            </a:r>
            <a:endParaRPr lang="en-US" i="1" dirty="0" smtClean="0">
              <a:latin typeface="Century Gothic" pitchFamily="34" charset="0"/>
            </a:endParaRPr>
          </a:p>
          <a:p>
            <a:endParaRPr lang="en-US" i="1" dirty="0" smtClean="0">
              <a:latin typeface="Century Gothic" pitchFamily="34" charset="0"/>
            </a:endParaRPr>
          </a:p>
          <a:p>
            <a:r>
              <a:rPr lang="en-US" i="1" dirty="0" smtClean="0">
                <a:latin typeface="Century Gothic" pitchFamily="34" charset="0"/>
              </a:rPr>
              <a:t>Source: https://public.health.oregon.gov/HealthyPeopleFamilies/ReproductiveSexualHealth/Documents/edmat/OARSEssentialCommunicationTechniques.pdf</a:t>
            </a:r>
          </a:p>
          <a:p>
            <a:endParaRPr lang="en-US" i="1"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32</a:t>
            </a:fld>
            <a:endParaRPr lang="en-US"/>
          </a:p>
        </p:txBody>
      </p:sp>
    </p:spTree>
    <p:extLst>
      <p:ext uri="{BB962C8B-B14F-4D97-AF65-F5344CB8AC3E}">
        <p14:creationId xmlns:p14="http://schemas.microsoft.com/office/powerpoint/2010/main" val="112062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Century Gothic" pitchFamily="34" charset="0"/>
              </a:rPr>
              <a:t>“</a:t>
            </a:r>
            <a:r>
              <a:rPr lang="en-US" i="1" dirty="0" smtClean="0">
                <a:latin typeface="Century Gothic" pitchFamily="34" charset="0"/>
              </a:rPr>
              <a:t>The more you hear and understand,</a:t>
            </a:r>
            <a:r>
              <a:rPr lang="en-US" i="1" baseline="0" dirty="0" smtClean="0">
                <a:latin typeface="Century Gothic" pitchFamily="34" charset="0"/>
              </a:rPr>
              <a:t> the better you can address a parent’s needs. Here are some examples of follow up questions in each of the categories:</a:t>
            </a:r>
          </a:p>
          <a:p>
            <a:r>
              <a:rPr lang="en-US" baseline="0" dirty="0" smtClean="0">
                <a:latin typeface="Century Gothic" pitchFamily="34" charset="0"/>
              </a:rPr>
              <a:t>EXTEND -  “</a:t>
            </a:r>
            <a:r>
              <a:rPr lang="en-US" i="1" baseline="0" dirty="0" smtClean="0">
                <a:latin typeface="Century Gothic" pitchFamily="34" charset="0"/>
              </a:rPr>
              <a:t>What else have you heard about safe sleep? How do you feel about that? Tell me more about how things are working for you.”</a:t>
            </a:r>
          </a:p>
          <a:p>
            <a:r>
              <a:rPr lang="en-US" baseline="0" dirty="0" smtClean="0">
                <a:latin typeface="Century Gothic" pitchFamily="34" charset="0"/>
              </a:rPr>
              <a:t>CLARIFY – </a:t>
            </a:r>
            <a:r>
              <a:rPr lang="en-US" i="1" baseline="0" dirty="0" smtClean="0">
                <a:latin typeface="Century Gothic" pitchFamily="34" charset="0"/>
              </a:rPr>
              <a:t>“Do you think baby will not sleep as well on his back? What do you think is most difficult about sleeping baby in his crib? When you say baby is safe where he sleeps do you mean he is …..? Are you concerned your baby will not be safe if sleeping apart from you?”</a:t>
            </a:r>
          </a:p>
          <a:p>
            <a:r>
              <a:rPr lang="en-US" baseline="0" dirty="0" smtClean="0">
                <a:latin typeface="Century Gothic" pitchFamily="34" charset="0"/>
              </a:rPr>
              <a:t>REFLECT – “</a:t>
            </a:r>
            <a:r>
              <a:rPr lang="en-US" i="1" baseline="0" dirty="0" smtClean="0">
                <a:latin typeface="Century Gothic" pitchFamily="34" charset="0"/>
              </a:rPr>
              <a:t>So you’re saying you feel where your baby sleeps is safe. You think your mom won’t support you sleeping your baby differently than she slept you. You feel you won’t bond with your baby if you’re not sleeping with him.”</a:t>
            </a:r>
          </a:p>
          <a:p>
            <a:r>
              <a:rPr lang="en-US" baseline="0" dirty="0" smtClean="0">
                <a:latin typeface="Century Gothic" pitchFamily="34" charset="0"/>
              </a:rPr>
              <a:t>REDIRECT – </a:t>
            </a:r>
            <a:r>
              <a:rPr lang="en-US" i="1" baseline="0" dirty="0" smtClean="0">
                <a:latin typeface="Century Gothic" pitchFamily="34" charset="0"/>
              </a:rPr>
              <a:t>“I can see you’re worried about your baby’s safety. I’m going to connect you with someone who can get you a Pack N’ Play that will fit right next to your bed so baby can be near you. I can see you’re worried about food for your other children. I am going to give you a name of someone who can help you. Do you have other concerns about sleeping your baby safe?”</a:t>
            </a:r>
          </a:p>
          <a:p>
            <a:endParaRPr lang="en-US" i="1" baseline="0" dirty="0" smtClean="0">
              <a:latin typeface="Century Gothic" pitchFamily="34" charset="0"/>
            </a:endParaRPr>
          </a:p>
          <a:p>
            <a:r>
              <a:rPr lang="en-US" i="0" u="sng" baseline="0" dirty="0" smtClean="0">
                <a:latin typeface="Century Gothic" pitchFamily="34" charset="0"/>
              </a:rPr>
              <a:t>Please note these are examples of different questions and not meant to all be used </a:t>
            </a:r>
            <a:endParaRPr lang="en-US" i="0" u="sng"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33</a:t>
            </a:fld>
            <a:endParaRPr lang="en-US"/>
          </a:p>
        </p:txBody>
      </p:sp>
    </p:spTree>
    <p:extLst>
      <p:ext uri="{BB962C8B-B14F-4D97-AF65-F5344CB8AC3E}">
        <p14:creationId xmlns:p14="http://schemas.microsoft.com/office/powerpoint/2010/main" val="2771794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US" u="sng" dirty="0" smtClean="0">
                <a:latin typeface="Century Gothic" pitchFamily="34" charset="0"/>
              </a:rPr>
              <a:t>Prenatal visits</a:t>
            </a:r>
          </a:p>
          <a:p>
            <a:pPr lvl="0"/>
            <a:r>
              <a:rPr lang="en-US" i="1" dirty="0" smtClean="0">
                <a:latin typeface="Century Gothic" pitchFamily="34" charset="0"/>
              </a:rPr>
              <a:t>“Can we talk about where baby will sleep when you bring him/her home? I know you want to do everything you can to make sure your baby is healthy and safe. Tell me about what you are thinking</a:t>
            </a:r>
            <a:r>
              <a:rPr lang="en-US" i="1" baseline="0" dirty="0" smtClean="0">
                <a:latin typeface="Century Gothic" pitchFamily="34" charset="0"/>
              </a:rPr>
              <a:t> about where your baby will sleep</a:t>
            </a:r>
            <a:r>
              <a:rPr lang="en-US" i="1" dirty="0" smtClean="0">
                <a:latin typeface="Century Gothic" pitchFamily="34" charset="0"/>
              </a:rPr>
              <a:t>.” </a:t>
            </a:r>
          </a:p>
          <a:p>
            <a:pPr lvl="0"/>
            <a:r>
              <a:rPr lang="en-US" u="sng" dirty="0" smtClean="0">
                <a:latin typeface="Century Gothic" pitchFamily="34" charset="0"/>
              </a:rPr>
              <a:t>Postpartum</a:t>
            </a:r>
            <a:r>
              <a:rPr lang="en-US" u="sng" baseline="0" dirty="0" smtClean="0">
                <a:latin typeface="Century Gothic" pitchFamily="34" charset="0"/>
              </a:rPr>
              <a:t> </a:t>
            </a:r>
            <a:r>
              <a:rPr lang="en-US" u="sng" dirty="0" smtClean="0">
                <a:latin typeface="Century Gothic" pitchFamily="34" charset="0"/>
              </a:rPr>
              <a:t>visit</a:t>
            </a:r>
          </a:p>
          <a:p>
            <a:pPr lvl="0"/>
            <a:r>
              <a:rPr lang="en-US" i="1" dirty="0" smtClean="0">
                <a:latin typeface="Century Gothic" pitchFamily="34" charset="0"/>
              </a:rPr>
              <a:t>Ask the mother/caregiver, “How is it working out where your baby is sleeping for naptimes and at night?”</a:t>
            </a:r>
          </a:p>
          <a:p>
            <a:pPr lvl="0"/>
            <a:endParaRPr lang="en-US" i="1" dirty="0" smtClean="0">
              <a:latin typeface="Century Gothic" pitchFamily="34" charset="0"/>
            </a:endParaRPr>
          </a:p>
          <a:p>
            <a:pPr lvl="0"/>
            <a:r>
              <a:rPr lang="en-US" u="sng" dirty="0" smtClean="0">
                <a:latin typeface="Century Gothic" pitchFamily="34" charset="0"/>
              </a:rPr>
              <a:t>Responses in either situation</a:t>
            </a:r>
          </a:p>
          <a:p>
            <a:pPr lvl="0"/>
            <a:r>
              <a:rPr lang="en-US" i="1" dirty="0" smtClean="0">
                <a:latin typeface="Century Gothic" pitchFamily="34" charset="0"/>
              </a:rPr>
              <a:t>“I want to share what we know is the very best way for your baby to sleep safely. We know so much more now than we did when we were born.”</a:t>
            </a:r>
          </a:p>
          <a:p>
            <a:pPr lvl="0"/>
            <a:r>
              <a:rPr lang="en-US" b="1" dirty="0" smtClean="0">
                <a:latin typeface="Century Gothic" pitchFamily="34" charset="0"/>
              </a:rPr>
              <a:t>Reference AAP recommendations for night time and nap time</a:t>
            </a:r>
            <a:r>
              <a:rPr lang="en-US" i="1" dirty="0" smtClean="0">
                <a:latin typeface="Century Gothic" pitchFamily="34" charset="0"/>
              </a:rPr>
              <a:t>. </a:t>
            </a:r>
            <a:r>
              <a:rPr lang="en-US" b="1" dirty="0" smtClean="0">
                <a:latin typeface="Century Gothic" pitchFamily="34" charset="0"/>
              </a:rPr>
              <a:t>Stress babies are most vulnerable to SIDS during the 0-4 month period. Feel free to share the data</a:t>
            </a:r>
            <a:r>
              <a:rPr lang="en-US" dirty="0" smtClean="0">
                <a:latin typeface="Century Gothic" pitchFamily="34" charset="0"/>
              </a:rPr>
              <a:t>:</a:t>
            </a:r>
            <a:r>
              <a:rPr lang="en-US" i="1" dirty="0" smtClean="0">
                <a:latin typeface="Century Gothic" pitchFamily="34" charset="0"/>
              </a:rPr>
              <a:t>  In 2015, 47 babies died in 22 different Wisconsin counties due to an unsafe sleep environment.”</a:t>
            </a:r>
          </a:p>
          <a:p>
            <a:pPr lvl="0"/>
            <a:r>
              <a:rPr lang="en-US" i="1" dirty="0" smtClean="0">
                <a:latin typeface="Century Gothic" pitchFamily="34" charset="0"/>
              </a:rPr>
              <a:t>“Our home visiting program strongly supports the AAP recommendations and is working hard to make sure all our families receive this important information.”</a:t>
            </a:r>
          </a:p>
          <a:p>
            <a:r>
              <a:rPr lang="en-US" b="1" dirty="0" smtClean="0">
                <a:latin typeface="Century Gothic" pitchFamily="34" charset="0"/>
              </a:rPr>
              <a:t>If mom</a:t>
            </a:r>
            <a:r>
              <a:rPr lang="en-US" b="1" baseline="0" dirty="0" smtClean="0">
                <a:latin typeface="Century Gothic" pitchFamily="34" charset="0"/>
              </a:rPr>
              <a:t> does not want to engage in conversation or is committed to a specific sleep environment, ask if it would be okay if you touch base on the subject again at a future visit. Reassure her you only want to support her desire to see her baby grow up healthy.</a:t>
            </a:r>
            <a:endParaRPr lang="en-US" b="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34</a:t>
            </a:fld>
            <a:endParaRPr lang="en-US"/>
          </a:p>
        </p:txBody>
      </p:sp>
    </p:spTree>
    <p:extLst>
      <p:ext uri="{BB962C8B-B14F-4D97-AF65-F5344CB8AC3E}">
        <p14:creationId xmlns:p14="http://schemas.microsoft.com/office/powerpoint/2010/main" val="962657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0" i="1" baseline="0" dirty="0" smtClean="0">
                <a:latin typeface="Century Gothic" pitchFamily="34" charset="0"/>
              </a:rPr>
              <a:t>“We cannot predict when or if a baby will die in an unsafe sleep environment. We only can control how we place our baby to sleep, for every sleep. The statistics show us that at least 4 babies will die each month in an unsafe sleep environment in the State of Wisconsin. We now know the risk factors associated with those deaths. Here are some suggested responses.”</a:t>
            </a:r>
          </a:p>
          <a:p>
            <a:pPr defTabSz="931774">
              <a:defRPr/>
            </a:pPr>
            <a:endParaRPr lang="en-US" b="0" i="1" baseline="0" dirty="0" smtClean="0">
              <a:latin typeface="Century Gothic" pitchFamily="34" charset="0"/>
            </a:endParaRPr>
          </a:p>
          <a:p>
            <a:pPr defTabSz="931774">
              <a:defRPr/>
            </a:pPr>
            <a:r>
              <a:rPr lang="en-US" b="0" dirty="0" smtClean="0">
                <a:latin typeface="Century Gothic" pitchFamily="34" charset="0"/>
              </a:rPr>
              <a:t>Response</a:t>
            </a:r>
            <a:r>
              <a:rPr lang="en-US" b="0" baseline="0" dirty="0" smtClean="0">
                <a:latin typeface="Century Gothic" pitchFamily="34" charset="0"/>
              </a:rPr>
              <a:t> to first bullet: </a:t>
            </a:r>
            <a:r>
              <a:rPr lang="en-US" b="0" i="1" baseline="0" dirty="0" smtClean="0">
                <a:latin typeface="Century Gothic" pitchFamily="34" charset="0"/>
              </a:rPr>
              <a:t>“</a:t>
            </a:r>
            <a:r>
              <a:rPr lang="en-US" b="1" i="1" baseline="0" dirty="0" smtClean="0">
                <a:latin typeface="Century Gothic" pitchFamily="34" charset="0"/>
              </a:rPr>
              <a:t>When </a:t>
            </a:r>
            <a:r>
              <a:rPr lang="en-US" b="0" i="1" baseline="0" dirty="0" smtClean="0">
                <a:latin typeface="Century Gothic" pitchFamily="34" charset="0"/>
              </a:rPr>
              <a:t>does your baby sleep in the Pack N’ Play? Using it for temporary storage is contaminating the area with germs. It’s important to keep the Pack N’ Play clean and empty so baby can use it at anytime.</a:t>
            </a:r>
            <a:endParaRPr lang="en-US" b="0" dirty="0" smtClean="0">
              <a:latin typeface="Century Gothic" pitchFamily="34" charset="0"/>
            </a:endParaRPr>
          </a:p>
          <a:p>
            <a:pPr defTabSz="931774">
              <a:defRPr/>
            </a:pPr>
            <a:endParaRPr lang="en-US" b="0" i="1" dirty="0" smtClean="0">
              <a:latin typeface="Century Gothic" pitchFamily="34" charset="0"/>
            </a:endParaRPr>
          </a:p>
          <a:p>
            <a:pPr defTabSz="931774">
              <a:defRPr/>
            </a:pPr>
            <a:r>
              <a:rPr lang="en-US" b="0" dirty="0" smtClean="0">
                <a:latin typeface="Century Gothic" pitchFamily="34" charset="0"/>
              </a:rPr>
              <a:t>Response</a:t>
            </a:r>
            <a:r>
              <a:rPr lang="en-US" b="0" baseline="0" dirty="0" smtClean="0">
                <a:latin typeface="Century Gothic" pitchFamily="34" charset="0"/>
              </a:rPr>
              <a:t> to second/third bullet: </a:t>
            </a:r>
            <a:r>
              <a:rPr lang="en-US" b="0" i="1" dirty="0" smtClean="0">
                <a:latin typeface="Century Gothic" pitchFamily="34" charset="0"/>
              </a:rPr>
              <a:t>“I</a:t>
            </a:r>
            <a:r>
              <a:rPr lang="en-US" b="0" i="1" baseline="0" dirty="0" smtClean="0">
                <a:latin typeface="Century Gothic" pitchFamily="34" charset="0"/>
              </a:rPr>
              <a:t> know you want to do everything you can to protect your baby and I just want to help you the very best I can. My</a:t>
            </a:r>
            <a:r>
              <a:rPr lang="en-US" b="0" i="1" dirty="0" smtClean="0">
                <a:latin typeface="Century Gothic" pitchFamily="34" charset="0"/>
              </a:rPr>
              <a:t> responsibility</a:t>
            </a:r>
            <a:r>
              <a:rPr lang="en-US" b="0" i="1" baseline="0" dirty="0" smtClean="0">
                <a:latin typeface="Century Gothic" pitchFamily="34" charset="0"/>
              </a:rPr>
              <a:t> </a:t>
            </a:r>
            <a:r>
              <a:rPr lang="en-US" b="0" i="1" dirty="0" smtClean="0">
                <a:latin typeface="Century Gothic" pitchFamily="34" charset="0"/>
              </a:rPr>
              <a:t>as your ______</a:t>
            </a:r>
            <a:r>
              <a:rPr lang="en-US" b="0" i="1" baseline="0" dirty="0" smtClean="0">
                <a:latin typeface="Century Gothic" pitchFamily="34" charset="0"/>
              </a:rPr>
              <a:t> </a:t>
            </a:r>
            <a:r>
              <a:rPr lang="en-US" b="0" i="1" dirty="0" smtClean="0">
                <a:latin typeface="Century Gothic" pitchFamily="34" charset="0"/>
              </a:rPr>
              <a:t>is to provide you with the most up-to-date information available. It is your decision</a:t>
            </a:r>
            <a:r>
              <a:rPr lang="en-US" b="0" i="1" baseline="0" dirty="0" smtClean="0">
                <a:latin typeface="Century Gothic" pitchFamily="34" charset="0"/>
              </a:rPr>
              <a:t> as a parent as to where your baby sleeps. I am here to help you problem solve. Tell me why you feel so strongly about having your baby sleep in your bed. (Discuss the parent’s feelings and weave in a suggestion base on parent response.)</a:t>
            </a:r>
            <a:endParaRPr lang="en-US" b="0"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35</a:t>
            </a:fld>
            <a:endParaRPr lang="en-US"/>
          </a:p>
        </p:txBody>
      </p:sp>
    </p:spTree>
    <p:extLst>
      <p:ext uri="{BB962C8B-B14F-4D97-AF65-F5344CB8AC3E}">
        <p14:creationId xmlns:p14="http://schemas.microsoft.com/office/powerpoint/2010/main" val="29665442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baseline="0" dirty="0" smtClean="0">
                <a:latin typeface="Century Gothic" pitchFamily="34" charset="0"/>
              </a:rPr>
              <a:t>“If they are concerned about space in their bedroom, suggest moving a dresser out of the room so the crib will fit next to the parents bed. Or suggest a Pack N’ Play which may fit better” </a:t>
            </a:r>
            <a:endParaRPr lang="en-US" b="1" baseline="0" dirty="0" smtClean="0">
              <a:latin typeface="Century Gothic" pitchFamily="34" charset="0"/>
            </a:endParaRPr>
          </a:p>
          <a:p>
            <a:endParaRPr lang="en-US" b="1" baseline="0" dirty="0" smtClean="0">
              <a:latin typeface="Century Gothic" pitchFamily="34" charset="0"/>
            </a:endParaRPr>
          </a:p>
          <a:p>
            <a:r>
              <a:rPr lang="en-US" b="0" i="1" baseline="0" dirty="0" smtClean="0">
                <a:latin typeface="Century Gothic" pitchFamily="34" charset="0"/>
              </a:rPr>
              <a:t>“Moms who have experienced their baby's death have said that they "didn't think it would happen to them. They too thought they did not move around. Sleep studies have shown that parents move more often than they realize.“</a:t>
            </a:r>
          </a:p>
          <a:p>
            <a:endParaRPr lang="en-US" b="0" i="1" baseline="0" dirty="0" smtClean="0">
              <a:latin typeface="Century Gothic" pitchFamily="34" charset="0"/>
            </a:endParaRPr>
          </a:p>
          <a:p>
            <a:r>
              <a:rPr lang="en-US" b="0" i="1" baseline="0" dirty="0" smtClean="0">
                <a:latin typeface="Century Gothic" pitchFamily="34" charset="0"/>
              </a:rPr>
              <a:t>“Nothing happened to many babies just like many of us survived not wearing a seat belt growing up. But based on what happened to others not so lucky and what we have learned over time, we all wear seat belts and we have found safer ways for babies to sleep.”</a:t>
            </a:r>
          </a:p>
          <a:p>
            <a:endParaRPr lang="en-US" b="0" i="1" baseline="0" dirty="0" smtClean="0">
              <a:latin typeface="Century Gothic" pitchFamily="34" charset="0"/>
            </a:endParaRPr>
          </a:p>
          <a:p>
            <a:endParaRPr lang="en-US" b="1" baseline="0" dirty="0" smtClean="0">
              <a:latin typeface="Century Gothic" pitchFamily="34" charset="0"/>
            </a:endParaRPr>
          </a:p>
          <a:p>
            <a:endParaRPr lang="en-US" b="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36</a:t>
            </a:fld>
            <a:endParaRPr lang="en-US"/>
          </a:p>
        </p:txBody>
      </p:sp>
    </p:spTree>
    <p:extLst>
      <p:ext uri="{BB962C8B-B14F-4D97-AF65-F5344CB8AC3E}">
        <p14:creationId xmlns:p14="http://schemas.microsoft.com/office/powerpoint/2010/main" val="349270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You may have a family tell you that they hear what you’re saying, but plan to sleep with their baby or use blankets regardless. This is a difficult position to be in, but this response can be helpful. Remember, this decision is ultimately the family’s choice, and our role as professionals is to provide the family with all the tools, resources and education necessary before deciding how their baby will sleep. Remind the family that you will likely bring the topic up again the next time you meet, and reiterate the importance of following the safe sleep guidelines you have shared. </a:t>
            </a:r>
          </a:p>
          <a:p>
            <a:endParaRPr lang="en-US" baseline="0" dirty="0" smtClean="0"/>
          </a:p>
          <a:p>
            <a:r>
              <a:rPr lang="en-US" b="0" i="1" baseline="0" dirty="0" smtClean="0">
                <a:latin typeface="Century Gothic" pitchFamily="34" charset="0"/>
              </a:rPr>
              <a:t>“I hear what you are saying, and you have the right to choose where and how your baby sleeps. I care about you and your baby, and just want to make sure you have all the information we have so your baby has the best chance to reach his first birthday. I am not able to tell you how to sleep with your baby safely because there just isn’t a safe way. But please think about all we have talked about and reduce the risks to your baby as much as possible.”</a:t>
            </a:r>
          </a:p>
          <a:p>
            <a:r>
              <a:rPr lang="en-US" b="0" i="1" baseline="0" dirty="0" smtClean="0">
                <a:latin typeface="Century Gothic" pitchFamily="34" charset="0"/>
              </a:rPr>
              <a:t>“It is my job to give you information to help you make the best possible choices for you and your family. I know it is hard to change routines. I know you want what is best for your baby so I am here to help you.”</a:t>
            </a:r>
          </a:p>
          <a:p>
            <a:endParaRPr lang="en-US" b="1" i="1" baseline="0" dirty="0" smtClean="0">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As</a:t>
            </a:r>
            <a:r>
              <a:rPr lang="en-US" b="1" baseline="0" dirty="0" smtClean="0"/>
              <a:t> role playing occurs, have training attendees practice this phase or a similar phrase in their own words. Stress that home visitors or others should </a:t>
            </a:r>
            <a:r>
              <a:rPr lang="en-US" b="1" u="sng" baseline="0" dirty="0" smtClean="0"/>
              <a:t>NOT</a:t>
            </a:r>
            <a:r>
              <a:rPr lang="en-US" b="1" baseline="0" dirty="0" smtClean="0"/>
              <a:t> ever say how to sleep safely. Rather reference reducing risk.</a:t>
            </a:r>
          </a:p>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37</a:t>
            </a:fld>
            <a:endParaRPr lang="en-US"/>
          </a:p>
        </p:txBody>
      </p:sp>
    </p:spTree>
    <p:extLst>
      <p:ext uri="{BB962C8B-B14F-4D97-AF65-F5344CB8AC3E}">
        <p14:creationId xmlns:p14="http://schemas.microsoft.com/office/powerpoint/2010/main" val="3873334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latin typeface="Century Gothic" pitchFamily="34" charset="0"/>
              </a:rPr>
              <a:t>“Let’s role play situations you have encountered and discuss what your response</a:t>
            </a:r>
            <a:r>
              <a:rPr lang="en-US" i="1" baseline="0" dirty="0" smtClean="0">
                <a:latin typeface="Century Gothic" pitchFamily="34" charset="0"/>
              </a:rPr>
              <a:t> might be given the information learned in this training.” </a:t>
            </a:r>
          </a:p>
          <a:p>
            <a:endParaRPr lang="en-US" baseline="0" dirty="0" smtClean="0">
              <a:latin typeface="Century Gothic" pitchFamily="34" charset="0"/>
            </a:endParaRPr>
          </a:p>
          <a:p>
            <a:r>
              <a:rPr lang="en-US" i="0" baseline="0" dirty="0" smtClean="0">
                <a:latin typeface="Century Gothic" pitchFamily="34" charset="0"/>
              </a:rPr>
              <a:t>Some suggestions:</a:t>
            </a:r>
          </a:p>
          <a:p>
            <a:pPr>
              <a:buFont typeface="Arial" pitchFamily="34" charset="0"/>
              <a:buChar char="•"/>
            </a:pPr>
            <a:r>
              <a:rPr lang="en-US" i="0" baseline="0" dirty="0" smtClean="0">
                <a:latin typeface="Century Gothic" pitchFamily="34" charset="0"/>
              </a:rPr>
              <a:t>Divide into groups of three and choose roles (Parent, professional, observer).</a:t>
            </a:r>
          </a:p>
          <a:p>
            <a:pPr>
              <a:buFont typeface="Arial" pitchFamily="34" charset="0"/>
              <a:buChar char="•"/>
            </a:pPr>
            <a:r>
              <a:rPr lang="en-US" i="0" baseline="0" dirty="0" smtClean="0">
                <a:latin typeface="Century Gothic" pitchFamily="34" charset="0"/>
              </a:rPr>
              <a:t>Provide each group with situations on index cards (use examples from “What if parent says…” slides).</a:t>
            </a:r>
          </a:p>
          <a:p>
            <a:pPr>
              <a:buFont typeface="Arial" pitchFamily="34" charset="0"/>
              <a:buChar char="•"/>
            </a:pPr>
            <a:r>
              <a:rPr lang="en-US" i="0" baseline="0" dirty="0" smtClean="0">
                <a:latin typeface="Century Gothic" pitchFamily="34" charset="0"/>
              </a:rPr>
              <a:t>Have groups role play situation. Ask observer to provide feedback to two others in group.</a:t>
            </a:r>
          </a:p>
          <a:p>
            <a:pPr>
              <a:buFont typeface="Arial" pitchFamily="34" charset="0"/>
              <a:buChar char="•"/>
            </a:pPr>
            <a:r>
              <a:rPr lang="en-US" i="0" baseline="0" dirty="0" smtClean="0">
                <a:latin typeface="Century Gothic" pitchFamily="34" charset="0"/>
              </a:rPr>
              <a:t>Bring entire group back together to share success, their comfort in having the conversation, challenges etc.</a:t>
            </a:r>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38</a:t>
            </a:fld>
            <a:endParaRPr lang="en-US"/>
          </a:p>
        </p:txBody>
      </p:sp>
    </p:spTree>
    <p:extLst>
      <p:ext uri="{BB962C8B-B14F-4D97-AF65-F5344CB8AC3E}">
        <p14:creationId xmlns:p14="http://schemas.microsoft.com/office/powerpoint/2010/main" val="33760139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Font typeface="+mj-lt"/>
              <a:buAutoNum type="arabicPeriod"/>
            </a:pPr>
            <a:r>
              <a:rPr lang="en-US" b="0" i="1" dirty="0" smtClean="0"/>
              <a:t>The</a:t>
            </a:r>
            <a:r>
              <a:rPr lang="en-US" b="0" i="1" baseline="0" dirty="0" smtClean="0"/>
              <a:t> refresher notebook is for your personal use to review prior to a home visit. This will help guide you in your conversations and provides suggested </a:t>
            </a:r>
            <a:r>
              <a:rPr lang="en-US" b="0" i="1" baseline="0" dirty="0" smtClean="0">
                <a:latin typeface="Century Gothic" pitchFamily="34" charset="0"/>
              </a:rPr>
              <a:t>language for you to use.</a:t>
            </a:r>
          </a:p>
          <a:p>
            <a:pPr marL="232943" indent="-232943">
              <a:buFont typeface="+mj-lt"/>
              <a:buAutoNum type="arabicPeriod"/>
            </a:pPr>
            <a:r>
              <a:rPr lang="en-US" b="0" i="1" baseline="0" dirty="0" smtClean="0">
                <a:latin typeface="Century Gothic" pitchFamily="34" charset="0"/>
              </a:rPr>
              <a:t>The “table talk” sheets can serve as a tool to keep the conversation focused and provide mom with visual graphics to emphasize key points. They have been prepared to serve five different populations, American Indian/Alaska Native, African American, White, Hispanic and Asian. You can leave the sheet in the home.</a:t>
            </a:r>
          </a:p>
          <a:p>
            <a:pPr marL="232943" indent="-232943">
              <a:buFont typeface="+mj-lt"/>
              <a:buAutoNum type="arabicPeriod"/>
            </a:pPr>
            <a:r>
              <a:rPr lang="en-US" b="0" i="1" baseline="0" dirty="0" smtClean="0">
                <a:latin typeface="Century Gothic" pitchFamily="34" charset="0"/>
              </a:rPr>
              <a:t>Know your community resources well so that you can help connect families to what they need.</a:t>
            </a:r>
          </a:p>
          <a:p>
            <a:pPr marL="232943" indent="-232943">
              <a:buFont typeface="+mj-lt"/>
              <a:buAutoNum type="arabicPeriod"/>
            </a:pPr>
            <a:r>
              <a:rPr lang="en-US" b="0" i="1" baseline="0" dirty="0" smtClean="0">
                <a:latin typeface="Century Gothic" pitchFamily="34" charset="0"/>
              </a:rPr>
              <a:t>Visit the Children’s Health Alliance of Wisconsin website for more tools, resources and handouts: www.chawisconsin.org/sbs. </a:t>
            </a:r>
          </a:p>
          <a:p>
            <a:pPr marL="0" indent="0">
              <a:buFont typeface="+mj-lt"/>
              <a:buNone/>
            </a:pPr>
            <a:endParaRPr lang="en-US" b="0" i="1" baseline="0" dirty="0" smtClean="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39</a:t>
            </a:fld>
            <a:endParaRPr lang="en-US"/>
          </a:p>
        </p:txBody>
      </p:sp>
    </p:spTree>
    <p:extLst>
      <p:ext uri="{BB962C8B-B14F-4D97-AF65-F5344CB8AC3E}">
        <p14:creationId xmlns:p14="http://schemas.microsoft.com/office/powerpoint/2010/main" val="1691186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a:t>
            </a:r>
            <a:r>
              <a:rPr lang="en-US" baseline="0" dirty="0" smtClean="0"/>
              <a:t> the first part of our training, we will discuss infant mortality data and the “why” behind the safe sleep guidelines.</a:t>
            </a:r>
            <a:endParaRPr lang="en-US" dirty="0" smtClean="0"/>
          </a:p>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4</a:t>
            </a:fld>
            <a:endParaRPr lang="en-US"/>
          </a:p>
        </p:txBody>
      </p:sp>
    </p:spTree>
    <p:extLst>
      <p:ext uri="{BB962C8B-B14F-4D97-AF65-F5344CB8AC3E}">
        <p14:creationId xmlns:p14="http://schemas.microsoft.com/office/powerpoint/2010/main" val="2412104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baseline="0" dirty="0" smtClean="0">
                <a:latin typeface="Century Gothic" pitchFamily="34" charset="0"/>
              </a:rPr>
              <a:t>“As a professional, you will develop trusting relationships with families. It is ultimately a family’s decision to sleep their baby any way they choose; however, your role is to provide families with all of the information available so they can make informed choices. Use your knowledge and resources to support your families and encourage them to make healthy decisions.” </a:t>
            </a:r>
            <a:endParaRPr lang="en-US" b="0" i="1"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40</a:t>
            </a:fld>
            <a:endParaRPr lang="en-US"/>
          </a:p>
        </p:txBody>
      </p:sp>
    </p:spTree>
    <p:extLst>
      <p:ext uri="{BB962C8B-B14F-4D97-AF65-F5344CB8AC3E}">
        <p14:creationId xmlns:p14="http://schemas.microsoft.com/office/powerpoint/2010/main" val="38891673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latin typeface="Century Gothic" pitchFamily="34" charset="0"/>
            </a:endParaRPr>
          </a:p>
          <a:p>
            <a:r>
              <a:rPr lang="en-US" i="1" baseline="0" dirty="0" smtClean="0">
                <a:latin typeface="Century Gothic" pitchFamily="34" charset="0"/>
              </a:rPr>
              <a:t>Conclusion: “We would appreciate and value your feedback so we can improve the training for future groups and enhance the materials. We have a post survey for you today, and you will also receive an email survey in the next 6-8 weeks to capture your experience in having safe sleep conversations with families. Please be honest and direct with your feedback so we can create what is best for you and our families. Thank you!”</a:t>
            </a:r>
          </a:p>
          <a:p>
            <a:endParaRPr lang="en-US" i="1" baseline="0" dirty="0" smtClean="0">
              <a:latin typeface="Century Gothic" pitchFamily="34" charset="0"/>
            </a:endParaRPr>
          </a:p>
          <a:p>
            <a:r>
              <a:rPr lang="en-US" b="1" i="0" baseline="0" dirty="0" smtClean="0">
                <a:latin typeface="Century Gothic" pitchFamily="34" charset="0"/>
              </a:rPr>
              <a:t>Conduct post survey</a:t>
            </a:r>
          </a:p>
          <a:p>
            <a:r>
              <a:rPr lang="en-US" i="0" baseline="0" dirty="0" smtClean="0">
                <a:latin typeface="Century Gothic" pitchFamily="34" charset="0"/>
              </a:rPr>
              <a:t>Remind attendees to look for a survey link from Children’s Health Alliance of Wisconsin within the next 6-8 weeks, asking about how your conversations are going and how families are responding.</a:t>
            </a:r>
          </a:p>
          <a:p>
            <a:endParaRPr lang="en-US" i="0" baseline="0" dirty="0" smtClean="0">
              <a:latin typeface="Century Gothic" pitchFamily="34" charset="0"/>
            </a:endParaRPr>
          </a:p>
          <a:p>
            <a:r>
              <a:rPr lang="en-US" b="1" i="0" baseline="0" dirty="0" smtClean="0">
                <a:latin typeface="Century Gothic" pitchFamily="34" charset="0"/>
              </a:rPr>
              <a:t>Collect all pre and post surveys and the sign in sheet. Email or mail these to Children’s Health Alliance of Wisconsin as soon as possible.</a:t>
            </a:r>
          </a:p>
          <a:p>
            <a:endParaRPr lang="en-US" i="0" baseline="0" dirty="0" smtClean="0">
              <a:latin typeface="Century Gothic" pitchFamily="34" charset="0"/>
            </a:endParaRPr>
          </a:p>
          <a:p>
            <a:endParaRPr lang="en-US"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41</a:t>
            </a:fld>
            <a:endParaRPr lang="en-US"/>
          </a:p>
        </p:txBody>
      </p:sp>
    </p:spTree>
    <p:extLst>
      <p:ext uri="{BB962C8B-B14F-4D97-AF65-F5344CB8AC3E}">
        <p14:creationId xmlns:p14="http://schemas.microsoft.com/office/powerpoint/2010/main" val="1513086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42</a:t>
            </a:fld>
            <a:endParaRPr lang="en-US"/>
          </a:p>
        </p:txBody>
      </p:sp>
    </p:spTree>
    <p:extLst>
      <p:ext uri="{BB962C8B-B14F-4D97-AF65-F5344CB8AC3E}">
        <p14:creationId xmlns:p14="http://schemas.microsoft.com/office/powerpoint/2010/main" val="3654073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smtClean="0">
                <a:latin typeface="Century Gothic" pitchFamily="34" charset="0"/>
              </a:rPr>
              <a:t>“Before we talk about how</a:t>
            </a:r>
            <a:r>
              <a:rPr lang="en-US" i="1" baseline="0" dirty="0" smtClean="0">
                <a:latin typeface="Century Gothic" pitchFamily="34" charset="0"/>
              </a:rPr>
              <a:t> to have conversations about safe sleep, we would like to provide a brief overview of infant mortality, or death, and why having campaigns and conversations matter. </a:t>
            </a:r>
          </a:p>
          <a:p>
            <a:endParaRPr lang="en-US" b="0" i="1" u="none" baseline="0" dirty="0" smtClean="0">
              <a:latin typeface="Century Gothic" pitchFamily="34" charset="0"/>
            </a:endParaRPr>
          </a:p>
          <a:p>
            <a:r>
              <a:rPr lang="en-US" b="0" i="1" u="none" baseline="0" dirty="0" smtClean="0">
                <a:latin typeface="Century Gothic" pitchFamily="34" charset="0"/>
              </a:rPr>
              <a:t>A rate is the number of people experiencing some event, such as a sleep-related death, divided by the number of people at risk for the event, for a specific period of time. Rates are expressed in terms of a unit of population. Infant mortality rates are usually expressed per 1,000 live births. Rates allow us to make comparisons without worrying about the effects of population size.</a:t>
            </a:r>
          </a:p>
          <a:p>
            <a:endParaRPr lang="en-US" b="0" i="1" u="none" baseline="0" dirty="0" smtClean="0">
              <a:latin typeface="Century Gothic" pitchFamily="34" charset="0"/>
            </a:endParaRPr>
          </a:p>
          <a:p>
            <a:r>
              <a:rPr lang="en-US" b="0" i="1" u="none" baseline="0" dirty="0" smtClean="0">
                <a:latin typeface="Century Gothic" pitchFamily="34" charset="0"/>
              </a:rPr>
              <a:t>As you can see from this chart, the United States ranks high in infant mortality among other developed countries. You will notice that Finland has one of the lowest infant mortality rate among these countries. We will talk more about Finland later in this training.”</a:t>
            </a:r>
          </a:p>
          <a:p>
            <a:endParaRPr lang="en-US" b="0" i="1" u="none" baseline="0" dirty="0" smtClean="0">
              <a:latin typeface="Century Gothic" pitchFamily="34" charset="0"/>
            </a:endParaRPr>
          </a:p>
          <a:p>
            <a:endParaRPr lang="en-US" b="0" i="1" u="none" baseline="0" dirty="0" smtClean="0">
              <a:latin typeface="Century Gothic" pitchFamily="34" charset="0"/>
            </a:endParaRPr>
          </a:p>
          <a:p>
            <a:endParaRPr lang="en-US" b="0" i="1" u="none" baseline="0" dirty="0" smtClean="0">
              <a:latin typeface="Century Gothic" pitchFamily="34" charset="0"/>
            </a:endParaRPr>
          </a:p>
          <a:p>
            <a:pPr algn="ctr"/>
            <a:r>
              <a:rPr lang="en-US" b="0" i="0" u="none" dirty="0" smtClean="0">
                <a:latin typeface="Century Gothic" pitchFamily="34" charset="0"/>
              </a:rPr>
              <a:t>Reference</a:t>
            </a:r>
          </a:p>
          <a:p>
            <a:r>
              <a:rPr lang="en-US" b="0" i="0" u="none" dirty="0" smtClean="0">
                <a:latin typeface="Century Gothic" pitchFamily="34" charset="0"/>
              </a:rPr>
              <a:t>Organization for Economic Cooperation and Development [OECD]. (2020). Infant mortality rates (indicator). http://doi.org/10.1787/83dea506-en (Accessed on 5 November 2020)</a:t>
            </a:r>
            <a:endParaRPr lang="en-US" b="0" i="0" u="none"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5</a:t>
            </a:fld>
            <a:endParaRPr lang="en-US"/>
          </a:p>
        </p:txBody>
      </p:sp>
    </p:spTree>
    <p:extLst>
      <p:ext uri="{BB962C8B-B14F-4D97-AF65-F5344CB8AC3E}">
        <p14:creationId xmlns:p14="http://schemas.microsoft.com/office/powerpoint/2010/main" val="3856635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0" dirty="0" smtClean="0"/>
              <a:t>“As identified in this figure from the  Centers</a:t>
            </a:r>
            <a:r>
              <a:rPr lang="en-US" i="0" baseline="0" dirty="0" smtClean="0"/>
              <a:t> for Disease Control and Prevention (CDC)</a:t>
            </a:r>
            <a:r>
              <a:rPr lang="en-US" i="0" dirty="0" smtClean="0"/>
              <a:t>, U.S. infant mortality rates are higher among Non-Hispanic</a:t>
            </a:r>
            <a:r>
              <a:rPr lang="en-US" i="0" baseline="0" dirty="0" smtClean="0"/>
              <a:t> Black infants </a:t>
            </a:r>
            <a:r>
              <a:rPr lang="en-US" i="0" dirty="0" smtClean="0"/>
              <a:t>babies and American Indian/Alaska</a:t>
            </a:r>
            <a:r>
              <a:rPr lang="en-US" i="0" baseline="0" dirty="0" smtClean="0"/>
              <a:t> Native infants </a:t>
            </a:r>
            <a:r>
              <a:rPr lang="en-US" i="0" dirty="0" smtClean="0"/>
              <a:t>compared </a:t>
            </a:r>
            <a:r>
              <a:rPr lang="en-US" i="0" u="sng" dirty="0" smtClean="0"/>
              <a:t>to</a:t>
            </a:r>
            <a:r>
              <a:rPr lang="en-US" i="0" u="sng" baseline="0" dirty="0" smtClean="0"/>
              <a:t> all</a:t>
            </a:r>
            <a:r>
              <a:rPr lang="en-US" i="0" u="sng" dirty="0" smtClean="0"/>
              <a:t> babies</a:t>
            </a:r>
            <a:r>
              <a:rPr lang="en-US" i="0" dirty="0" smtClean="0"/>
              <a:t>. Although the rate of infant death has declined over time for all races, the racial disparities in infant mortality rates that we see here have persisted over time despite these declines. For</a:t>
            </a:r>
            <a:r>
              <a:rPr lang="en-US" i="0" baseline="0" dirty="0" smtClean="0"/>
              <a:t> this reason, it is important to look at infant mortality through a health equity lens.</a:t>
            </a:r>
            <a:endParaRPr lang="en-US" i="0" dirty="0" smtClean="0"/>
          </a:p>
          <a:p>
            <a:pPr defTabSz="931774">
              <a:defRPr/>
            </a:pPr>
            <a:endParaRPr lang="en-US" i="0" dirty="0" smtClean="0"/>
          </a:p>
          <a:p>
            <a:r>
              <a:rPr lang="en-US" sz="1200" b="0" i="0" kern="1200" dirty="0" smtClean="0">
                <a:solidFill>
                  <a:schemeClr val="tx1"/>
                </a:solidFill>
                <a:effectLst/>
                <a:latin typeface="+mn-lt"/>
                <a:ea typeface="+mn-ea"/>
                <a:cs typeface="+mn-cs"/>
              </a:rPr>
              <a:t>In 2018, infant mortality rates by race and ethnicity were as follows:</a:t>
            </a:r>
          </a:p>
          <a:p>
            <a:r>
              <a:rPr lang="en-US" sz="1200" b="0" i="0" kern="1200" dirty="0" smtClean="0">
                <a:solidFill>
                  <a:schemeClr val="tx1"/>
                </a:solidFill>
                <a:effectLst/>
                <a:latin typeface="+mn-lt"/>
                <a:ea typeface="+mn-ea"/>
                <a:cs typeface="+mn-cs"/>
              </a:rPr>
              <a:t>Non-Hispanic black: 10.8</a:t>
            </a:r>
          </a:p>
          <a:p>
            <a:r>
              <a:rPr lang="en-US" sz="1200" b="0" i="0" kern="1200" dirty="0" smtClean="0">
                <a:solidFill>
                  <a:schemeClr val="tx1"/>
                </a:solidFill>
                <a:effectLst/>
                <a:latin typeface="+mn-lt"/>
                <a:ea typeface="+mn-ea"/>
                <a:cs typeface="+mn-cs"/>
              </a:rPr>
              <a:t>American Indian/Alaska Native: 9.4</a:t>
            </a:r>
          </a:p>
          <a:p>
            <a:r>
              <a:rPr lang="en-US" sz="1200" b="0" i="0" kern="1200" dirty="0" smtClean="0">
                <a:solidFill>
                  <a:schemeClr val="tx1"/>
                </a:solidFill>
                <a:effectLst/>
                <a:latin typeface="+mn-lt"/>
                <a:ea typeface="+mn-ea"/>
                <a:cs typeface="+mn-cs"/>
              </a:rPr>
              <a:t>Native Hawaiian or other Pacific Islander: 8.2</a:t>
            </a:r>
          </a:p>
          <a:p>
            <a:r>
              <a:rPr lang="en-US" sz="1200" b="0" i="0" kern="1200" dirty="0" smtClean="0">
                <a:solidFill>
                  <a:schemeClr val="tx1"/>
                </a:solidFill>
                <a:effectLst/>
                <a:latin typeface="+mn-lt"/>
                <a:ea typeface="+mn-ea"/>
                <a:cs typeface="+mn-cs"/>
              </a:rPr>
              <a:t>Hispanic: 4.9</a:t>
            </a:r>
          </a:p>
          <a:p>
            <a:r>
              <a:rPr lang="en-US" sz="1200" b="0" i="0" kern="1200" dirty="0" smtClean="0">
                <a:solidFill>
                  <a:schemeClr val="tx1"/>
                </a:solidFill>
                <a:effectLst/>
                <a:latin typeface="+mn-lt"/>
                <a:ea typeface="+mn-ea"/>
                <a:cs typeface="+mn-cs"/>
              </a:rPr>
              <a:t>Non-Hispanic white: 4.6</a:t>
            </a:r>
          </a:p>
          <a:p>
            <a:r>
              <a:rPr lang="en-US" sz="1200" b="0" i="0" kern="1200" dirty="0" smtClean="0">
                <a:solidFill>
                  <a:schemeClr val="tx1"/>
                </a:solidFill>
                <a:effectLst/>
                <a:latin typeface="+mn-lt"/>
                <a:ea typeface="+mn-ea"/>
                <a:cs typeface="+mn-cs"/>
              </a:rPr>
              <a:t>Asian: 3.6</a:t>
            </a:r>
          </a:p>
          <a:p>
            <a:pPr marL="171450" indent="-171450">
              <a:buFont typeface="Arial" panose="020B0604020202020204" pitchFamily="34" charset="0"/>
              <a:buChar char="•"/>
            </a:pPr>
            <a:endParaRPr lang="en-US" i="1" baseline="0" dirty="0" smtClean="0"/>
          </a:p>
          <a:p>
            <a:pPr marL="0" indent="0" algn="ctr">
              <a:buFont typeface="Arial" panose="020B0604020202020204" pitchFamily="34" charset="0"/>
              <a:buNone/>
            </a:pPr>
            <a:r>
              <a:rPr lang="en-US" i="0" baseline="0" dirty="0" smtClean="0"/>
              <a:t>Reference</a:t>
            </a:r>
          </a:p>
          <a:p>
            <a:pPr marL="0" indent="0">
              <a:buFont typeface="Arial" panose="020B0604020202020204" pitchFamily="34" charset="0"/>
              <a:buNone/>
            </a:pPr>
            <a:r>
              <a:rPr lang="en-US" i="1" baseline="0" dirty="0" smtClean="0"/>
              <a:t>CDC. (2020). Infant mortality. Retrieved from https://www.cdc.gov/reproductivehealth/maternalinfanthealth/infantmortality.htm </a:t>
            </a:r>
            <a:endParaRPr lang="en-US" dirty="0" smtClean="0"/>
          </a:p>
        </p:txBody>
      </p:sp>
      <p:sp>
        <p:nvSpPr>
          <p:cNvPr id="4" name="Slide Number Placeholder 3"/>
          <p:cNvSpPr>
            <a:spLocks noGrp="1"/>
          </p:cNvSpPr>
          <p:nvPr>
            <p:ph type="sldNum" sz="quarter" idx="10"/>
          </p:nvPr>
        </p:nvSpPr>
        <p:spPr/>
        <p:txBody>
          <a:bodyPr/>
          <a:lstStyle/>
          <a:p>
            <a:fld id="{FA35F88D-B5A8-4EEC-827D-A53CB8C61D87}" type="slidenum">
              <a:rPr lang="en-US" smtClean="0"/>
              <a:pPr/>
              <a:t>6</a:t>
            </a:fld>
            <a:endParaRPr lang="en-US"/>
          </a:p>
        </p:txBody>
      </p:sp>
    </p:spTree>
    <p:extLst>
      <p:ext uri="{BB962C8B-B14F-4D97-AF65-F5344CB8AC3E}">
        <p14:creationId xmlns:p14="http://schemas.microsoft.com/office/powerpoint/2010/main" val="409926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u="none" dirty="0" smtClean="0">
                <a:latin typeface="Century Gothic" pitchFamily="34" charset="0"/>
              </a:rPr>
              <a:t>“Nationally the rate</a:t>
            </a:r>
            <a:r>
              <a:rPr lang="en-US" b="0" i="1" u="none" baseline="0" dirty="0" smtClean="0">
                <a:latin typeface="Century Gothic" pitchFamily="34" charset="0"/>
              </a:rPr>
              <a:t> of infant death has steadily declined consistent with the promotion of babies sleeping on their backs in the early 90s. Wisconsin mirrors the national pattern, however has experienced inconsistencies. As noted on the previous slide; the rate for African American babies  dying in Wisconsin is higher than all babies.”</a:t>
            </a:r>
          </a:p>
          <a:p>
            <a:endParaRPr lang="en-US" b="0" i="0" u="none" baseline="0" dirty="0" smtClean="0">
              <a:latin typeface="Century Gothic" pitchFamily="34" charset="0"/>
            </a:endParaRPr>
          </a:p>
          <a:p>
            <a:r>
              <a:rPr lang="en-US" b="1" i="0" u="none" baseline="0" dirty="0" smtClean="0">
                <a:latin typeface="Century Gothic" pitchFamily="34" charset="0"/>
              </a:rPr>
              <a:t>Note:</a:t>
            </a:r>
            <a:r>
              <a:rPr lang="en-US" b="0" i="0" u="none" baseline="0" dirty="0" smtClean="0">
                <a:latin typeface="Century Gothic" pitchFamily="34" charset="0"/>
              </a:rPr>
              <a:t> If anyone asks about why Wisconsin’s line goes up and down, please respond with the following: Because number of deaths in individual states can be small compared to a national view, you will naturally see more variance in the graphing. It is important to always look at the trend over time.</a:t>
            </a:r>
          </a:p>
          <a:p>
            <a:endParaRPr lang="en-US" b="0" i="0" u="none" baseline="0" dirty="0" smtClean="0">
              <a:latin typeface="Century Gothic" pitchFamily="34" charset="0"/>
            </a:endParaRPr>
          </a:p>
          <a:p>
            <a:endParaRPr lang="en-US" b="0" i="0" u="none" baseline="0" dirty="0" smtClean="0">
              <a:latin typeface="Century Gothic" pitchFamily="34" charset="0"/>
            </a:endParaRPr>
          </a:p>
          <a:p>
            <a:endParaRPr lang="en-US" b="0" i="0" u="none" baseline="0" dirty="0" smtClean="0">
              <a:latin typeface="Century Gothic" pitchFamily="34" charset="0"/>
            </a:endParaRPr>
          </a:p>
          <a:p>
            <a:pPr algn="ctr"/>
            <a:r>
              <a:rPr lang="en-US" b="0" i="0" u="none" baseline="0" dirty="0" smtClean="0">
                <a:latin typeface="Century Gothic" pitchFamily="34" charset="0"/>
              </a:rPr>
              <a:t>Reference</a:t>
            </a:r>
          </a:p>
          <a:p>
            <a:r>
              <a:rPr lang="en-US" sz="1200" i="1" dirty="0" smtClean="0"/>
              <a:t>Wisconsin Department of Health Services, Division of Public Health, Office of Health Informatics. (2020). WISH infant mortality module. Retrieved from https://www.dhs.wisconsin.gov/wish/infant-mortality/index.htm</a:t>
            </a:r>
            <a:endParaRPr lang="en-US" b="0" i="0" u="none" baseline="0" dirty="0" smtClean="0">
              <a:latin typeface="Century Gothic" pitchFamily="34" charset="0"/>
            </a:endParaRPr>
          </a:p>
          <a:p>
            <a:endParaRPr lang="en-US" b="0" i="0" u="none" dirty="0">
              <a:latin typeface="Century Gothic" pitchFamily="34" charset="0"/>
            </a:endParaRPr>
          </a:p>
        </p:txBody>
      </p:sp>
      <p:sp>
        <p:nvSpPr>
          <p:cNvPr id="4" name="Slide Number Placeholder 3"/>
          <p:cNvSpPr>
            <a:spLocks noGrp="1"/>
          </p:cNvSpPr>
          <p:nvPr>
            <p:ph type="sldNum" sz="quarter" idx="10"/>
          </p:nvPr>
        </p:nvSpPr>
        <p:spPr/>
        <p:txBody>
          <a:bodyPr/>
          <a:lstStyle/>
          <a:p>
            <a:fld id="{FA35F88D-B5A8-4EEC-827D-A53CB8C61D87}" type="slidenum">
              <a:rPr lang="en-US" smtClean="0"/>
              <a:pPr/>
              <a:t>7</a:t>
            </a:fld>
            <a:endParaRPr lang="en-US"/>
          </a:p>
        </p:txBody>
      </p:sp>
    </p:spTree>
    <p:extLst>
      <p:ext uri="{BB962C8B-B14F-4D97-AF65-F5344CB8AC3E}">
        <p14:creationId xmlns:p14="http://schemas.microsoft.com/office/powerpoint/2010/main" val="2593929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Local data</a:t>
            </a:r>
            <a:r>
              <a:rPr lang="en-US" baseline="0" dirty="0" smtClean="0"/>
              <a:t> can be obtained with help from Children’s Health Alliance of Wisconsin for your county if a local source is not available. Please contact Alliance staff for assistance </a:t>
            </a:r>
            <a:r>
              <a:rPr lang="en-US" b="1" baseline="0" dirty="0" smtClean="0"/>
              <a:t>or delete this slide from presentation.        </a:t>
            </a:r>
            <a:endParaRPr lang="en-US" b="1" dirty="0"/>
          </a:p>
        </p:txBody>
      </p:sp>
      <p:sp>
        <p:nvSpPr>
          <p:cNvPr id="4" name="Slide Number Placeholder 3"/>
          <p:cNvSpPr>
            <a:spLocks noGrp="1"/>
          </p:cNvSpPr>
          <p:nvPr>
            <p:ph type="sldNum" sz="quarter" idx="10"/>
          </p:nvPr>
        </p:nvSpPr>
        <p:spPr/>
        <p:txBody>
          <a:bodyPr/>
          <a:lstStyle/>
          <a:p>
            <a:fld id="{FA35F88D-B5A8-4EEC-827D-A53CB8C61D87}" type="slidenum">
              <a:rPr lang="en-US" smtClean="0"/>
              <a:pPr/>
              <a:t>8</a:t>
            </a:fld>
            <a:endParaRPr lang="en-US"/>
          </a:p>
        </p:txBody>
      </p:sp>
      <p:sp>
        <p:nvSpPr>
          <p:cNvPr id="6" name="Date Placeholder 5"/>
          <p:cNvSpPr>
            <a:spLocks noGrp="1"/>
          </p:cNvSpPr>
          <p:nvPr>
            <p:ph type="dt" idx="12"/>
          </p:nvPr>
        </p:nvSpPr>
        <p:spPr/>
        <p:txBody>
          <a:bodyPr/>
          <a:lstStyle/>
          <a:p>
            <a:r>
              <a:rPr lang="en-US" smtClean="0"/>
              <a:t>12/4/2015</a:t>
            </a:r>
            <a:endParaRPr lang="en-US"/>
          </a:p>
        </p:txBody>
      </p:sp>
    </p:spTree>
    <p:extLst>
      <p:ext uri="{BB962C8B-B14F-4D97-AF65-F5344CB8AC3E}">
        <p14:creationId xmlns:p14="http://schemas.microsoft.com/office/powerpoint/2010/main" val="1387438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i="1" dirty="0" smtClean="0"/>
              <a:t>“While we are primarily talking about the sleep environment in this training, it is important to understand other key causes of infant death. Prematurity  - babies born too early and often too small, is the number one reason for infant death. Babies born less than five and half pounds are at a higher risk of infant death. Birth defects and complications of mom’s pregnancy  are other causes. These deaths often occur in the first month of life. Once an infant reaches one month of age, the most common causes of death are related to  Sudden Infant</a:t>
            </a:r>
            <a:r>
              <a:rPr lang="en-US" i="1" baseline="0" dirty="0" smtClean="0"/>
              <a:t> Death Syndrome</a:t>
            </a:r>
            <a:r>
              <a:rPr lang="en-US" i="1" dirty="0" smtClean="0"/>
              <a:t> (SIDS)  and the sleep environment. Sleep related deaths are often categorized as suffocation. In 2013, sleep related was the cause in 13% of all infant deaths in Wisconsin.”</a:t>
            </a:r>
          </a:p>
          <a:p>
            <a:pPr defTabSz="931774">
              <a:defRPr/>
            </a:pPr>
            <a:endParaRPr lang="en-US" i="1" dirty="0" smtClean="0"/>
          </a:p>
          <a:p>
            <a:pPr defTabSz="931774">
              <a:defRPr/>
            </a:pPr>
            <a:r>
              <a:rPr lang="en-US" i="1" dirty="0" smtClean="0"/>
              <a:t>“If the number one reason for deaths is prematurity, why focus on safe sleep?  Much work remains as we work to reduce prematurity before baby</a:t>
            </a:r>
            <a:r>
              <a:rPr lang="en-US" i="1" baseline="0" dirty="0" smtClean="0"/>
              <a:t> is born</a:t>
            </a:r>
            <a:r>
              <a:rPr lang="en-US" i="1" dirty="0" smtClean="0"/>
              <a:t>, but once baby is born, prevention is a priority to make sure all babies reach their first birthday and beyond. </a:t>
            </a:r>
            <a:r>
              <a:rPr lang="en-US" b="1" i="1" u="sng" dirty="0" smtClean="0"/>
              <a:t>Sleeping baby safely, breast feeding and not smoking are the top prevention actions we can take.”</a:t>
            </a:r>
            <a:endParaRPr lang="en-US" b="1" u="sng" dirty="0" smtClean="0"/>
          </a:p>
        </p:txBody>
      </p:sp>
      <p:sp>
        <p:nvSpPr>
          <p:cNvPr id="4" name="Slide Number Placeholder 3"/>
          <p:cNvSpPr>
            <a:spLocks noGrp="1"/>
          </p:cNvSpPr>
          <p:nvPr>
            <p:ph type="sldNum" sz="quarter" idx="10"/>
          </p:nvPr>
        </p:nvSpPr>
        <p:spPr/>
        <p:txBody>
          <a:bodyPr/>
          <a:lstStyle/>
          <a:p>
            <a:fld id="{FA35F88D-B5A8-4EEC-827D-A53CB8C61D87}" type="slidenum">
              <a:rPr lang="en-US" smtClean="0"/>
              <a:pPr/>
              <a:t>9</a:t>
            </a:fld>
            <a:endParaRPr lang="en-US"/>
          </a:p>
        </p:txBody>
      </p:sp>
    </p:spTree>
    <p:extLst>
      <p:ext uri="{BB962C8B-B14F-4D97-AF65-F5344CB8AC3E}">
        <p14:creationId xmlns:p14="http://schemas.microsoft.com/office/powerpoint/2010/main" val="1989032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0656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3480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219200"/>
            <a:ext cx="207645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200"/>
            <a:ext cx="607695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0115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518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410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3622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3360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801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34868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63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403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826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7200" y="1447800"/>
            <a:ext cx="8229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sp>
        <p:nvSpPr>
          <p:cNvPr id="1028" name="Rectangle 3"/>
          <p:cNvSpPr>
            <a:spLocks noGrp="1" noChangeArrowheads="1"/>
          </p:cNvSpPr>
          <p:nvPr>
            <p:ph type="body" idx="1"/>
          </p:nvPr>
        </p:nvSpPr>
        <p:spPr bwMode="auto">
          <a:xfrm>
            <a:off x="457200" y="2362200"/>
            <a:ext cx="8305800" cy="3962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29" name="Rectangle 9"/>
          <p:cNvSpPr>
            <a:spLocks noChangeArrowheads="1"/>
          </p:cNvSpPr>
          <p:nvPr/>
        </p:nvSpPr>
        <p:spPr bwMode="auto">
          <a:xfrm>
            <a:off x="7010400" y="6580188"/>
            <a:ext cx="1981200" cy="171450"/>
          </a:xfrm>
          <a:prstGeom prst="rect">
            <a:avLst/>
          </a:prstGeom>
          <a:noFill/>
          <a:ln w="9525">
            <a:noFill/>
            <a:miter lim="800000"/>
            <a:headEnd/>
            <a:tailEnd/>
          </a:ln>
        </p:spPr>
        <p:txBody>
          <a:bodyPr/>
          <a:lstStyle/>
          <a:p>
            <a:pPr>
              <a:defRPr/>
            </a:pPr>
            <a:endParaRPr lang="en-US" sz="1000" b="1" dirty="0">
              <a:solidFill>
                <a:schemeClr val="bg1"/>
              </a:solidFill>
              <a:latin typeface="Verdana" pitchFamily="34" charset="0"/>
              <a:ea typeface="ＭＳ Ｐゴシック" charset="-128"/>
              <a:cs typeface="+mn-cs"/>
            </a:endParaRPr>
          </a:p>
        </p:txBody>
      </p:sp>
      <p:pic>
        <p:nvPicPr>
          <p:cNvPr id="2" name="Picture 1" descr="CoIINpptHeader.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
            <a:ext cx="9180576" cy="1242438"/>
          </a:xfrm>
          <a:prstGeom prst="rect">
            <a:avLst/>
          </a:prstGeom>
        </p:spPr>
      </p:pic>
      <p:pic>
        <p:nvPicPr>
          <p:cNvPr id="3" name="Picture 2" descr="CoIINidentity.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67600" y="5562600"/>
            <a:ext cx="1389888" cy="105765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b="0" i="0">
          <a:solidFill>
            <a:schemeClr val="tx2"/>
          </a:solidFill>
          <a:latin typeface="Century Gothic"/>
          <a:ea typeface="ＭＳ Ｐゴシック" charset="0"/>
          <a:cs typeface="Century Gothic"/>
        </a:defRPr>
      </a:lvl1pPr>
      <a:lvl2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2pPr>
      <a:lvl3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3pPr>
      <a:lvl4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4pPr>
      <a:lvl5pPr algn="ctr" rtl="0" eaLnBrk="1" fontAlgn="base" hangingPunct="1">
        <a:spcBef>
          <a:spcPct val="0"/>
        </a:spcBef>
        <a:spcAft>
          <a:spcPct val="0"/>
        </a:spcAft>
        <a:defRPr sz="4000" b="1">
          <a:solidFill>
            <a:schemeClr val="tx2"/>
          </a:solidFill>
          <a:latin typeface="Verdana" pitchFamily="1" charset="0"/>
          <a:ea typeface="ＭＳ Ｐゴシック" charset="0"/>
          <a:cs typeface="ＭＳ Ｐゴシック" charset="0"/>
        </a:defRPr>
      </a:lvl5pPr>
      <a:lvl6pPr marL="457200" algn="ctr" rtl="0" eaLnBrk="1" fontAlgn="base" hangingPunct="1">
        <a:spcBef>
          <a:spcPct val="0"/>
        </a:spcBef>
        <a:spcAft>
          <a:spcPct val="0"/>
        </a:spcAft>
        <a:defRPr sz="4000" b="1">
          <a:solidFill>
            <a:schemeClr val="tx2"/>
          </a:solidFill>
          <a:latin typeface="Verdana" pitchFamily="1" charset="0"/>
        </a:defRPr>
      </a:lvl6pPr>
      <a:lvl7pPr marL="914400" algn="ctr" rtl="0" eaLnBrk="1" fontAlgn="base" hangingPunct="1">
        <a:spcBef>
          <a:spcPct val="0"/>
        </a:spcBef>
        <a:spcAft>
          <a:spcPct val="0"/>
        </a:spcAft>
        <a:defRPr sz="4000" b="1">
          <a:solidFill>
            <a:schemeClr val="tx2"/>
          </a:solidFill>
          <a:latin typeface="Verdana" pitchFamily="1" charset="0"/>
        </a:defRPr>
      </a:lvl7pPr>
      <a:lvl8pPr marL="1371600" algn="ctr" rtl="0" eaLnBrk="1" fontAlgn="base" hangingPunct="1">
        <a:spcBef>
          <a:spcPct val="0"/>
        </a:spcBef>
        <a:spcAft>
          <a:spcPct val="0"/>
        </a:spcAft>
        <a:defRPr sz="4000" b="1">
          <a:solidFill>
            <a:schemeClr val="tx2"/>
          </a:solidFill>
          <a:latin typeface="Verdana" pitchFamily="1" charset="0"/>
        </a:defRPr>
      </a:lvl8pPr>
      <a:lvl9pPr marL="1828800" algn="ctr" rtl="0" eaLnBrk="1" fontAlgn="base" hangingPunct="1">
        <a:spcBef>
          <a:spcPct val="0"/>
        </a:spcBef>
        <a:spcAft>
          <a:spcPct val="0"/>
        </a:spcAft>
        <a:defRPr sz="4000" b="1">
          <a:solidFill>
            <a:schemeClr val="tx2"/>
          </a:solidFill>
          <a:latin typeface="Verdana" pitchFamily="1" charset="0"/>
        </a:defRPr>
      </a:lvl9pPr>
    </p:titleStyle>
    <p:bodyStyle>
      <a:lvl1pPr marL="342900" indent="-342900" algn="l" rtl="0" eaLnBrk="1" fontAlgn="base" hangingPunct="1">
        <a:spcBef>
          <a:spcPct val="20000"/>
        </a:spcBef>
        <a:spcAft>
          <a:spcPct val="0"/>
        </a:spcAft>
        <a:buChar char="•"/>
        <a:defRPr sz="3000" b="0" i="0">
          <a:solidFill>
            <a:schemeClr val="tx1"/>
          </a:solidFill>
          <a:latin typeface="Century Gothic"/>
          <a:ea typeface="ＭＳ Ｐゴシック" charset="0"/>
          <a:cs typeface="Century Gothic"/>
        </a:defRPr>
      </a:lvl1pPr>
      <a:lvl2pPr marL="742950" indent="-285750" algn="l" rtl="0" eaLnBrk="1" fontAlgn="base" hangingPunct="1">
        <a:spcBef>
          <a:spcPct val="20000"/>
        </a:spcBef>
        <a:spcAft>
          <a:spcPct val="0"/>
        </a:spcAft>
        <a:buChar char="–"/>
        <a:defRPr sz="2800" b="0" i="0">
          <a:solidFill>
            <a:schemeClr val="tx1"/>
          </a:solidFill>
          <a:latin typeface="Century Gothic"/>
          <a:ea typeface="ＭＳ Ｐゴシック" charset="0"/>
          <a:cs typeface="Century Gothic"/>
        </a:defRPr>
      </a:lvl2pPr>
      <a:lvl3pPr marL="1143000" indent="-228600" algn="l" rtl="0" eaLnBrk="1" fontAlgn="base" hangingPunct="1">
        <a:spcBef>
          <a:spcPct val="20000"/>
        </a:spcBef>
        <a:spcAft>
          <a:spcPct val="0"/>
        </a:spcAft>
        <a:buChar char="•"/>
        <a:defRPr sz="2400" b="0" i="0">
          <a:solidFill>
            <a:schemeClr val="tx1"/>
          </a:solidFill>
          <a:latin typeface="Century Gothic"/>
          <a:ea typeface="ＭＳ Ｐゴシック" charset="0"/>
          <a:cs typeface="Century Gothic"/>
        </a:defRPr>
      </a:lvl3pPr>
      <a:lvl4pPr marL="1600200" indent="-228600" algn="l" rtl="0" eaLnBrk="1" fontAlgn="base" hangingPunct="1">
        <a:spcBef>
          <a:spcPct val="20000"/>
        </a:spcBef>
        <a:spcAft>
          <a:spcPct val="0"/>
        </a:spcAft>
        <a:defRPr sz="2000" b="0" i="0">
          <a:solidFill>
            <a:schemeClr val="tx1"/>
          </a:solidFill>
          <a:latin typeface="Century Gothic"/>
          <a:ea typeface="ＭＳ Ｐゴシック" charset="0"/>
          <a:cs typeface="Century Gothic"/>
        </a:defRPr>
      </a:lvl4pPr>
      <a:lvl5pPr marL="2057400" indent="-228600" algn="l" rtl="0" eaLnBrk="1" fontAlgn="base" hangingPunct="1">
        <a:spcBef>
          <a:spcPct val="20000"/>
        </a:spcBef>
        <a:spcAft>
          <a:spcPct val="0"/>
        </a:spcAft>
        <a:buChar char="»"/>
        <a:defRPr sz="2000" b="0" i="0">
          <a:solidFill>
            <a:schemeClr val="tx1"/>
          </a:solidFill>
          <a:latin typeface="Century Gothic"/>
          <a:ea typeface="ＭＳ Ｐゴシック" charset="0"/>
          <a:cs typeface="Century Gothic"/>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7772400" cy="688975"/>
          </a:xfrm>
        </p:spPr>
        <p:txBody>
          <a:bodyPr/>
          <a:lstStyle/>
          <a:p>
            <a:r>
              <a:rPr lang="en-US" dirty="0" smtClean="0">
                <a:solidFill>
                  <a:schemeClr val="tx1"/>
                </a:solidFill>
              </a:rPr>
              <a:t>Sleep Baby Safe</a:t>
            </a:r>
            <a:endParaRPr lang="en-US" dirty="0">
              <a:solidFill>
                <a:schemeClr val="tx1"/>
              </a:solidFill>
            </a:endParaRPr>
          </a:p>
        </p:txBody>
      </p:sp>
      <p:sp>
        <p:nvSpPr>
          <p:cNvPr id="3" name="Subtitle 2"/>
          <p:cNvSpPr>
            <a:spLocks noGrp="1"/>
          </p:cNvSpPr>
          <p:nvPr>
            <p:ph type="subTitle" idx="1"/>
          </p:nvPr>
        </p:nvSpPr>
        <p:spPr>
          <a:xfrm>
            <a:off x="914400" y="3810000"/>
            <a:ext cx="7467600" cy="1752600"/>
          </a:xfrm>
        </p:spPr>
        <p:txBody>
          <a:bodyPr/>
          <a:lstStyle/>
          <a:p>
            <a:r>
              <a:rPr lang="en-US" sz="3200" dirty="0"/>
              <a:t>A training for </a:t>
            </a:r>
            <a:r>
              <a:rPr lang="en-US" sz="3200" dirty="0" smtClean="0"/>
              <a:t>professionals working with families</a:t>
            </a:r>
          </a:p>
          <a:p>
            <a:r>
              <a:rPr lang="en-US" dirty="0" smtClean="0"/>
              <a:t>(guiding conversations with families to ensure their babies thrive)</a:t>
            </a:r>
            <a:endParaRPr lang="en-US" dirty="0"/>
          </a:p>
        </p:txBody>
      </p:sp>
      <p:pic>
        <p:nvPicPr>
          <p:cNvPr id="4" name="Picture 3" descr="Tagli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945" y="2971800"/>
            <a:ext cx="7583055" cy="5524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47800"/>
            <a:ext cx="8839200" cy="762000"/>
          </a:xfrm>
        </p:spPr>
        <p:txBody>
          <a:bodyPr/>
          <a:lstStyle/>
          <a:p>
            <a:r>
              <a:rPr lang="en-US" dirty="0" smtClean="0"/>
              <a:t>Sudden Unexpected Infant Deaths</a:t>
            </a: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178929025"/>
              </p:ext>
            </p:extLst>
          </p:nvPr>
        </p:nvGraphicFramePr>
        <p:xfrm>
          <a:off x="457200" y="2362200"/>
          <a:ext cx="83058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990600"/>
          </a:xfrm>
        </p:spPr>
        <p:txBody>
          <a:bodyPr/>
          <a:lstStyle/>
          <a:p>
            <a:r>
              <a:rPr lang="en-US" dirty="0" smtClean="0"/>
              <a:t>SIDS risk: triple risk model</a:t>
            </a:r>
            <a:endParaRPr lang="en-US" dirty="0"/>
          </a:p>
        </p:txBody>
      </p:sp>
      <p:pic>
        <p:nvPicPr>
          <p:cNvPr id="4" name="Content Placeholder 3" descr="Triple-risk model for SIDS.jpg"/>
          <p:cNvPicPr>
            <a:picLocks noGrp="1"/>
          </p:cNvPicPr>
          <p:nvPr>
            <p:ph idx="1"/>
          </p:nvPr>
        </p:nvPicPr>
        <p:blipFill>
          <a:blip r:embed="rId3" cstate="print"/>
          <a:stretch>
            <a:fillRect/>
          </a:stretch>
        </p:blipFill>
        <p:spPr>
          <a:xfrm>
            <a:off x="1763506" y="2049225"/>
            <a:ext cx="5704094" cy="42753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323" y="1219200"/>
            <a:ext cx="8153400" cy="838200"/>
          </a:xfrm>
        </p:spPr>
        <p:txBody>
          <a:bodyPr>
            <a:noAutofit/>
          </a:bodyPr>
          <a:lstStyle/>
          <a:p>
            <a:r>
              <a:rPr lang="en-US" dirty="0" smtClean="0"/>
              <a:t>Wisconsin SUIDs by county</a:t>
            </a:r>
            <a:endParaRPr lang="en-US" dirty="0"/>
          </a:p>
        </p:txBody>
      </p:sp>
      <p:pic>
        <p:nvPicPr>
          <p:cNvPr id="5" name="Picture 4" descr="C:\Users\AB348\AppData\Local\Microsoft\Windows\Temporary Internet Files\Content.Outlook\EMA9SB15\SUID Map Legend and Source.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658862"/>
            <a:ext cx="2263775" cy="933450"/>
          </a:xfrm>
          <a:prstGeom prst="rect">
            <a:avLst/>
          </a:prstGeom>
          <a:noFill/>
          <a:ln>
            <a:noFill/>
          </a:ln>
        </p:spPr>
      </p:pic>
      <p:pic>
        <p:nvPicPr>
          <p:cNvPr id="6" name="Picture 5" descr="C:\Users\AB348\AppData\Local\Microsoft\Windows\Temporary Internet Files\Content.Outlook\EMA9SB15\SUID Map 2019.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8400" y="1905000"/>
            <a:ext cx="4495800" cy="4709573"/>
          </a:xfrm>
          <a:prstGeom prst="rect">
            <a:avLst/>
          </a:prstGeom>
          <a:noFill/>
          <a:ln>
            <a:noFill/>
          </a:ln>
        </p:spPr>
      </p:pic>
    </p:spTree>
    <p:extLst>
      <p:ext uri="{BB962C8B-B14F-4D97-AF65-F5344CB8AC3E}">
        <p14:creationId xmlns:p14="http://schemas.microsoft.com/office/powerpoint/2010/main" val="391387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359025"/>
            <a:ext cx="7772400" cy="1470025"/>
          </a:xfrm>
        </p:spPr>
        <p:txBody>
          <a:bodyPr/>
          <a:lstStyle/>
          <a:p>
            <a:r>
              <a:rPr lang="en-US" sz="6000" dirty="0" smtClean="0"/>
              <a:t>Play it Safe</a:t>
            </a:r>
            <a:endParaRPr lang="en-US" sz="6000" dirty="0"/>
          </a:p>
        </p:txBody>
      </p:sp>
      <p:sp>
        <p:nvSpPr>
          <p:cNvPr id="5" name="Subtitle 4"/>
          <p:cNvSpPr>
            <a:spLocks noGrp="1"/>
          </p:cNvSpPr>
          <p:nvPr>
            <p:ph type="subTitle" idx="1"/>
          </p:nvPr>
        </p:nvSpPr>
        <p:spPr>
          <a:xfrm>
            <a:off x="1371600" y="3657600"/>
            <a:ext cx="6400800" cy="1752600"/>
          </a:xfrm>
        </p:spPr>
        <p:txBody>
          <a:bodyPr/>
          <a:lstStyle/>
          <a:p>
            <a:r>
              <a:rPr lang="en-US" dirty="0" smtClean="0"/>
              <a:t>AAP Recommendations</a:t>
            </a:r>
            <a:endParaRPr lang="en-US" dirty="0"/>
          </a:p>
        </p:txBody>
      </p:sp>
    </p:spTree>
    <p:extLst>
      <p:ext uri="{BB962C8B-B14F-4D97-AF65-F5344CB8AC3E}">
        <p14:creationId xmlns:p14="http://schemas.microsoft.com/office/powerpoint/2010/main" val="1039082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AAP safe sleep guidelines</a:t>
            </a:r>
            <a:endParaRPr lang="en-US" dirty="0"/>
          </a:p>
        </p:txBody>
      </p:sp>
      <p:pic>
        <p:nvPicPr>
          <p:cNvPr id="5" name="Content Placeholder 4" descr="ABCSleepingBaby.jpg"/>
          <p:cNvPicPr>
            <a:picLocks noGrp="1" noChangeAspect="1"/>
          </p:cNvPicPr>
          <p:nvPr>
            <p:ph idx="1"/>
          </p:nvPr>
        </p:nvPicPr>
        <p:blipFill>
          <a:blip r:embed="rId3" cstate="print"/>
          <a:stretch>
            <a:fillRect/>
          </a:stretch>
        </p:blipFill>
        <p:spPr>
          <a:xfrm>
            <a:off x="3048000" y="2310765"/>
            <a:ext cx="3429000" cy="416623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762000"/>
          </a:xfrm>
        </p:spPr>
        <p:txBody>
          <a:bodyPr/>
          <a:lstStyle/>
          <a:p>
            <a:r>
              <a:rPr lang="en-US" dirty="0" smtClean="0"/>
              <a:t>Alone, on Back, in Crib and in Smoke-free air</a:t>
            </a:r>
            <a:endParaRPr lang="en-US" dirty="0"/>
          </a:p>
        </p:txBody>
      </p:sp>
      <p:pic>
        <p:nvPicPr>
          <p:cNvPr id="3" name="Picture 2" descr="SS1A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2667000"/>
            <a:ext cx="5486400" cy="365134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Back-to-sleep</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smtClean="0"/>
          </a:p>
          <a:p>
            <a:endParaRPr lang="en-US" sz="800" dirty="0" smtClean="0"/>
          </a:p>
          <a:p>
            <a:pPr marL="0" indent="0" algn="ctr">
              <a:lnSpc>
                <a:spcPct val="70000"/>
              </a:lnSpc>
              <a:buNone/>
            </a:pPr>
            <a:endParaRPr lang="en-US" sz="800" dirty="0"/>
          </a:p>
          <a:p>
            <a:pPr marL="0" indent="0" algn="ctr">
              <a:lnSpc>
                <a:spcPct val="70000"/>
              </a:lnSpc>
              <a:buNone/>
            </a:pPr>
            <a:endParaRPr lang="en-US" sz="800" dirty="0" smtClean="0"/>
          </a:p>
          <a:p>
            <a:pPr marL="0" indent="0" algn="ctr">
              <a:lnSpc>
                <a:spcPct val="70000"/>
              </a:lnSpc>
              <a:buNone/>
            </a:pPr>
            <a:endParaRPr lang="en-US" sz="800" dirty="0"/>
          </a:p>
          <a:p>
            <a:pPr marL="0" indent="0" algn="ctr">
              <a:lnSpc>
                <a:spcPct val="70000"/>
              </a:lnSpc>
              <a:buNone/>
            </a:pPr>
            <a:endParaRPr lang="en-US" sz="800" dirty="0" smtClean="0"/>
          </a:p>
          <a:p>
            <a:pPr marL="0" indent="0" algn="ctr">
              <a:lnSpc>
                <a:spcPct val="70000"/>
              </a:lnSpc>
              <a:buNone/>
            </a:pPr>
            <a:r>
              <a:rPr lang="en-US" dirty="0" smtClean="0"/>
              <a:t>Babies are less likely to choke</a:t>
            </a:r>
          </a:p>
          <a:p>
            <a:pPr marL="0" indent="0" algn="ctr">
              <a:lnSpc>
                <a:spcPct val="70000"/>
              </a:lnSpc>
              <a:buNone/>
            </a:pPr>
            <a:r>
              <a:rPr lang="en-US" dirty="0" smtClean="0"/>
              <a:t>on their backs</a:t>
            </a:r>
            <a:endParaRPr lang="en-US" dirty="0"/>
          </a:p>
        </p:txBody>
      </p:sp>
      <p:pic>
        <p:nvPicPr>
          <p:cNvPr id="4" name="Picture 3" descr="baby_anatomy_550.jpg"/>
          <p:cNvPicPr>
            <a:picLocks noChangeAspect="1"/>
          </p:cNvPicPr>
          <p:nvPr/>
        </p:nvPicPr>
        <p:blipFill>
          <a:blip r:embed="rId3" cstate="print"/>
          <a:stretch>
            <a:fillRect/>
          </a:stretch>
        </p:blipFill>
        <p:spPr>
          <a:xfrm>
            <a:off x="1787883" y="2667000"/>
            <a:ext cx="5679717" cy="1864981"/>
          </a:xfrm>
          <a:prstGeom prst="rect">
            <a:avLst/>
          </a:prstGeom>
        </p:spPr>
      </p:pic>
      <p:sp>
        <p:nvSpPr>
          <p:cNvPr id="5" name="TextBox 4"/>
          <p:cNvSpPr txBox="1"/>
          <p:nvPr/>
        </p:nvSpPr>
        <p:spPr>
          <a:xfrm>
            <a:off x="762000" y="6321623"/>
            <a:ext cx="7620000" cy="307777"/>
          </a:xfrm>
          <a:prstGeom prst="rect">
            <a:avLst/>
          </a:prstGeom>
          <a:noFill/>
        </p:spPr>
        <p:txBody>
          <a:bodyPr wrap="square" rtlCol="0">
            <a:spAutoFit/>
          </a:bodyPr>
          <a:lstStyle/>
          <a:p>
            <a:r>
              <a:rPr lang="en-US" sz="700" i="1" dirty="0"/>
              <a:t>Image courtesy of the Safe to Sleep</a:t>
            </a:r>
            <a:r>
              <a:rPr lang="en-US" sz="700" i="1" baseline="30000" dirty="0"/>
              <a:t>®</a:t>
            </a:r>
            <a:r>
              <a:rPr lang="en-US" sz="700" i="1" dirty="0"/>
              <a:t> campaign, for educational purposes only; </a:t>
            </a:r>
            <a:r>
              <a:rPr lang="en-US" sz="700" dirty="0"/>
              <a:t>Eunice Kennedy Shriver</a:t>
            </a:r>
            <a:r>
              <a:rPr lang="en-US" sz="700" i="1" dirty="0"/>
              <a:t> National Institute of Child Health </a:t>
            </a:r>
            <a:r>
              <a:rPr lang="en-US" sz="700" i="1" dirty="0" smtClean="0"/>
              <a:t>and Human </a:t>
            </a:r>
            <a:r>
              <a:rPr lang="en-US" sz="700" i="1" dirty="0"/>
              <a:t>Development, </a:t>
            </a:r>
            <a:r>
              <a:rPr lang="en-US" sz="700" i="1" u="sng" dirty="0"/>
              <a:t>http://</a:t>
            </a:r>
            <a:r>
              <a:rPr lang="en-US" sz="700" i="1" u="sng" dirty="0" err="1"/>
              <a:t>safetosleep.nichd.nih.gov</a:t>
            </a:r>
            <a:r>
              <a:rPr lang="en-US" sz="700" i="1" dirty="0"/>
              <a:t>; Safe to Sleep</a:t>
            </a:r>
            <a:r>
              <a:rPr lang="en-US" sz="700" i="1" baseline="30000" dirty="0"/>
              <a:t>®</a:t>
            </a:r>
            <a:r>
              <a:rPr lang="en-US" sz="700" i="1" dirty="0"/>
              <a:t> is a registered trademark of the U.S. Department of Health and Human Services. </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a room…not a bed</a:t>
            </a:r>
            <a:endParaRPr lang="en-US" dirty="0"/>
          </a:p>
        </p:txBody>
      </p:sp>
      <p:sp>
        <p:nvSpPr>
          <p:cNvPr id="3" name="Content Placeholder 2"/>
          <p:cNvSpPr>
            <a:spLocks noGrp="1"/>
          </p:cNvSpPr>
          <p:nvPr>
            <p:ph sz="half" idx="1"/>
          </p:nvPr>
        </p:nvSpPr>
        <p:spPr>
          <a:xfrm>
            <a:off x="457200" y="2133600"/>
            <a:ext cx="4076700" cy="3962400"/>
          </a:xfrm>
        </p:spPr>
        <p:txBody>
          <a:bodyPr/>
          <a:lstStyle/>
          <a:p>
            <a:r>
              <a:rPr lang="en-US" dirty="0" smtClean="0"/>
              <a:t>Promotes breastfeeding easily</a:t>
            </a:r>
          </a:p>
          <a:p>
            <a:r>
              <a:rPr lang="en-US" dirty="0" smtClean="0"/>
              <a:t>Promotes bonding safely</a:t>
            </a:r>
          </a:p>
          <a:p>
            <a:r>
              <a:rPr lang="en-US" dirty="0" smtClean="0"/>
              <a:t>Avoids risks of bed sharing</a:t>
            </a:r>
          </a:p>
          <a:p>
            <a:r>
              <a:rPr lang="en-US" dirty="0" smtClean="0"/>
              <a:t>Room sharing is now recommended up to age 1year</a:t>
            </a:r>
            <a:endParaRPr lang="en-US" dirty="0"/>
          </a:p>
        </p:txBody>
      </p:sp>
      <p:pic>
        <p:nvPicPr>
          <p:cNvPr id="1026" name="Picture 2" descr="D:\Table Talk\Share a Room Zara DSC_4042.jpg"/>
          <p:cNvPicPr>
            <a:picLocks noChangeAspect="1" noChangeArrowheads="1"/>
          </p:cNvPicPr>
          <p:nvPr/>
        </p:nvPicPr>
        <p:blipFill>
          <a:blip r:embed="rId3" cstate="print"/>
          <a:stretch>
            <a:fillRect/>
          </a:stretch>
        </p:blipFill>
        <p:spPr bwMode="auto">
          <a:xfrm>
            <a:off x="4534130" y="2489200"/>
            <a:ext cx="4152439" cy="27686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Breastfeeding is recommended</a:t>
            </a:r>
            <a:endParaRPr lang="en-US" dirty="0"/>
          </a:p>
        </p:txBody>
      </p:sp>
      <p:sp>
        <p:nvSpPr>
          <p:cNvPr id="3" name="Content Placeholder 2"/>
          <p:cNvSpPr>
            <a:spLocks noGrp="1"/>
          </p:cNvSpPr>
          <p:nvPr>
            <p:ph idx="1"/>
          </p:nvPr>
        </p:nvSpPr>
        <p:spPr>
          <a:xfrm>
            <a:off x="457200" y="2362200"/>
            <a:ext cx="4267200" cy="3962400"/>
          </a:xfrm>
        </p:spPr>
        <p:txBody>
          <a:bodyPr/>
          <a:lstStyle/>
          <a:p>
            <a:r>
              <a:rPr lang="en-US" dirty="0" smtClean="0"/>
              <a:t>Associated with a reduced risk of SIDS</a:t>
            </a:r>
          </a:p>
          <a:p>
            <a:r>
              <a:rPr lang="en-US" dirty="0" smtClean="0"/>
              <a:t>Breastfeeding has been shown to be more protective against SIDS than not breastfeeding</a:t>
            </a:r>
          </a:p>
          <a:p>
            <a:endParaRPr lang="en-US" dirty="0"/>
          </a:p>
        </p:txBody>
      </p:sp>
      <p:pic>
        <p:nvPicPr>
          <p:cNvPr id="4" name="Content Placeholder 4" descr="DSC_19642.jpg"/>
          <p:cNvPicPr>
            <a:picLocks noChangeAspect="1"/>
          </p:cNvPicPr>
          <p:nvPr/>
        </p:nvPicPr>
        <p:blipFill>
          <a:blip r:embed="rId3" cstate="print"/>
          <a:stretch>
            <a:fillRect/>
          </a:stretch>
        </p:blipFill>
        <p:spPr>
          <a:xfrm>
            <a:off x="4686300" y="2590800"/>
            <a:ext cx="4076700" cy="2717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Back-to-sleep…tummy to play</a:t>
            </a:r>
            <a:endParaRPr lang="en-US" dirty="0"/>
          </a:p>
        </p:txBody>
      </p:sp>
      <p:sp>
        <p:nvSpPr>
          <p:cNvPr id="3" name="Content Placeholder 2"/>
          <p:cNvSpPr>
            <a:spLocks noGrp="1"/>
          </p:cNvSpPr>
          <p:nvPr>
            <p:ph sz="half" idx="1"/>
          </p:nvPr>
        </p:nvSpPr>
        <p:spPr>
          <a:xfrm>
            <a:off x="457200" y="2362200"/>
            <a:ext cx="3657600" cy="3657600"/>
          </a:xfrm>
        </p:spPr>
        <p:txBody>
          <a:bodyPr/>
          <a:lstStyle/>
          <a:p>
            <a:r>
              <a:rPr lang="en-US" dirty="0" smtClean="0"/>
              <a:t>Awake, tummy time allows baby to develop different muscles</a:t>
            </a:r>
          </a:p>
          <a:p>
            <a:r>
              <a:rPr lang="en-US" dirty="0" smtClean="0"/>
              <a:t>Tummy time helps avoid “flat head”</a:t>
            </a:r>
          </a:p>
          <a:p>
            <a:r>
              <a:rPr lang="en-US" dirty="0" smtClean="0"/>
              <a:t>Always supervise tummy time</a:t>
            </a:r>
            <a:endParaRPr lang="en-US" dirty="0"/>
          </a:p>
        </p:txBody>
      </p:sp>
      <p:pic>
        <p:nvPicPr>
          <p:cNvPr id="4" name="Picture 3" descr="SS3A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868" y="2581950"/>
            <a:ext cx="4228732" cy="28282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762000"/>
          </a:xfrm>
        </p:spPr>
        <p:txBody>
          <a:bodyPr/>
          <a:lstStyle/>
          <a:p>
            <a:r>
              <a:rPr lang="en-US" dirty="0" smtClean="0"/>
              <a:t>Objectives</a:t>
            </a:r>
            <a:endParaRPr lang="en-US" dirty="0"/>
          </a:p>
        </p:txBody>
      </p:sp>
      <p:sp>
        <p:nvSpPr>
          <p:cNvPr id="5" name="Content Placeholder 2"/>
          <p:cNvSpPr>
            <a:spLocks noGrp="1"/>
          </p:cNvSpPr>
          <p:nvPr>
            <p:ph idx="1"/>
          </p:nvPr>
        </p:nvSpPr>
        <p:spPr>
          <a:xfrm>
            <a:off x="457200" y="2362200"/>
            <a:ext cx="8305800" cy="3962400"/>
          </a:xfrm>
        </p:spPr>
        <p:txBody>
          <a:bodyPr/>
          <a:lstStyle/>
          <a:p>
            <a:r>
              <a:rPr lang="en-US" sz="2800" b="1" dirty="0" smtClean="0"/>
              <a:t>Why it matters: </a:t>
            </a:r>
            <a:r>
              <a:rPr lang="en-US" sz="2800" dirty="0" smtClean="0"/>
              <a:t>Understand research and “why” behind safe sleep recommendations </a:t>
            </a:r>
          </a:p>
          <a:p>
            <a:r>
              <a:rPr lang="en-US" sz="2800" b="1" dirty="0" smtClean="0"/>
              <a:t>Play it safe: </a:t>
            </a:r>
            <a:r>
              <a:rPr lang="en-US" sz="2800" dirty="0" smtClean="0"/>
              <a:t>Know and share safe sleep recommendations from American Academy of Pediatrics (AAP)</a:t>
            </a:r>
          </a:p>
          <a:p>
            <a:r>
              <a:rPr lang="en-US" sz="2800" b="1" dirty="0" smtClean="0"/>
              <a:t>Let’s talk: </a:t>
            </a:r>
            <a:r>
              <a:rPr lang="en-US" sz="2800" dirty="0" smtClean="0"/>
              <a:t>Engage in conversations with caregivers about baby’s sleep environment</a:t>
            </a:r>
          </a:p>
          <a:p>
            <a:pPr>
              <a:buNone/>
            </a:pPr>
            <a:endParaRPr lang="en-US" dirty="0"/>
          </a:p>
        </p:txBody>
      </p:sp>
    </p:spTree>
    <p:extLst>
      <p:ext uri="{BB962C8B-B14F-4D97-AF65-F5344CB8AC3E}">
        <p14:creationId xmlns:p14="http://schemas.microsoft.com/office/powerpoint/2010/main" val="1043023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 overheating</a:t>
            </a:r>
            <a:endParaRPr lang="en-US" dirty="0"/>
          </a:p>
        </p:txBody>
      </p:sp>
      <p:sp>
        <p:nvSpPr>
          <p:cNvPr id="3" name="Content Placeholder 2"/>
          <p:cNvSpPr>
            <a:spLocks noGrp="1"/>
          </p:cNvSpPr>
          <p:nvPr>
            <p:ph idx="1"/>
          </p:nvPr>
        </p:nvSpPr>
        <p:spPr>
          <a:xfrm>
            <a:off x="457200" y="2362200"/>
            <a:ext cx="4343400" cy="3962400"/>
          </a:xfrm>
        </p:spPr>
        <p:txBody>
          <a:bodyPr/>
          <a:lstStyle/>
          <a:p>
            <a:r>
              <a:rPr lang="en-US" dirty="0" smtClean="0"/>
              <a:t>Set room temperature to what is comfortable for adults</a:t>
            </a:r>
          </a:p>
          <a:p>
            <a:r>
              <a:rPr lang="en-US" dirty="0" smtClean="0"/>
              <a:t>Dress baby to be comfortable</a:t>
            </a:r>
          </a:p>
          <a:p>
            <a:r>
              <a:rPr lang="en-US" dirty="0" smtClean="0"/>
              <a:t>Use a sleep sack </a:t>
            </a:r>
          </a:p>
          <a:p>
            <a:pPr>
              <a:buNone/>
            </a:pPr>
            <a:endParaRPr lang="en-US" dirty="0"/>
          </a:p>
        </p:txBody>
      </p:sp>
      <p:pic>
        <p:nvPicPr>
          <p:cNvPr id="4" name="Picture 3" descr="SS Native American ABC vertical.jpg"/>
          <p:cNvPicPr>
            <a:picLocks noChangeAspect="1"/>
          </p:cNvPicPr>
          <p:nvPr/>
        </p:nvPicPr>
        <p:blipFill>
          <a:blip r:embed="rId3" cstate="print"/>
          <a:stretch>
            <a:fillRect/>
          </a:stretch>
        </p:blipFill>
        <p:spPr>
          <a:xfrm>
            <a:off x="4837158" y="2667000"/>
            <a:ext cx="3822792" cy="25146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 safe crib or Pack ‘n Play </a:t>
            </a:r>
            <a:endParaRPr lang="en-US" baseline="30000" dirty="0"/>
          </a:p>
        </p:txBody>
      </p:sp>
      <p:pic>
        <p:nvPicPr>
          <p:cNvPr id="5" name="Content Placeholder 4" descr="crib-safety.png"/>
          <p:cNvPicPr>
            <a:picLocks noGrp="1" noChangeAspect="1"/>
          </p:cNvPicPr>
          <p:nvPr>
            <p:ph idx="1"/>
          </p:nvPr>
        </p:nvPicPr>
        <p:blipFill>
          <a:blip r:embed="rId3" cstate="print"/>
          <a:stretch>
            <a:fillRect/>
          </a:stretch>
        </p:blipFill>
        <p:spPr>
          <a:xfrm>
            <a:off x="2317568" y="2362200"/>
            <a:ext cx="4585063" cy="39624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686800" cy="762000"/>
          </a:xfrm>
        </p:spPr>
        <p:txBody>
          <a:bodyPr/>
          <a:lstStyle/>
          <a:p>
            <a:r>
              <a:rPr lang="en-US" dirty="0" smtClean="0"/>
              <a:t>Always sleep on a firm, flat surface</a:t>
            </a:r>
            <a:endParaRPr lang="en-US" dirty="0"/>
          </a:p>
        </p:txBody>
      </p:sp>
      <p:sp>
        <p:nvSpPr>
          <p:cNvPr id="3" name="Content Placeholder 2"/>
          <p:cNvSpPr>
            <a:spLocks noGrp="1"/>
          </p:cNvSpPr>
          <p:nvPr>
            <p:ph idx="1"/>
          </p:nvPr>
        </p:nvSpPr>
        <p:spPr>
          <a:xfrm>
            <a:off x="381000" y="2209800"/>
            <a:ext cx="8305800" cy="3962400"/>
          </a:xfrm>
        </p:spPr>
        <p:txBody>
          <a:bodyPr/>
          <a:lstStyle/>
          <a:p>
            <a:pPr algn="ctr">
              <a:buNone/>
            </a:pPr>
            <a:r>
              <a:rPr lang="en-US" sz="2800" dirty="0" smtClean="0"/>
              <a:t>NOT in a swing, car seat, </a:t>
            </a:r>
            <a:r>
              <a:rPr lang="en-US" sz="2800" smtClean="0"/>
              <a:t>or inclined </a:t>
            </a:r>
            <a:r>
              <a:rPr lang="en-US" sz="2800" dirty="0" smtClean="0"/>
              <a:t>product</a:t>
            </a:r>
            <a:endParaRPr lang="en-US" sz="2800" b="1" dirty="0" smtClean="0"/>
          </a:p>
        </p:txBody>
      </p:sp>
      <p:pic>
        <p:nvPicPr>
          <p:cNvPr id="4" name="Picture 3" descr="car-seat-baby-sleeping.jpg"/>
          <p:cNvPicPr>
            <a:picLocks noChangeAspect="1"/>
          </p:cNvPicPr>
          <p:nvPr/>
        </p:nvPicPr>
        <p:blipFill>
          <a:blip r:embed="rId3" cstate="print"/>
          <a:stretch>
            <a:fillRect/>
          </a:stretch>
        </p:blipFill>
        <p:spPr>
          <a:xfrm>
            <a:off x="2971800" y="3358325"/>
            <a:ext cx="2743200" cy="1823275"/>
          </a:xfrm>
          <a:prstGeom prst="rect">
            <a:avLst/>
          </a:prstGeom>
        </p:spPr>
      </p:pic>
      <p:pic>
        <p:nvPicPr>
          <p:cNvPr id="7" name="Picture 6" descr="6530_12788638624c39e9f698aa7_3.jpg"/>
          <p:cNvPicPr>
            <a:picLocks noChangeAspect="1"/>
          </p:cNvPicPr>
          <p:nvPr/>
        </p:nvPicPr>
        <p:blipFill>
          <a:blip r:embed="rId4" cstate="print"/>
          <a:stretch>
            <a:fillRect/>
          </a:stretch>
        </p:blipFill>
        <p:spPr>
          <a:xfrm>
            <a:off x="457200" y="2971800"/>
            <a:ext cx="2209800" cy="2493918"/>
          </a:xfrm>
          <a:prstGeom prst="rect">
            <a:avLst/>
          </a:prstGeom>
        </p:spPr>
      </p:pic>
      <p:pic>
        <p:nvPicPr>
          <p:cNvPr id="46082" name="Picture 2" descr="Image result for rock n play with baby sleeping"/>
          <p:cNvPicPr>
            <a:picLocks noChangeAspect="1" noChangeArrowheads="1"/>
          </p:cNvPicPr>
          <p:nvPr/>
        </p:nvPicPr>
        <p:blipFill>
          <a:blip r:embed="rId5" cstate="print"/>
          <a:srcRect/>
          <a:stretch>
            <a:fillRect/>
          </a:stretch>
        </p:blipFill>
        <p:spPr bwMode="auto">
          <a:xfrm>
            <a:off x="6019800" y="2971800"/>
            <a:ext cx="2590799" cy="25908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sleep surfaces</a:t>
            </a:r>
            <a:endParaRPr lang="en-US" dirty="0"/>
          </a:p>
        </p:txBody>
      </p:sp>
      <p:pic>
        <p:nvPicPr>
          <p:cNvPr id="6" name="Picture 5" descr="AltSafeSleepOption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2590800"/>
            <a:ext cx="3710315" cy="3429000"/>
          </a:xfrm>
          <a:prstGeom prst="rect">
            <a:avLst/>
          </a:prstGeom>
        </p:spPr>
      </p:pic>
      <p:sp>
        <p:nvSpPr>
          <p:cNvPr id="4" name="TextBox 3"/>
          <p:cNvSpPr txBox="1"/>
          <p:nvPr/>
        </p:nvSpPr>
        <p:spPr>
          <a:xfrm>
            <a:off x="762000" y="6321623"/>
            <a:ext cx="7620000" cy="307777"/>
          </a:xfrm>
          <a:prstGeom prst="rect">
            <a:avLst/>
          </a:prstGeom>
          <a:noFill/>
        </p:spPr>
        <p:txBody>
          <a:bodyPr wrap="square" rtlCol="0">
            <a:spAutoFit/>
          </a:bodyPr>
          <a:lstStyle/>
          <a:p>
            <a:r>
              <a:rPr lang="en-US" sz="700" i="1" dirty="0"/>
              <a:t>Image courtesy of the Safe to Sleep</a:t>
            </a:r>
            <a:r>
              <a:rPr lang="en-US" sz="700" i="1" baseline="30000" dirty="0"/>
              <a:t>®</a:t>
            </a:r>
            <a:r>
              <a:rPr lang="en-US" sz="700" i="1" dirty="0"/>
              <a:t> campaign, for educational purposes only; </a:t>
            </a:r>
            <a:r>
              <a:rPr lang="en-US" sz="700" dirty="0"/>
              <a:t>Eunice Kennedy Shriver</a:t>
            </a:r>
            <a:r>
              <a:rPr lang="en-US" sz="700" i="1" dirty="0"/>
              <a:t> National Institute of Child Health </a:t>
            </a:r>
            <a:r>
              <a:rPr lang="en-US" sz="700" i="1" dirty="0" smtClean="0"/>
              <a:t>and Human </a:t>
            </a:r>
            <a:r>
              <a:rPr lang="en-US" sz="700" i="1" dirty="0"/>
              <a:t>Development, </a:t>
            </a:r>
            <a:r>
              <a:rPr lang="en-US" sz="700" i="1" u="sng" dirty="0"/>
              <a:t>http://</a:t>
            </a:r>
            <a:r>
              <a:rPr lang="en-US" sz="700" i="1" u="sng" dirty="0" err="1"/>
              <a:t>safetosleep.nichd.nih.gov</a:t>
            </a:r>
            <a:r>
              <a:rPr lang="en-US" sz="700" i="1" dirty="0"/>
              <a:t>; Safe to Sleep</a:t>
            </a:r>
            <a:r>
              <a:rPr lang="en-US" sz="700" i="1" baseline="30000" dirty="0"/>
              <a:t>®</a:t>
            </a:r>
            <a:r>
              <a:rPr lang="en-US" sz="700" i="1" dirty="0"/>
              <a:t> is a registered trademark of the U.S. Department of Health and Human Services. </a:t>
            </a:r>
            <a:endParaRPr lang="en-US" sz="7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 the message</a:t>
            </a:r>
            <a:endParaRPr lang="en-US" dirty="0"/>
          </a:p>
        </p:txBody>
      </p:sp>
      <p:sp>
        <p:nvSpPr>
          <p:cNvPr id="3" name="Content Placeholder 2"/>
          <p:cNvSpPr>
            <a:spLocks noGrp="1"/>
          </p:cNvSpPr>
          <p:nvPr>
            <p:ph idx="1"/>
          </p:nvPr>
        </p:nvSpPr>
        <p:spPr>
          <a:xfrm>
            <a:off x="457200" y="2362200"/>
            <a:ext cx="8305800" cy="1143000"/>
          </a:xfrm>
        </p:spPr>
        <p:txBody>
          <a:bodyPr/>
          <a:lstStyle/>
          <a:p>
            <a:r>
              <a:rPr lang="en-US" dirty="0" smtClean="0"/>
              <a:t>Share where and how baby sleeps with baby sitters and other family members</a:t>
            </a:r>
          </a:p>
        </p:txBody>
      </p:sp>
      <p:pic>
        <p:nvPicPr>
          <p:cNvPr id="4" name="Picture 3" descr="MomDropsOffBabyWithNann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3582676"/>
            <a:ext cx="4475519" cy="297052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baby safe?</a:t>
            </a:r>
            <a:endParaRPr lang="en-US" dirty="0"/>
          </a:p>
        </p:txBody>
      </p:sp>
      <p:pic>
        <p:nvPicPr>
          <p:cNvPr id="3" name="Picture 2" descr="SSPPTSlide1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2362200"/>
            <a:ext cx="5943600" cy="39624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baby safe?</a:t>
            </a:r>
            <a:endParaRPr lang="en-US" dirty="0"/>
          </a:p>
        </p:txBody>
      </p:sp>
      <p:pic>
        <p:nvPicPr>
          <p:cNvPr id="5" name="Picture 4" descr="SS Mom &amp; Baby Asleep on Chai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362200"/>
            <a:ext cx="5257800" cy="419065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baby safe?</a:t>
            </a:r>
            <a:endParaRPr lang="en-US" dirty="0"/>
          </a:p>
        </p:txBody>
      </p:sp>
      <p:pic>
        <p:nvPicPr>
          <p:cNvPr id="3" name="Picture 2" descr="SSPPTSlide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2362200"/>
            <a:ext cx="5943600" cy="39624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359025"/>
            <a:ext cx="7772400" cy="1470025"/>
          </a:xfrm>
        </p:spPr>
        <p:txBody>
          <a:bodyPr/>
          <a:lstStyle/>
          <a:p>
            <a:r>
              <a:rPr lang="en-US" sz="6000" dirty="0" smtClean="0"/>
              <a:t>Let’s Talk</a:t>
            </a:r>
            <a:endParaRPr lang="en-US" sz="6000" dirty="0"/>
          </a:p>
        </p:txBody>
      </p:sp>
      <p:sp>
        <p:nvSpPr>
          <p:cNvPr id="5" name="Subtitle 4"/>
          <p:cNvSpPr>
            <a:spLocks noGrp="1"/>
          </p:cNvSpPr>
          <p:nvPr>
            <p:ph type="subTitle" idx="1"/>
          </p:nvPr>
        </p:nvSpPr>
        <p:spPr>
          <a:xfrm>
            <a:off x="1371600" y="3657600"/>
            <a:ext cx="6400800" cy="1752600"/>
          </a:xfrm>
        </p:spPr>
        <p:txBody>
          <a:bodyPr/>
          <a:lstStyle/>
          <a:p>
            <a:r>
              <a:rPr lang="en-US" dirty="0" smtClean="0"/>
              <a:t>Having the Conversation</a:t>
            </a:r>
            <a:endParaRPr lang="en-US" dirty="0"/>
          </a:p>
        </p:txBody>
      </p:sp>
    </p:spTree>
    <p:extLst>
      <p:ext uri="{BB962C8B-B14F-4D97-AF65-F5344CB8AC3E}">
        <p14:creationId xmlns:p14="http://schemas.microsoft.com/office/powerpoint/2010/main" val="1103103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 goals</a:t>
            </a:r>
            <a:endParaRPr lang="en-US" dirty="0"/>
          </a:p>
        </p:txBody>
      </p:sp>
      <p:sp>
        <p:nvSpPr>
          <p:cNvPr id="3" name="Content Placeholder 2"/>
          <p:cNvSpPr>
            <a:spLocks noGrp="1"/>
          </p:cNvSpPr>
          <p:nvPr>
            <p:ph idx="1"/>
          </p:nvPr>
        </p:nvSpPr>
        <p:spPr>
          <a:xfrm>
            <a:off x="762000" y="2362200"/>
            <a:ext cx="8001000" cy="3962400"/>
          </a:xfrm>
        </p:spPr>
        <p:txBody>
          <a:bodyPr/>
          <a:lstStyle/>
          <a:p>
            <a:r>
              <a:rPr lang="en-US" dirty="0" smtClean="0"/>
              <a:t>Help parent feel safe in sharing his/her thoughts and feelings</a:t>
            </a:r>
          </a:p>
          <a:p>
            <a:r>
              <a:rPr lang="en-US" dirty="0" smtClean="0"/>
              <a:t>Avoid making parent feel interrogated or guilty</a:t>
            </a:r>
          </a:p>
          <a:p>
            <a:r>
              <a:rPr lang="en-US" dirty="0" smtClean="0"/>
              <a:t>Build trust and openness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knowledge &amp; confidence</a:t>
            </a:r>
            <a:endParaRPr lang="en-US" dirty="0"/>
          </a:p>
        </p:txBody>
      </p:sp>
      <p:sp>
        <p:nvSpPr>
          <p:cNvPr id="3" name="Content Placeholder 2"/>
          <p:cNvSpPr>
            <a:spLocks noGrp="1"/>
          </p:cNvSpPr>
          <p:nvPr>
            <p:ph idx="1"/>
          </p:nvPr>
        </p:nvSpPr>
        <p:spPr>
          <a:xfrm>
            <a:off x="609600" y="2362200"/>
            <a:ext cx="8001000" cy="3962400"/>
          </a:xfrm>
        </p:spPr>
        <p:txBody>
          <a:bodyPr/>
          <a:lstStyle/>
          <a:p>
            <a:r>
              <a:rPr lang="en-US" sz="2800" dirty="0" smtClean="0"/>
              <a:t>What do you know about infant mortality?</a:t>
            </a:r>
          </a:p>
          <a:p>
            <a:r>
              <a:rPr lang="en-US" sz="2800" dirty="0" smtClean="0"/>
              <a:t>How familiar are you with AAP guidelines?</a:t>
            </a:r>
          </a:p>
          <a:p>
            <a:r>
              <a:rPr lang="en-US" sz="2800" dirty="0" smtClean="0"/>
              <a:t>Are you confident in your conversations with families about the sleep environment?</a:t>
            </a:r>
          </a:p>
          <a:p>
            <a:r>
              <a:rPr lang="en-US" sz="2800" dirty="0" smtClean="0"/>
              <a:t>What are your personal feelings about how and where an infant should sleep?</a:t>
            </a:r>
          </a:p>
          <a:p>
            <a:endParaRPr lang="en-US"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762000"/>
          </a:xfrm>
        </p:spPr>
        <p:txBody>
          <a:bodyPr/>
          <a:lstStyle/>
          <a:p>
            <a:r>
              <a:rPr lang="en-US" dirty="0" smtClean="0"/>
              <a:t>Why families might not embrace the AAP guidelines </a:t>
            </a:r>
            <a:endParaRPr lang="en-US" dirty="0"/>
          </a:p>
        </p:txBody>
      </p:sp>
      <p:sp>
        <p:nvSpPr>
          <p:cNvPr id="3" name="Content Placeholder 2"/>
          <p:cNvSpPr>
            <a:spLocks noGrp="1"/>
          </p:cNvSpPr>
          <p:nvPr>
            <p:ph idx="1"/>
          </p:nvPr>
        </p:nvSpPr>
        <p:spPr>
          <a:xfrm>
            <a:off x="533400" y="2590800"/>
            <a:ext cx="7467600" cy="3962400"/>
          </a:xfrm>
        </p:spPr>
        <p:txBody>
          <a:bodyPr>
            <a:normAutofit fontScale="70000" lnSpcReduction="20000"/>
          </a:bodyPr>
          <a:lstStyle/>
          <a:p>
            <a:r>
              <a:rPr lang="en-US" sz="3200" dirty="0" smtClean="0"/>
              <a:t>Comfort of baby or adult</a:t>
            </a:r>
          </a:p>
          <a:p>
            <a:r>
              <a:rPr lang="en-US" sz="3200" dirty="0" smtClean="0"/>
              <a:t>Convenience</a:t>
            </a:r>
          </a:p>
          <a:p>
            <a:r>
              <a:rPr lang="en-US" sz="3200" dirty="0" smtClean="0"/>
              <a:t>Safety of home and neighborhood</a:t>
            </a:r>
          </a:p>
          <a:p>
            <a:r>
              <a:rPr lang="en-US" sz="3200" dirty="0" smtClean="0"/>
              <a:t>Prior experience with other children or own childhood</a:t>
            </a:r>
          </a:p>
          <a:p>
            <a:r>
              <a:rPr lang="en-US" sz="3200" dirty="0" smtClean="0"/>
              <a:t>Advice from family members or friends</a:t>
            </a:r>
          </a:p>
          <a:p>
            <a:r>
              <a:rPr lang="en-US" sz="3200" dirty="0" smtClean="0"/>
              <a:t>Lack of space for a crib</a:t>
            </a:r>
          </a:p>
          <a:p>
            <a:r>
              <a:rPr lang="en-US" sz="3200" dirty="0" smtClean="0"/>
              <a:t>Lack of a crib (money or access)</a:t>
            </a:r>
          </a:p>
          <a:p>
            <a:r>
              <a:rPr lang="en-US" sz="3200" dirty="0" smtClean="0"/>
              <a:t>Differing information or knowledge</a:t>
            </a:r>
          </a:p>
          <a:p>
            <a:r>
              <a:rPr lang="en-US" sz="3200" dirty="0" smtClean="0"/>
              <a:t>Mixed messages from health care providers</a:t>
            </a:r>
          </a:p>
          <a:p>
            <a:r>
              <a:rPr lang="en-US" sz="3200" dirty="0" smtClean="0"/>
              <a:t>Information is not culturally</a:t>
            </a:r>
            <a:r>
              <a:rPr lang="en-US" sz="3200" dirty="0"/>
              <a:t> </a:t>
            </a:r>
            <a:r>
              <a:rPr lang="en-US" sz="3200" dirty="0" smtClean="0"/>
              <a:t>competent </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762000"/>
          </a:xfrm>
        </p:spPr>
        <p:txBody>
          <a:bodyPr/>
          <a:lstStyle/>
          <a:p>
            <a:r>
              <a:rPr lang="en-US" dirty="0" smtClean="0"/>
              <a:t>Cultural and family traditions</a:t>
            </a:r>
            <a:endParaRPr lang="en-US" dirty="0"/>
          </a:p>
        </p:txBody>
      </p:sp>
      <p:pic>
        <p:nvPicPr>
          <p:cNvPr id="6" name="Picture 5" descr="SS4A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209800"/>
            <a:ext cx="2138934" cy="3200400"/>
          </a:xfrm>
          <a:prstGeom prst="rect">
            <a:avLst/>
          </a:prstGeom>
        </p:spPr>
      </p:pic>
      <p:pic>
        <p:nvPicPr>
          <p:cNvPr id="7" name="Picture 6" descr="SS4AI_A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2209800"/>
            <a:ext cx="2138934" cy="3200400"/>
          </a:xfrm>
          <a:prstGeom prst="rect">
            <a:avLst/>
          </a:prstGeom>
        </p:spPr>
      </p:pic>
      <p:pic>
        <p:nvPicPr>
          <p:cNvPr id="8" name="Picture 7" descr="SS4W.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1800" y="4343400"/>
            <a:ext cx="3200400" cy="2133600"/>
          </a:xfrm>
          <a:prstGeom prst="rect">
            <a:avLst/>
          </a:prstGeom>
        </p:spPr>
      </p:pic>
      <p:pic>
        <p:nvPicPr>
          <p:cNvPr id="11" name="Picture 10" descr="SS4H.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1800" y="2209800"/>
            <a:ext cx="3200400" cy="21336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O.A.R.S.</a:t>
            </a:r>
            <a:endParaRPr lang="en-US" dirty="0"/>
          </a:p>
        </p:txBody>
      </p:sp>
      <p:sp>
        <p:nvSpPr>
          <p:cNvPr id="3" name="Content Placeholder 2"/>
          <p:cNvSpPr>
            <a:spLocks noGrp="1"/>
          </p:cNvSpPr>
          <p:nvPr>
            <p:ph idx="1"/>
          </p:nvPr>
        </p:nvSpPr>
        <p:spPr>
          <a:xfrm>
            <a:off x="762000" y="2362200"/>
            <a:ext cx="8001000" cy="3962400"/>
          </a:xfrm>
        </p:spPr>
        <p:txBody>
          <a:bodyPr/>
          <a:lstStyle/>
          <a:p>
            <a:pPr marL="514350" indent="-514350">
              <a:lnSpc>
                <a:spcPct val="150000"/>
              </a:lnSpc>
              <a:buFont typeface="+mj-lt"/>
              <a:buAutoNum type="arabicPeriod"/>
            </a:pPr>
            <a:r>
              <a:rPr lang="en-US" u="sng" dirty="0" smtClean="0"/>
              <a:t>O</a:t>
            </a:r>
            <a:r>
              <a:rPr lang="en-US" dirty="0" smtClean="0"/>
              <a:t>pen-ended questions</a:t>
            </a:r>
          </a:p>
          <a:p>
            <a:pPr marL="514350" indent="-514350">
              <a:lnSpc>
                <a:spcPct val="150000"/>
              </a:lnSpc>
              <a:buFont typeface="+mj-lt"/>
              <a:buAutoNum type="arabicPeriod"/>
            </a:pPr>
            <a:r>
              <a:rPr lang="en-US" u="sng" dirty="0" smtClean="0"/>
              <a:t>A</a:t>
            </a:r>
            <a:r>
              <a:rPr lang="en-US" dirty="0" smtClean="0"/>
              <a:t>ffirmations</a:t>
            </a:r>
          </a:p>
          <a:p>
            <a:pPr marL="514350" indent="-514350">
              <a:lnSpc>
                <a:spcPct val="150000"/>
              </a:lnSpc>
              <a:buFont typeface="+mj-lt"/>
              <a:buAutoNum type="arabicPeriod"/>
            </a:pPr>
            <a:r>
              <a:rPr lang="en-US" u="sng" dirty="0" smtClean="0"/>
              <a:t>R</a:t>
            </a:r>
            <a:r>
              <a:rPr lang="en-US" dirty="0" smtClean="0"/>
              <a:t>eflective listening</a:t>
            </a:r>
          </a:p>
          <a:p>
            <a:pPr marL="514350" indent="-514350">
              <a:lnSpc>
                <a:spcPct val="150000"/>
              </a:lnSpc>
              <a:buFont typeface="+mj-lt"/>
              <a:buAutoNum type="arabicPeriod"/>
            </a:pPr>
            <a:r>
              <a:rPr lang="en-US" u="sng" dirty="0" smtClean="0"/>
              <a:t>S</a:t>
            </a:r>
            <a:r>
              <a:rPr lang="en-US" dirty="0" smtClean="0"/>
              <a:t>ummarizing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762000"/>
          </a:xfrm>
        </p:spPr>
        <p:txBody>
          <a:bodyPr/>
          <a:lstStyle/>
          <a:p>
            <a:r>
              <a:rPr lang="en-US" dirty="0" smtClean="0"/>
              <a:t>Explore more</a:t>
            </a:r>
            <a:endParaRPr lang="en-US" dirty="0"/>
          </a:p>
        </p:txBody>
      </p:sp>
      <p:sp>
        <p:nvSpPr>
          <p:cNvPr id="3" name="Content Placeholder 2"/>
          <p:cNvSpPr>
            <a:spLocks noGrp="1"/>
          </p:cNvSpPr>
          <p:nvPr>
            <p:ph idx="1"/>
          </p:nvPr>
        </p:nvSpPr>
        <p:spPr>
          <a:xfrm>
            <a:off x="152400" y="2133600"/>
            <a:ext cx="8077200" cy="3962400"/>
          </a:xfrm>
        </p:spPr>
        <p:txBody>
          <a:bodyPr/>
          <a:lstStyle/>
          <a:p>
            <a:pPr lvl="1">
              <a:buFont typeface="Arial" pitchFamily="34" charset="0"/>
              <a:buChar char="•"/>
            </a:pPr>
            <a:r>
              <a:rPr lang="en-US" sz="2400" dirty="0" smtClean="0"/>
              <a:t>Extend</a:t>
            </a:r>
          </a:p>
          <a:p>
            <a:pPr lvl="2">
              <a:buFont typeface="Arial" pitchFamily="34" charset="0"/>
              <a:buChar char="•"/>
            </a:pPr>
            <a:r>
              <a:rPr lang="en-US" sz="2000" dirty="0" smtClean="0"/>
              <a:t>“What else have you heard about safe sleep? How do you feel about it?”</a:t>
            </a:r>
          </a:p>
          <a:p>
            <a:pPr lvl="1">
              <a:buFont typeface="Arial" pitchFamily="34" charset="0"/>
              <a:buChar char="•"/>
            </a:pPr>
            <a:r>
              <a:rPr lang="en-US" sz="2400" dirty="0" smtClean="0"/>
              <a:t>Clarify</a:t>
            </a:r>
          </a:p>
          <a:p>
            <a:pPr lvl="2">
              <a:buFont typeface="Arial" pitchFamily="34" charset="0"/>
              <a:buChar char="•"/>
            </a:pPr>
            <a:r>
              <a:rPr lang="en-US" sz="2000" dirty="0" smtClean="0"/>
              <a:t>“Do you think baby will not sleep as well on his back?”</a:t>
            </a:r>
          </a:p>
          <a:p>
            <a:pPr lvl="1">
              <a:buFont typeface="Arial" pitchFamily="34" charset="0"/>
              <a:buChar char="•"/>
            </a:pPr>
            <a:r>
              <a:rPr lang="en-US" sz="2400" dirty="0" smtClean="0"/>
              <a:t>Reflect</a:t>
            </a:r>
          </a:p>
          <a:p>
            <a:pPr lvl="2">
              <a:buFont typeface="Arial" pitchFamily="34" charset="0"/>
              <a:buChar char="•"/>
            </a:pPr>
            <a:r>
              <a:rPr lang="en-US" sz="2000" dirty="0" smtClean="0"/>
              <a:t>“I hear you are saying you feel you won’t bond with baby if you aren’t sleeping with him, is that correct?”</a:t>
            </a:r>
          </a:p>
          <a:p>
            <a:pPr lvl="1">
              <a:buFont typeface="Arial" pitchFamily="34" charset="0"/>
              <a:buChar char="•"/>
            </a:pPr>
            <a:r>
              <a:rPr lang="en-US" sz="2400" dirty="0" smtClean="0"/>
              <a:t>Redirect</a:t>
            </a:r>
          </a:p>
          <a:p>
            <a:pPr lvl="2">
              <a:buFont typeface="Arial" pitchFamily="34" charset="0"/>
              <a:buChar char="•"/>
            </a:pPr>
            <a:r>
              <a:rPr lang="en-US" sz="2000" dirty="0" smtClean="0"/>
              <a:t>“I can see you’re worried about baby’s safety. May I connect you with a Pack ‘n Play that will fit next to your bed so baby can sleep close to you?”</a:t>
            </a: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say what</a:t>
            </a:r>
            <a:endParaRPr lang="en-US" dirty="0"/>
          </a:p>
        </p:txBody>
      </p:sp>
      <p:sp>
        <p:nvSpPr>
          <p:cNvPr id="3" name="Content Placeholder 2"/>
          <p:cNvSpPr>
            <a:spLocks noGrp="1"/>
          </p:cNvSpPr>
          <p:nvPr>
            <p:ph idx="1"/>
          </p:nvPr>
        </p:nvSpPr>
        <p:spPr>
          <a:xfrm>
            <a:off x="304800" y="2286000"/>
            <a:ext cx="8686800" cy="3657600"/>
          </a:xfrm>
        </p:spPr>
        <p:txBody>
          <a:bodyPr/>
          <a:lstStyle/>
          <a:p>
            <a:pPr lvl="0"/>
            <a:r>
              <a:rPr lang="en-US" dirty="0" smtClean="0">
                <a:latin typeface="Century Gothic" pitchFamily="34" charset="0"/>
              </a:rPr>
              <a:t>Prenatal visits</a:t>
            </a:r>
          </a:p>
          <a:p>
            <a:pPr lvl="1">
              <a:buNone/>
            </a:pPr>
            <a:r>
              <a:rPr lang="en-US" sz="3000" i="1" dirty="0" smtClean="0">
                <a:latin typeface="Century Gothic" pitchFamily="34" charset="0"/>
              </a:rPr>
              <a:t>“Where will baby sleep at night when you bring him/her home?”</a:t>
            </a:r>
          </a:p>
          <a:p>
            <a:pPr lvl="1">
              <a:buNone/>
            </a:pPr>
            <a:endParaRPr lang="en-US" sz="3000" i="1" dirty="0" smtClean="0">
              <a:latin typeface="Century Gothic" pitchFamily="34" charset="0"/>
            </a:endParaRPr>
          </a:p>
          <a:p>
            <a:pPr lvl="0"/>
            <a:r>
              <a:rPr lang="en-US" dirty="0" smtClean="0">
                <a:latin typeface="Century Gothic" pitchFamily="34" charset="0"/>
              </a:rPr>
              <a:t>Postpartum visits</a:t>
            </a:r>
          </a:p>
          <a:p>
            <a:pPr lvl="1">
              <a:buNone/>
            </a:pPr>
            <a:r>
              <a:rPr lang="en-US" sz="3000" i="1" dirty="0" smtClean="0">
                <a:latin typeface="Century Gothic" pitchFamily="34" charset="0"/>
              </a:rPr>
              <a:t>“How is it working out where your baby is sleeping for naptimes and at night?”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parent says…</a:t>
            </a:r>
            <a:endParaRPr lang="en-US" dirty="0"/>
          </a:p>
        </p:txBody>
      </p:sp>
      <p:sp>
        <p:nvSpPr>
          <p:cNvPr id="3" name="Content Placeholder 2"/>
          <p:cNvSpPr>
            <a:spLocks noGrp="1"/>
          </p:cNvSpPr>
          <p:nvPr>
            <p:ph idx="1"/>
          </p:nvPr>
        </p:nvSpPr>
        <p:spPr>
          <a:xfrm>
            <a:off x="457200" y="2362200"/>
            <a:ext cx="4724400" cy="3962400"/>
          </a:xfrm>
        </p:spPr>
        <p:txBody>
          <a:bodyPr/>
          <a:lstStyle/>
          <a:p>
            <a:r>
              <a:rPr lang="en-US" sz="2400" dirty="0" smtClean="0"/>
              <a:t>“My baby sleeps in a Pack ‘n Play.” (It’s evident that it is used as a storage bin).</a:t>
            </a:r>
          </a:p>
          <a:p>
            <a:r>
              <a:rPr lang="en-US" sz="2400" dirty="0" smtClean="0"/>
              <a:t>“I know they say to not sleep with your baby, but I really want to because he just sleeps better with me.” </a:t>
            </a:r>
          </a:p>
          <a:p>
            <a:r>
              <a:rPr lang="en-US" sz="2400" dirty="0" smtClean="0"/>
              <a:t>“I don’t want my baby sleeping alone in a bed that has nothing in it.”</a:t>
            </a:r>
          </a:p>
          <a:p>
            <a:endParaRPr lang="en-US" sz="2400" dirty="0"/>
          </a:p>
        </p:txBody>
      </p:sp>
      <p:pic>
        <p:nvPicPr>
          <p:cNvPr id="4" name="21F9C912-37E3-4240-B192-7689E5EB88DF" descr="imag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5257800" y="2522587"/>
            <a:ext cx="3544537" cy="2659013"/>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a:t>
            </a:r>
            <a:r>
              <a:rPr lang="en-US" dirty="0" smtClean="0"/>
              <a:t>parent says</a:t>
            </a:r>
            <a:r>
              <a:rPr lang="en-US" dirty="0"/>
              <a:t>…</a:t>
            </a:r>
          </a:p>
        </p:txBody>
      </p:sp>
      <p:sp>
        <p:nvSpPr>
          <p:cNvPr id="3" name="Content Placeholder 2"/>
          <p:cNvSpPr>
            <a:spLocks noGrp="1"/>
          </p:cNvSpPr>
          <p:nvPr>
            <p:ph idx="1"/>
          </p:nvPr>
        </p:nvSpPr>
        <p:spPr/>
        <p:txBody>
          <a:bodyPr/>
          <a:lstStyle/>
          <a:p>
            <a:r>
              <a:rPr lang="en-US" sz="2400" dirty="0" smtClean="0"/>
              <a:t>“We don’t have room for another bed in our bedroom/sleeping area.”</a:t>
            </a:r>
          </a:p>
          <a:p>
            <a:r>
              <a:rPr lang="en-US" sz="2400" dirty="0" smtClean="0"/>
              <a:t>“I am careful and don’t move around when I sleep.”</a:t>
            </a:r>
          </a:p>
          <a:p>
            <a:r>
              <a:rPr lang="en-US" sz="2400" dirty="0" smtClean="0"/>
              <a:t>“Nothing happened to me as a baby, so why would something happen to my baby.”</a:t>
            </a:r>
          </a:p>
          <a:p>
            <a:r>
              <a:rPr lang="en-US" sz="2400" dirty="0" smtClean="0"/>
              <a:t>“It doesn’t matter what you say, I am going to sleep with my baby.”</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response</a:t>
            </a:r>
            <a:endParaRPr lang="en-US" dirty="0"/>
          </a:p>
        </p:txBody>
      </p:sp>
      <p:sp>
        <p:nvSpPr>
          <p:cNvPr id="3" name="Content Placeholder 2"/>
          <p:cNvSpPr>
            <a:spLocks noGrp="1"/>
          </p:cNvSpPr>
          <p:nvPr>
            <p:ph idx="1"/>
          </p:nvPr>
        </p:nvSpPr>
        <p:spPr/>
        <p:txBody>
          <a:bodyPr/>
          <a:lstStyle/>
          <a:p>
            <a:pPr>
              <a:buNone/>
            </a:pPr>
            <a:r>
              <a:rPr lang="en-US" dirty="0" smtClean="0"/>
              <a:t>   “</a:t>
            </a:r>
            <a:r>
              <a:rPr lang="en-US" i="1" dirty="0" smtClean="0"/>
              <a:t>As your [home visitor] I cannot tell you how to sleep with your baby safely because there truly is no safe way. But let’s talk about how you can </a:t>
            </a:r>
            <a:r>
              <a:rPr lang="en-US" b="1" i="1" dirty="0" smtClean="0"/>
              <a:t>reduce the risk </a:t>
            </a:r>
            <a:r>
              <a:rPr lang="en-US" i="1" dirty="0" smtClean="0"/>
              <a:t>of anything happening. Remember what we talked about</a:t>
            </a:r>
            <a:r>
              <a:rPr lang="en-US" dirty="0" smtClean="0"/>
              <a:t>…”</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normAutofit/>
          </a:bodyPr>
          <a:lstStyle/>
          <a:p>
            <a:r>
              <a:rPr lang="en-US" sz="4000" dirty="0" smtClean="0">
                <a:latin typeface="Century Gothic" pitchFamily="34" charset="0"/>
              </a:rPr>
              <a:t>Role playing</a:t>
            </a:r>
            <a:endParaRPr lang="en-US" sz="4000" dirty="0">
              <a:latin typeface="Century Gothic" pitchFamily="34" charset="0"/>
            </a:endParaRPr>
          </a:p>
        </p:txBody>
      </p:sp>
      <p:sp>
        <p:nvSpPr>
          <p:cNvPr id="3" name="Content Placeholder 2"/>
          <p:cNvSpPr>
            <a:spLocks noGrp="1"/>
          </p:cNvSpPr>
          <p:nvPr>
            <p:ph idx="1"/>
          </p:nvPr>
        </p:nvSpPr>
        <p:spPr>
          <a:xfrm>
            <a:off x="533400" y="2484437"/>
            <a:ext cx="8229600" cy="4525963"/>
          </a:xfrm>
        </p:spPr>
        <p:txBody>
          <a:bodyPr/>
          <a:lstStyle/>
          <a:p>
            <a:r>
              <a:rPr lang="en-US" dirty="0" smtClean="0">
                <a:latin typeface="Century Gothic" pitchFamily="34" charset="0"/>
              </a:rPr>
              <a:t>Groups of 3</a:t>
            </a:r>
          </a:p>
          <a:p>
            <a:r>
              <a:rPr lang="en-US" dirty="0" smtClean="0">
                <a:latin typeface="Century Gothic" pitchFamily="34" charset="0"/>
              </a:rPr>
              <a:t>Roles:</a:t>
            </a:r>
          </a:p>
          <a:p>
            <a:pPr lvl="1"/>
            <a:r>
              <a:rPr lang="en-US" dirty="0" smtClean="0">
                <a:latin typeface="Century Gothic" pitchFamily="34" charset="0"/>
              </a:rPr>
              <a:t>Professional (i.e. home visitor)</a:t>
            </a:r>
          </a:p>
          <a:p>
            <a:pPr lvl="1"/>
            <a:r>
              <a:rPr lang="en-US" dirty="0" smtClean="0">
                <a:latin typeface="Century Gothic" pitchFamily="34" charset="0"/>
              </a:rPr>
              <a:t>Parent or caregiver</a:t>
            </a:r>
          </a:p>
          <a:p>
            <a:pPr lvl="1"/>
            <a:r>
              <a:rPr lang="en-US" dirty="0" smtClean="0">
                <a:latin typeface="Century Gothic" pitchFamily="34" charset="0"/>
              </a:rPr>
              <a:t>Observer</a:t>
            </a:r>
            <a:endParaRPr lang="en-US" dirty="0">
              <a:latin typeface="Century Gothic"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tools for you	</a:t>
            </a:r>
            <a:endParaRPr lang="en-US" dirty="0"/>
          </a:p>
        </p:txBody>
      </p:sp>
      <p:sp>
        <p:nvSpPr>
          <p:cNvPr id="3" name="Content Placeholder 2"/>
          <p:cNvSpPr>
            <a:spLocks noGrp="1"/>
          </p:cNvSpPr>
          <p:nvPr>
            <p:ph idx="1"/>
          </p:nvPr>
        </p:nvSpPr>
        <p:spPr>
          <a:xfrm>
            <a:off x="609600" y="2362200"/>
            <a:ext cx="8153400" cy="3962400"/>
          </a:xfrm>
        </p:spPr>
        <p:txBody>
          <a:bodyPr/>
          <a:lstStyle/>
          <a:p>
            <a:r>
              <a:rPr lang="en-US" dirty="0" smtClean="0"/>
              <a:t>Personal notebook (spiral bound refresher for reference) </a:t>
            </a:r>
          </a:p>
          <a:p>
            <a:r>
              <a:rPr lang="en-US" dirty="0" smtClean="0"/>
              <a:t>“Table talk” handout </a:t>
            </a:r>
          </a:p>
          <a:p>
            <a:r>
              <a:rPr lang="en-US" dirty="0" smtClean="0"/>
              <a:t>Know your community resources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359025"/>
            <a:ext cx="7772400" cy="1470025"/>
          </a:xfrm>
        </p:spPr>
        <p:txBody>
          <a:bodyPr/>
          <a:lstStyle/>
          <a:p>
            <a:r>
              <a:rPr lang="en-US" sz="6000" dirty="0" smtClean="0"/>
              <a:t>Why it Matters</a:t>
            </a:r>
            <a:endParaRPr lang="en-US" sz="6000" dirty="0"/>
          </a:p>
        </p:txBody>
      </p:sp>
      <p:sp>
        <p:nvSpPr>
          <p:cNvPr id="5" name="Subtitle 4"/>
          <p:cNvSpPr>
            <a:spLocks noGrp="1"/>
          </p:cNvSpPr>
          <p:nvPr>
            <p:ph type="subTitle" idx="1"/>
          </p:nvPr>
        </p:nvSpPr>
        <p:spPr>
          <a:xfrm>
            <a:off x="1371600" y="3657600"/>
            <a:ext cx="6400800" cy="1752600"/>
          </a:xfrm>
        </p:spPr>
        <p:txBody>
          <a:bodyPr/>
          <a:lstStyle/>
          <a:p>
            <a:r>
              <a:rPr lang="en-US" dirty="0" smtClean="0"/>
              <a:t>The Facts</a:t>
            </a:r>
            <a:endParaRPr lang="en-US" dirty="0"/>
          </a:p>
        </p:txBody>
      </p:sp>
    </p:spTree>
    <p:extLst>
      <p:ext uri="{BB962C8B-B14F-4D97-AF65-F5344CB8AC3E}">
        <p14:creationId xmlns:p14="http://schemas.microsoft.com/office/powerpoint/2010/main" val="938207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 make a difference</a:t>
            </a:r>
            <a:endParaRPr lang="en-US" dirty="0"/>
          </a:p>
        </p:txBody>
      </p:sp>
      <p:sp>
        <p:nvSpPr>
          <p:cNvPr id="3" name="Content Placeholder 2"/>
          <p:cNvSpPr>
            <a:spLocks noGrp="1"/>
          </p:cNvSpPr>
          <p:nvPr>
            <p:ph idx="1"/>
          </p:nvPr>
        </p:nvSpPr>
        <p:spPr>
          <a:xfrm>
            <a:off x="2133600" y="2362200"/>
            <a:ext cx="4724400" cy="3962400"/>
          </a:xfrm>
        </p:spPr>
        <p:txBody>
          <a:bodyPr/>
          <a:lstStyle/>
          <a:p>
            <a:r>
              <a:rPr lang="en-US" dirty="0" smtClean="0"/>
              <a:t>Relationship</a:t>
            </a:r>
          </a:p>
          <a:p>
            <a:r>
              <a:rPr lang="en-US" dirty="0" smtClean="0"/>
              <a:t>Trust</a:t>
            </a:r>
          </a:p>
          <a:p>
            <a:r>
              <a:rPr lang="en-US" dirty="0" smtClean="0"/>
              <a:t>Educated choice</a:t>
            </a:r>
          </a:p>
          <a:p>
            <a:r>
              <a:rPr lang="en-US" dirty="0" smtClean="0"/>
              <a:t>Babies sleeping safely</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all you do!</a:t>
            </a:r>
            <a:endParaRPr lang="en-US" dirty="0"/>
          </a:p>
        </p:txBody>
      </p:sp>
      <p:pic>
        <p:nvPicPr>
          <p:cNvPr id="9" name="Picture 8" descr="SSpptSlide35cent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7700" y="2438400"/>
            <a:ext cx="2766060" cy="3657600"/>
          </a:xfrm>
          <a:prstGeom prst="rect">
            <a:avLst/>
          </a:prstGeom>
        </p:spPr>
      </p:pic>
      <p:pic>
        <p:nvPicPr>
          <p:cNvPr id="10" name="Picture 9" descr="SSpptSlide35lef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0327" y="3200400"/>
            <a:ext cx="2982388" cy="1905000"/>
          </a:xfrm>
          <a:prstGeom prst="rect">
            <a:avLst/>
          </a:prstGeom>
        </p:spPr>
      </p:pic>
      <p:pic>
        <p:nvPicPr>
          <p:cNvPr id="11" name="Picture 10" descr="SSpptSlide35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600" y="3200400"/>
            <a:ext cx="2973658" cy="19812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184" y="3200400"/>
            <a:ext cx="8743216" cy="966217"/>
          </a:xfrm>
          <a:prstGeom prst="rect">
            <a:avLst/>
          </a:prstGeom>
        </p:spPr>
      </p:pic>
      <p:sp>
        <p:nvSpPr>
          <p:cNvPr id="2" name="TextBox 1"/>
          <p:cNvSpPr txBox="1"/>
          <p:nvPr/>
        </p:nvSpPr>
        <p:spPr>
          <a:xfrm>
            <a:off x="148738" y="6400800"/>
            <a:ext cx="2010487" cy="276999"/>
          </a:xfrm>
          <a:prstGeom prst="rect">
            <a:avLst/>
          </a:prstGeom>
          <a:noFill/>
        </p:spPr>
        <p:txBody>
          <a:bodyPr wrap="none" rtlCol="0">
            <a:spAutoFit/>
          </a:bodyPr>
          <a:lstStyle/>
          <a:p>
            <a:r>
              <a:rPr lang="en-US" sz="1200" dirty="0" smtClean="0"/>
              <a:t>Updated: January 2019</a:t>
            </a:r>
            <a:endParaRPr lang="en-US" sz="1200" dirty="0"/>
          </a:p>
        </p:txBody>
      </p:sp>
    </p:spTree>
    <p:extLst>
      <p:ext uri="{BB962C8B-B14F-4D97-AF65-F5344CB8AC3E}">
        <p14:creationId xmlns:p14="http://schemas.microsoft.com/office/powerpoint/2010/main" val="1370993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914400"/>
          </a:xfrm>
        </p:spPr>
        <p:txBody>
          <a:bodyPr/>
          <a:lstStyle/>
          <a:p>
            <a:r>
              <a:rPr lang="en-US" dirty="0" smtClean="0"/>
              <a:t>Infant mortality by country, 2018</a:t>
            </a:r>
            <a:endParaRPr lang="en-US" dirty="0"/>
          </a:p>
        </p:txBody>
      </p:sp>
      <p:sp>
        <p:nvSpPr>
          <p:cNvPr id="7" name="TextBox 6"/>
          <p:cNvSpPr txBox="1"/>
          <p:nvPr/>
        </p:nvSpPr>
        <p:spPr>
          <a:xfrm>
            <a:off x="0" y="6563264"/>
            <a:ext cx="1657350" cy="230832"/>
          </a:xfrm>
          <a:prstGeom prst="rect">
            <a:avLst/>
          </a:prstGeom>
          <a:noFill/>
        </p:spPr>
        <p:txBody>
          <a:bodyPr wrap="square" rtlCol="0">
            <a:spAutoFit/>
          </a:bodyPr>
          <a:lstStyle/>
          <a:p>
            <a:r>
              <a:rPr lang="en-US" sz="900" i="1" dirty="0" smtClean="0"/>
              <a:t>Source: (OECD, 2020).</a:t>
            </a:r>
            <a:endParaRPr lang="en-US" sz="900" i="1" dirty="0"/>
          </a:p>
        </p:txBody>
      </p:sp>
      <p:pic>
        <p:nvPicPr>
          <p:cNvPr id="4" name="Picture 3"/>
          <p:cNvPicPr>
            <a:picLocks noChangeAspect="1"/>
          </p:cNvPicPr>
          <p:nvPr/>
        </p:nvPicPr>
        <p:blipFill>
          <a:blip r:embed="rId3"/>
          <a:stretch>
            <a:fillRect/>
          </a:stretch>
        </p:blipFill>
        <p:spPr>
          <a:xfrm>
            <a:off x="1295400" y="1905000"/>
            <a:ext cx="6488740" cy="4526656"/>
          </a:xfrm>
          <a:prstGeom prst="rect">
            <a:avLst/>
          </a:prstGeom>
        </p:spPr>
      </p:pic>
    </p:spTree>
    <p:extLst>
      <p:ext uri="{BB962C8B-B14F-4D97-AF65-F5344CB8AC3E}">
        <p14:creationId xmlns:p14="http://schemas.microsoft.com/office/powerpoint/2010/main" val="1874846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990600"/>
          </a:xfrm>
        </p:spPr>
        <p:txBody>
          <a:bodyPr/>
          <a:lstStyle/>
          <a:p>
            <a:r>
              <a:rPr lang="en-US" dirty="0"/>
              <a:t>U.S. infant mortality by race and ethnicity, </a:t>
            </a:r>
            <a:r>
              <a:rPr lang="en-US" dirty="0" smtClean="0"/>
              <a:t>2018</a:t>
            </a:r>
            <a:endParaRPr lang="en-US" dirty="0">
              <a:solidFill>
                <a:srgbClr val="FF0000"/>
              </a:solidFill>
            </a:endParaRPr>
          </a:p>
        </p:txBody>
      </p:sp>
      <p:sp>
        <p:nvSpPr>
          <p:cNvPr id="3" name="TextBox 2"/>
          <p:cNvSpPr txBox="1"/>
          <p:nvPr/>
        </p:nvSpPr>
        <p:spPr>
          <a:xfrm>
            <a:off x="0" y="6553200"/>
            <a:ext cx="1657350" cy="230832"/>
          </a:xfrm>
          <a:prstGeom prst="rect">
            <a:avLst/>
          </a:prstGeom>
          <a:noFill/>
        </p:spPr>
        <p:txBody>
          <a:bodyPr wrap="square" rtlCol="0">
            <a:spAutoFit/>
          </a:bodyPr>
          <a:lstStyle/>
          <a:p>
            <a:r>
              <a:rPr lang="en-US" sz="900" i="1" dirty="0" smtClean="0"/>
              <a:t>Source: (CDC, 2020).</a:t>
            </a:r>
            <a:endParaRPr lang="en-US" sz="900" i="1" dirty="0"/>
          </a:p>
        </p:txBody>
      </p:sp>
      <p:pic>
        <p:nvPicPr>
          <p:cNvPr id="4" name="Picture 3"/>
          <p:cNvPicPr>
            <a:picLocks noChangeAspect="1"/>
          </p:cNvPicPr>
          <p:nvPr/>
        </p:nvPicPr>
        <p:blipFill>
          <a:blip r:embed="rId3"/>
          <a:stretch>
            <a:fillRect/>
          </a:stretch>
        </p:blipFill>
        <p:spPr>
          <a:xfrm>
            <a:off x="2438400" y="2582925"/>
            <a:ext cx="4062608" cy="4085691"/>
          </a:xfrm>
          <a:prstGeom prst="rect">
            <a:avLst/>
          </a:prstGeom>
        </p:spPr>
      </p:pic>
    </p:spTree>
    <p:extLst>
      <p:ext uri="{BB962C8B-B14F-4D97-AF65-F5344CB8AC3E}">
        <p14:creationId xmlns:p14="http://schemas.microsoft.com/office/powerpoint/2010/main" val="1321214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mortality in Wisconsin</a:t>
            </a:r>
            <a:endParaRPr lang="en-US" dirty="0"/>
          </a:p>
        </p:txBody>
      </p:sp>
      <p:sp>
        <p:nvSpPr>
          <p:cNvPr id="5" name="Rectangle 4"/>
          <p:cNvSpPr/>
          <p:nvPr/>
        </p:nvSpPr>
        <p:spPr>
          <a:xfrm>
            <a:off x="0" y="6553200"/>
            <a:ext cx="3581400" cy="228600"/>
          </a:xfrm>
          <a:prstGeom prst="rect">
            <a:avLst/>
          </a:prstGeom>
        </p:spPr>
        <p:txBody>
          <a:bodyPr wrap="square">
            <a:spAutoFit/>
          </a:bodyPr>
          <a:lstStyle/>
          <a:p>
            <a:r>
              <a:rPr lang="en-US" sz="900" i="1" dirty="0" smtClean="0"/>
              <a:t>Source: </a:t>
            </a:r>
            <a:r>
              <a:rPr lang="en-US" sz="900" i="1" dirty="0"/>
              <a:t>(</a:t>
            </a:r>
            <a:r>
              <a:rPr lang="en-US" sz="900" i="1" dirty="0" smtClean="0"/>
              <a:t>Wisconsin Department of Health Services, 2020).</a:t>
            </a:r>
            <a:endParaRPr lang="en-US" sz="900" i="1" dirty="0"/>
          </a:p>
        </p:txBody>
      </p:sp>
      <p:pic>
        <p:nvPicPr>
          <p:cNvPr id="3" name="Picture 2"/>
          <p:cNvPicPr>
            <a:picLocks noChangeAspect="1"/>
          </p:cNvPicPr>
          <p:nvPr/>
        </p:nvPicPr>
        <p:blipFill>
          <a:blip r:embed="rId3"/>
          <a:stretch>
            <a:fillRect/>
          </a:stretch>
        </p:blipFill>
        <p:spPr>
          <a:xfrm>
            <a:off x="1371600" y="2209800"/>
            <a:ext cx="6248400" cy="4165600"/>
          </a:xfrm>
          <a:prstGeom prst="rect">
            <a:avLst/>
          </a:prstGeom>
        </p:spPr>
      </p:pic>
    </p:spTree>
    <p:extLst>
      <p:ext uri="{BB962C8B-B14F-4D97-AF65-F5344CB8AC3E}">
        <p14:creationId xmlns:p14="http://schemas.microsoft.com/office/powerpoint/2010/main" val="3926733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Infant mortality at the local level</a:t>
            </a:r>
            <a:endParaRPr lang="en-US" dirty="0"/>
          </a:p>
        </p:txBody>
      </p:sp>
      <p:sp>
        <p:nvSpPr>
          <p:cNvPr id="4" name="Content Placeholder 3"/>
          <p:cNvSpPr txBox="1">
            <a:spLocks noGrp="1"/>
          </p:cNvSpPr>
          <p:nvPr>
            <p:ph idx="1"/>
          </p:nvPr>
        </p:nvSpPr>
        <p:spPr>
          <a:xfrm>
            <a:off x="457200" y="2362200"/>
            <a:ext cx="8305800" cy="553998"/>
          </a:xfrm>
          <a:prstGeom prst="rect">
            <a:avLst/>
          </a:prstGeom>
          <a:noFill/>
        </p:spPr>
        <p:txBody>
          <a:bodyPr wrap="square" rtlCol="0">
            <a:spAutoFit/>
          </a:bodyPr>
          <a:lstStyle/>
          <a:p>
            <a:pPr>
              <a:buNone/>
            </a:pPr>
            <a:r>
              <a:rPr lang="en-US" dirty="0" smtClean="0"/>
              <a:t>[County name]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causes of infant death</a:t>
            </a:r>
            <a:endParaRPr lang="en-US" dirty="0"/>
          </a:p>
        </p:txBody>
      </p:sp>
      <p:sp>
        <p:nvSpPr>
          <p:cNvPr id="3" name="Content Placeholder 2"/>
          <p:cNvSpPr>
            <a:spLocks noGrp="1"/>
          </p:cNvSpPr>
          <p:nvPr>
            <p:ph idx="1"/>
          </p:nvPr>
        </p:nvSpPr>
        <p:spPr>
          <a:xfrm>
            <a:off x="685800" y="2362200"/>
            <a:ext cx="8077200" cy="3962400"/>
          </a:xfrm>
        </p:spPr>
        <p:txBody>
          <a:bodyPr/>
          <a:lstStyle/>
          <a:p>
            <a:pPr marL="514350" indent="-514350">
              <a:buFont typeface="+mj-lt"/>
              <a:buAutoNum type="arabicPeriod"/>
            </a:pPr>
            <a:r>
              <a:rPr lang="en-US" sz="2800" dirty="0" smtClean="0"/>
              <a:t>Preterm birth (born early and often too small)</a:t>
            </a:r>
          </a:p>
          <a:p>
            <a:pPr marL="514350" indent="-514350">
              <a:buFont typeface="+mj-lt"/>
              <a:buAutoNum type="arabicPeriod"/>
            </a:pPr>
            <a:r>
              <a:rPr lang="en-US" sz="2800" dirty="0" smtClean="0"/>
              <a:t>Serious birth defects</a:t>
            </a:r>
          </a:p>
          <a:p>
            <a:pPr marL="514350" indent="-514350">
              <a:buFont typeface="+mj-lt"/>
              <a:buAutoNum type="arabicPeriod"/>
            </a:pPr>
            <a:r>
              <a:rPr lang="en-US" sz="2800" dirty="0" smtClean="0"/>
              <a:t>Maternal complications of pregnancy </a:t>
            </a:r>
          </a:p>
          <a:p>
            <a:pPr marL="514350" indent="-514350">
              <a:buFont typeface="+mj-lt"/>
              <a:buAutoNum type="arabicPeriod"/>
            </a:pPr>
            <a:r>
              <a:rPr lang="en-US" sz="2800" dirty="0" smtClean="0"/>
              <a:t>Sudden Infant Death Syndrome (SIDS)</a:t>
            </a:r>
          </a:p>
          <a:p>
            <a:pPr marL="514350" indent="-514350">
              <a:buFont typeface="+mj-lt"/>
              <a:buAutoNum type="arabicPeriod"/>
            </a:pPr>
            <a:r>
              <a:rPr lang="en-US" sz="2800" dirty="0" smtClean="0"/>
              <a:t>Injury (including suffocation) </a:t>
            </a:r>
          </a:p>
        </p:txBody>
      </p:sp>
    </p:spTree>
  </p:cSld>
  <p:clrMapOvr>
    <a:masterClrMapping/>
  </p:clrMapOvr>
</p:sld>
</file>

<file path=ppt/theme/theme1.xml><?xml version="1.0" encoding="utf-8"?>
<a:theme xmlns:a="http://schemas.openxmlformats.org/drawingml/2006/main" name="CHAW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7605</TotalTime>
  <Words>7387</Words>
  <Application>Microsoft Office PowerPoint</Application>
  <PresentationFormat>On-screen Show (4:3)</PresentationFormat>
  <Paragraphs>404</Paragraphs>
  <Slides>42</Slides>
  <Notes>42</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ＭＳ Ｐゴシック</vt:lpstr>
      <vt:lpstr>Arial</vt:lpstr>
      <vt:lpstr>Calibri</vt:lpstr>
      <vt:lpstr>Century Gothic</vt:lpstr>
      <vt:lpstr>Verdana</vt:lpstr>
      <vt:lpstr>CHAW Template</vt:lpstr>
      <vt:lpstr>Sleep Baby Safe</vt:lpstr>
      <vt:lpstr>Objectives</vt:lpstr>
      <vt:lpstr>Your knowledge &amp; confidence</vt:lpstr>
      <vt:lpstr>Why it Matters</vt:lpstr>
      <vt:lpstr>Infant mortality by country, 2018</vt:lpstr>
      <vt:lpstr>U.S. infant mortality by race and ethnicity, 2018</vt:lpstr>
      <vt:lpstr>Infant mortality in Wisconsin</vt:lpstr>
      <vt:lpstr>Infant mortality at the local level</vt:lpstr>
      <vt:lpstr>Leading causes of infant death</vt:lpstr>
      <vt:lpstr>Sudden Unexpected Infant Deaths</vt:lpstr>
      <vt:lpstr>SIDS risk: triple risk model</vt:lpstr>
      <vt:lpstr>Wisconsin SUIDs by county</vt:lpstr>
      <vt:lpstr>Play it Safe</vt:lpstr>
      <vt:lpstr>AAP safe sleep guidelines</vt:lpstr>
      <vt:lpstr>Alone, on Back, in Crib and in Smoke-free air</vt:lpstr>
      <vt:lpstr>Back-to-sleep</vt:lpstr>
      <vt:lpstr>Share a room…not a bed</vt:lpstr>
      <vt:lpstr>Breastfeeding is recommended</vt:lpstr>
      <vt:lpstr>Back-to-sleep…tummy to play</vt:lpstr>
      <vt:lpstr>Avoid overheating</vt:lpstr>
      <vt:lpstr>Use a safe crib or Pack ‘n Play </vt:lpstr>
      <vt:lpstr>Always sleep on a firm, flat surface</vt:lpstr>
      <vt:lpstr>Alternative sleep surfaces</vt:lpstr>
      <vt:lpstr>Share the message</vt:lpstr>
      <vt:lpstr>Is this baby safe?</vt:lpstr>
      <vt:lpstr>Is this baby safe?</vt:lpstr>
      <vt:lpstr>Is this baby safe?</vt:lpstr>
      <vt:lpstr>Let’s Talk</vt:lpstr>
      <vt:lpstr>Conversation goals</vt:lpstr>
      <vt:lpstr>Why families might not embrace the AAP guidelines </vt:lpstr>
      <vt:lpstr>Cultural and family traditions</vt:lpstr>
      <vt:lpstr>O.A.R.S.</vt:lpstr>
      <vt:lpstr>Explore more</vt:lpstr>
      <vt:lpstr>When to say what</vt:lpstr>
      <vt:lpstr>What if parent says…</vt:lpstr>
      <vt:lpstr>What if parent says…</vt:lpstr>
      <vt:lpstr>Helpful response</vt:lpstr>
      <vt:lpstr>Role playing</vt:lpstr>
      <vt:lpstr>Helpful tools for you </vt:lpstr>
      <vt:lpstr>You will make a difference</vt:lpstr>
      <vt:lpstr>Thank you for all you do!</vt:lpstr>
      <vt:lpstr>PowerPoint Presentation</vt:lpstr>
    </vt:vector>
  </TitlesOfParts>
  <Company>Children's Hospital and Health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Sleep Babies Safe</dc:title>
  <dc:creator>KXO01</dc:creator>
  <cp:lastModifiedBy>Waara, Sarah</cp:lastModifiedBy>
  <cp:revision>468</cp:revision>
  <dcterms:created xsi:type="dcterms:W3CDTF">2015-04-03T19:14:13Z</dcterms:created>
  <dcterms:modified xsi:type="dcterms:W3CDTF">2020-11-09T14:21:29Z</dcterms:modified>
</cp:coreProperties>
</file>