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57" r:id="rId3"/>
    <p:sldId id="259" r:id="rId4"/>
    <p:sldId id="262" r:id="rId5"/>
    <p:sldId id="263" r:id="rId6"/>
    <p:sldId id="264" r:id="rId7"/>
    <p:sldId id="332" r:id="rId8"/>
    <p:sldId id="333" r:id="rId9"/>
    <p:sldId id="334" r:id="rId10"/>
    <p:sldId id="331" r:id="rId11"/>
    <p:sldId id="298" r:id="rId12"/>
    <p:sldId id="265" r:id="rId13"/>
    <p:sldId id="316" r:id="rId14"/>
    <p:sldId id="317" r:id="rId15"/>
    <p:sldId id="283" r:id="rId16"/>
    <p:sldId id="322" r:id="rId17"/>
    <p:sldId id="268" r:id="rId18"/>
    <p:sldId id="315" r:id="rId19"/>
    <p:sldId id="300" r:id="rId20"/>
    <p:sldId id="301" r:id="rId21"/>
    <p:sldId id="302" r:id="rId22"/>
    <p:sldId id="303" r:id="rId23"/>
    <p:sldId id="304" r:id="rId24"/>
    <p:sldId id="284" r:id="rId25"/>
    <p:sldId id="285" r:id="rId26"/>
    <p:sldId id="319" r:id="rId27"/>
    <p:sldId id="286" r:id="rId28"/>
    <p:sldId id="273" r:id="rId29"/>
    <p:sldId id="320" r:id="rId30"/>
    <p:sldId id="297" r:id="rId31"/>
    <p:sldId id="289" r:id="rId32"/>
    <p:sldId id="327"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jc10" initials="a" lastIdx="29" clrIdx="0"/>
  <p:cmAuthor id="1" name="mms20" initials="m"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B39D"/>
    <a:srgbClr val="F061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097" autoAdjust="0"/>
  </p:normalViewPr>
  <p:slideViewPr>
    <p:cSldViewPr>
      <p:cViewPr varScale="1">
        <p:scale>
          <a:sx n="65" d="100"/>
          <a:sy n="65" d="100"/>
        </p:scale>
        <p:origin x="72" y="2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9E915A-A883-40CE-823C-8EE7CE4DD692}" type="doc">
      <dgm:prSet loTypeId="urn:microsoft.com/office/officeart/2005/8/layout/radial1" loCatId="relationship" qsTypeId="urn:microsoft.com/office/officeart/2005/8/quickstyle/simple1" qsCatId="simple" csTypeId="urn:microsoft.com/office/officeart/2005/8/colors/accent2_2" csCatId="accent2" phldr="1"/>
      <dgm:spPr/>
      <dgm:t>
        <a:bodyPr/>
        <a:lstStyle/>
        <a:p>
          <a:endParaRPr lang="en-US"/>
        </a:p>
      </dgm:t>
    </dgm:pt>
    <dgm:pt modelId="{122FD79D-779D-486E-A587-2B5A20318E4B}">
      <dgm:prSet phldrT="[Text]" custT="1"/>
      <dgm:spPr/>
      <dgm:t>
        <a:bodyPr/>
        <a:lstStyle/>
        <a:p>
          <a:r>
            <a:rPr lang="en-US" sz="2000" dirty="0" smtClean="0">
              <a:latin typeface="Century Gothic"/>
              <a:cs typeface="Century Gothic"/>
            </a:rPr>
            <a:t>SUID</a:t>
          </a:r>
          <a:endParaRPr lang="en-US" sz="2000" dirty="0">
            <a:latin typeface="Century Gothic"/>
            <a:cs typeface="Century Gothic"/>
          </a:endParaRPr>
        </a:p>
      </dgm:t>
    </dgm:pt>
    <dgm:pt modelId="{E056F25D-70DE-48D1-9F98-885F3176F074}" type="parTrans" cxnId="{59A2971C-0ACB-4660-BDB8-B07E7C1DB9F6}">
      <dgm:prSet/>
      <dgm:spPr/>
      <dgm:t>
        <a:bodyPr/>
        <a:lstStyle/>
        <a:p>
          <a:endParaRPr lang="en-US"/>
        </a:p>
      </dgm:t>
    </dgm:pt>
    <dgm:pt modelId="{3E2F7F34-DE4A-45F8-ADDA-CAB3FA20CD46}" type="sibTrans" cxnId="{59A2971C-0ACB-4660-BDB8-B07E7C1DB9F6}">
      <dgm:prSet/>
      <dgm:spPr/>
      <dgm:t>
        <a:bodyPr/>
        <a:lstStyle/>
        <a:p>
          <a:endParaRPr lang="en-US"/>
        </a:p>
      </dgm:t>
    </dgm:pt>
    <dgm:pt modelId="{363D29E4-D602-4EC9-B44F-7AC6A781A815}">
      <dgm:prSet phldrT="[Text]" custT="1"/>
      <dgm:spPr/>
      <dgm:t>
        <a:bodyPr/>
        <a:lstStyle/>
        <a:p>
          <a:r>
            <a:rPr lang="en-US" sz="1200" dirty="0" smtClean="0">
              <a:latin typeface="Century Gothic"/>
              <a:cs typeface="Century Gothic"/>
            </a:rPr>
            <a:t>SIDS</a:t>
          </a:r>
          <a:endParaRPr lang="en-US" sz="1200" dirty="0">
            <a:latin typeface="Century Gothic"/>
            <a:cs typeface="Century Gothic"/>
          </a:endParaRPr>
        </a:p>
      </dgm:t>
    </dgm:pt>
    <dgm:pt modelId="{D1698EC2-37AA-41F3-BA10-051BAD0CF95A}" type="parTrans" cxnId="{D61618C5-56E9-499F-BEE3-68E90B18E8ED}">
      <dgm:prSet custT="1"/>
      <dgm:spPr/>
      <dgm:t>
        <a:bodyPr/>
        <a:lstStyle/>
        <a:p>
          <a:endParaRPr lang="en-US" sz="1200">
            <a:latin typeface="Century Gothic"/>
            <a:cs typeface="Century Gothic"/>
          </a:endParaRPr>
        </a:p>
      </dgm:t>
    </dgm:pt>
    <dgm:pt modelId="{A25E7F7A-2109-4C63-A69E-7FCA78C3C881}" type="sibTrans" cxnId="{D61618C5-56E9-499F-BEE3-68E90B18E8ED}">
      <dgm:prSet/>
      <dgm:spPr/>
      <dgm:t>
        <a:bodyPr/>
        <a:lstStyle/>
        <a:p>
          <a:endParaRPr lang="en-US"/>
        </a:p>
      </dgm:t>
    </dgm:pt>
    <dgm:pt modelId="{72A84760-0C0A-4BC5-A9E8-CD150DBF7A44}">
      <dgm:prSet phldrT="[Text]" custT="1"/>
      <dgm:spPr/>
      <dgm:t>
        <a:bodyPr/>
        <a:lstStyle/>
        <a:p>
          <a:r>
            <a:rPr lang="en-US" sz="1200" dirty="0" smtClean="0">
              <a:latin typeface="Century Gothic"/>
              <a:cs typeface="Century Gothic"/>
            </a:rPr>
            <a:t>ASSB</a:t>
          </a:r>
          <a:endParaRPr lang="en-US" sz="1200" dirty="0">
            <a:latin typeface="Century Gothic"/>
            <a:cs typeface="Century Gothic"/>
          </a:endParaRPr>
        </a:p>
      </dgm:t>
    </dgm:pt>
    <dgm:pt modelId="{52860CD6-2C8E-49EA-BD69-ECC2FBD2B63E}" type="parTrans" cxnId="{E42D2F00-FACD-4380-A3F8-23748B5ADE15}">
      <dgm:prSet custT="1"/>
      <dgm:spPr/>
      <dgm:t>
        <a:bodyPr/>
        <a:lstStyle/>
        <a:p>
          <a:endParaRPr lang="en-US" sz="1200">
            <a:latin typeface="Century Gothic"/>
            <a:cs typeface="Century Gothic"/>
          </a:endParaRPr>
        </a:p>
      </dgm:t>
    </dgm:pt>
    <dgm:pt modelId="{1C343668-1756-4508-A248-9C075A4D48EE}" type="sibTrans" cxnId="{E42D2F00-FACD-4380-A3F8-23748B5ADE15}">
      <dgm:prSet/>
      <dgm:spPr/>
      <dgm:t>
        <a:bodyPr/>
        <a:lstStyle/>
        <a:p>
          <a:endParaRPr lang="en-US"/>
        </a:p>
      </dgm:t>
    </dgm:pt>
    <dgm:pt modelId="{32833D03-786E-456D-9889-8CF1F904FB95}">
      <dgm:prSet phldrT="[Text]" custT="1"/>
      <dgm:spPr/>
      <dgm:t>
        <a:bodyPr/>
        <a:lstStyle/>
        <a:p>
          <a:r>
            <a:rPr lang="en-US" sz="1200" dirty="0" smtClean="0">
              <a:latin typeface="Century Gothic"/>
              <a:cs typeface="Century Gothic"/>
            </a:rPr>
            <a:t>Unknown</a:t>
          </a:r>
          <a:endParaRPr lang="en-US" sz="1200" dirty="0">
            <a:latin typeface="Century Gothic"/>
            <a:cs typeface="Century Gothic"/>
          </a:endParaRPr>
        </a:p>
      </dgm:t>
    </dgm:pt>
    <dgm:pt modelId="{3456BCCD-F3CD-4A4E-8075-0DE1831A7073}" type="parTrans" cxnId="{76E113CA-FEEF-4177-A1BE-3BD12FBB106F}">
      <dgm:prSet custT="1"/>
      <dgm:spPr/>
      <dgm:t>
        <a:bodyPr/>
        <a:lstStyle/>
        <a:p>
          <a:endParaRPr lang="en-US" sz="1200">
            <a:latin typeface="Century Gothic"/>
            <a:cs typeface="Century Gothic"/>
          </a:endParaRPr>
        </a:p>
      </dgm:t>
    </dgm:pt>
    <dgm:pt modelId="{AFAF9981-78BC-4F76-9541-ACEC83E027EB}" type="sibTrans" cxnId="{76E113CA-FEEF-4177-A1BE-3BD12FBB106F}">
      <dgm:prSet/>
      <dgm:spPr/>
      <dgm:t>
        <a:bodyPr/>
        <a:lstStyle/>
        <a:p>
          <a:endParaRPr lang="en-US"/>
        </a:p>
      </dgm:t>
    </dgm:pt>
    <dgm:pt modelId="{D71D5137-6136-4141-9008-B20EAAA0FF2F}">
      <dgm:prSet phldrT="[Text]" custT="1"/>
      <dgm:spPr/>
      <dgm:t>
        <a:bodyPr/>
        <a:lstStyle/>
        <a:p>
          <a:r>
            <a:rPr lang="en-US" sz="1200" dirty="0" smtClean="0">
              <a:latin typeface="Century Gothic"/>
              <a:cs typeface="Century Gothic"/>
            </a:rPr>
            <a:t>Infection</a:t>
          </a:r>
          <a:endParaRPr lang="en-US" sz="1200" dirty="0">
            <a:latin typeface="Century Gothic"/>
            <a:cs typeface="Century Gothic"/>
          </a:endParaRPr>
        </a:p>
      </dgm:t>
    </dgm:pt>
    <dgm:pt modelId="{6AABB62E-14E8-43A2-BBEF-9BEBBA4ADDCE}" type="parTrans" cxnId="{ACCEFA19-4134-4819-A20B-2821183E7C62}">
      <dgm:prSet custT="1"/>
      <dgm:spPr/>
      <dgm:t>
        <a:bodyPr/>
        <a:lstStyle/>
        <a:p>
          <a:endParaRPr lang="en-US" sz="1200">
            <a:latin typeface="Century Gothic"/>
            <a:cs typeface="Century Gothic"/>
          </a:endParaRPr>
        </a:p>
      </dgm:t>
    </dgm:pt>
    <dgm:pt modelId="{92C326F2-5B2A-4244-8B7A-9C3F301A4E45}" type="sibTrans" cxnId="{ACCEFA19-4134-4819-A20B-2821183E7C62}">
      <dgm:prSet/>
      <dgm:spPr/>
      <dgm:t>
        <a:bodyPr/>
        <a:lstStyle/>
        <a:p>
          <a:endParaRPr lang="en-US"/>
        </a:p>
      </dgm:t>
    </dgm:pt>
    <dgm:pt modelId="{8B46EBC0-797F-41A1-9B01-F737293805C7}">
      <dgm:prSet custT="1"/>
      <dgm:spPr/>
      <dgm:t>
        <a:bodyPr/>
        <a:lstStyle/>
        <a:p>
          <a:r>
            <a:rPr lang="en-US" sz="1100" dirty="0" smtClean="0">
              <a:latin typeface="Century Gothic"/>
              <a:cs typeface="Century Gothic"/>
            </a:rPr>
            <a:t>Metabolic</a:t>
          </a:r>
          <a:r>
            <a:rPr lang="en-US" sz="1200" dirty="0" smtClean="0">
              <a:latin typeface="Century Gothic"/>
              <a:cs typeface="Century Gothic"/>
            </a:rPr>
            <a:t> disorders</a:t>
          </a:r>
          <a:endParaRPr lang="en-US" sz="1200" dirty="0">
            <a:latin typeface="Century Gothic"/>
            <a:cs typeface="Century Gothic"/>
          </a:endParaRPr>
        </a:p>
      </dgm:t>
    </dgm:pt>
    <dgm:pt modelId="{A39F3B93-BB9E-475A-BB86-8FB643E62EE9}" type="parTrans" cxnId="{19D25308-6D3B-4E21-88F0-FA49A6FB3C68}">
      <dgm:prSet custT="1"/>
      <dgm:spPr/>
      <dgm:t>
        <a:bodyPr/>
        <a:lstStyle/>
        <a:p>
          <a:endParaRPr lang="en-US" sz="1200">
            <a:latin typeface="Century Gothic"/>
            <a:cs typeface="Century Gothic"/>
          </a:endParaRPr>
        </a:p>
      </dgm:t>
    </dgm:pt>
    <dgm:pt modelId="{4451DF2E-3F31-400F-A46C-78804FEAA5DF}" type="sibTrans" cxnId="{19D25308-6D3B-4E21-88F0-FA49A6FB3C68}">
      <dgm:prSet/>
      <dgm:spPr/>
      <dgm:t>
        <a:bodyPr/>
        <a:lstStyle/>
        <a:p>
          <a:endParaRPr lang="en-US"/>
        </a:p>
      </dgm:t>
    </dgm:pt>
    <dgm:pt modelId="{4FC0EB44-9BC5-4B43-915C-598505C2BC7C}">
      <dgm:prSet custT="1"/>
      <dgm:spPr/>
      <dgm:t>
        <a:bodyPr/>
        <a:lstStyle/>
        <a:p>
          <a:r>
            <a:rPr lang="en-US" sz="1200" dirty="0" smtClean="0">
              <a:latin typeface="Century Gothic"/>
              <a:cs typeface="Century Gothic"/>
            </a:rPr>
            <a:t>Cardiac disorders</a:t>
          </a:r>
          <a:endParaRPr lang="en-US" sz="1200" dirty="0">
            <a:latin typeface="Century Gothic"/>
            <a:cs typeface="Century Gothic"/>
          </a:endParaRPr>
        </a:p>
      </dgm:t>
    </dgm:pt>
    <dgm:pt modelId="{FCD3E857-6450-4EB8-9D5F-34DF663069F4}" type="parTrans" cxnId="{D27576CB-CB1C-4AB7-B311-0B0EBC16EC97}">
      <dgm:prSet custT="1"/>
      <dgm:spPr/>
      <dgm:t>
        <a:bodyPr/>
        <a:lstStyle/>
        <a:p>
          <a:endParaRPr lang="en-US" sz="1200">
            <a:latin typeface="Century Gothic"/>
            <a:cs typeface="Century Gothic"/>
          </a:endParaRPr>
        </a:p>
      </dgm:t>
    </dgm:pt>
    <dgm:pt modelId="{B6413180-1334-47AD-B822-66C08C9A0869}" type="sibTrans" cxnId="{D27576CB-CB1C-4AB7-B311-0B0EBC16EC97}">
      <dgm:prSet/>
      <dgm:spPr/>
      <dgm:t>
        <a:bodyPr/>
        <a:lstStyle/>
        <a:p>
          <a:endParaRPr lang="en-US"/>
        </a:p>
      </dgm:t>
    </dgm:pt>
    <dgm:pt modelId="{42C435AA-4449-4D21-8550-094042AC1D14}">
      <dgm:prSet custT="1"/>
      <dgm:spPr/>
      <dgm:t>
        <a:bodyPr/>
        <a:lstStyle/>
        <a:p>
          <a:r>
            <a:rPr lang="en-US" sz="1200" dirty="0" smtClean="0">
              <a:latin typeface="Century Gothic"/>
              <a:cs typeface="Century Gothic"/>
            </a:rPr>
            <a:t>Poisoning</a:t>
          </a:r>
          <a:endParaRPr lang="en-US" sz="1200" dirty="0">
            <a:latin typeface="Century Gothic"/>
            <a:cs typeface="Century Gothic"/>
          </a:endParaRPr>
        </a:p>
      </dgm:t>
    </dgm:pt>
    <dgm:pt modelId="{CA8365C5-B808-4D37-9672-853899CA8525}" type="parTrans" cxnId="{532E8AD1-629A-483D-8B9F-0E80988D5AE5}">
      <dgm:prSet custT="1"/>
      <dgm:spPr/>
      <dgm:t>
        <a:bodyPr/>
        <a:lstStyle/>
        <a:p>
          <a:endParaRPr lang="en-US" sz="1200">
            <a:latin typeface="Century Gothic"/>
            <a:cs typeface="Century Gothic"/>
          </a:endParaRPr>
        </a:p>
      </dgm:t>
    </dgm:pt>
    <dgm:pt modelId="{F19B5C9A-916D-487B-A973-A2482665BBB8}" type="sibTrans" cxnId="{532E8AD1-629A-483D-8B9F-0E80988D5AE5}">
      <dgm:prSet/>
      <dgm:spPr/>
      <dgm:t>
        <a:bodyPr/>
        <a:lstStyle/>
        <a:p>
          <a:endParaRPr lang="en-US"/>
        </a:p>
      </dgm:t>
    </dgm:pt>
    <dgm:pt modelId="{B0F74428-A82B-47A2-90F2-30239BB7A41C}" type="pres">
      <dgm:prSet presAssocID="{289E915A-A883-40CE-823C-8EE7CE4DD692}" presName="cycle" presStyleCnt="0">
        <dgm:presLayoutVars>
          <dgm:chMax val="1"/>
          <dgm:dir/>
          <dgm:animLvl val="ctr"/>
          <dgm:resizeHandles val="exact"/>
        </dgm:presLayoutVars>
      </dgm:prSet>
      <dgm:spPr/>
      <dgm:t>
        <a:bodyPr/>
        <a:lstStyle/>
        <a:p>
          <a:endParaRPr lang="en-US"/>
        </a:p>
      </dgm:t>
    </dgm:pt>
    <dgm:pt modelId="{E04A8789-0457-486C-B254-EA63BDA7F66F}" type="pres">
      <dgm:prSet presAssocID="{122FD79D-779D-486E-A587-2B5A20318E4B}" presName="centerShape" presStyleLbl="node0" presStyleIdx="0" presStyleCnt="1"/>
      <dgm:spPr/>
      <dgm:t>
        <a:bodyPr/>
        <a:lstStyle/>
        <a:p>
          <a:endParaRPr lang="en-US"/>
        </a:p>
      </dgm:t>
    </dgm:pt>
    <dgm:pt modelId="{F77DDDFC-182C-4A03-90D8-1913C2B325B6}" type="pres">
      <dgm:prSet presAssocID="{D1698EC2-37AA-41F3-BA10-051BAD0CF95A}" presName="Name9" presStyleLbl="parChTrans1D2" presStyleIdx="0" presStyleCnt="7"/>
      <dgm:spPr/>
      <dgm:t>
        <a:bodyPr/>
        <a:lstStyle/>
        <a:p>
          <a:endParaRPr lang="en-US"/>
        </a:p>
      </dgm:t>
    </dgm:pt>
    <dgm:pt modelId="{C01F8D41-4597-46E3-8B9D-F1F8D0119884}" type="pres">
      <dgm:prSet presAssocID="{D1698EC2-37AA-41F3-BA10-051BAD0CF95A}" presName="connTx" presStyleLbl="parChTrans1D2" presStyleIdx="0" presStyleCnt="7"/>
      <dgm:spPr/>
      <dgm:t>
        <a:bodyPr/>
        <a:lstStyle/>
        <a:p>
          <a:endParaRPr lang="en-US"/>
        </a:p>
      </dgm:t>
    </dgm:pt>
    <dgm:pt modelId="{25502ECC-9CB1-40B1-A40B-7D8452678853}" type="pres">
      <dgm:prSet presAssocID="{363D29E4-D602-4EC9-B44F-7AC6A781A815}" presName="node" presStyleLbl="node1" presStyleIdx="0" presStyleCnt="7">
        <dgm:presLayoutVars>
          <dgm:bulletEnabled val="1"/>
        </dgm:presLayoutVars>
      </dgm:prSet>
      <dgm:spPr/>
      <dgm:t>
        <a:bodyPr/>
        <a:lstStyle/>
        <a:p>
          <a:endParaRPr lang="en-US"/>
        </a:p>
      </dgm:t>
    </dgm:pt>
    <dgm:pt modelId="{1B1916F6-D919-4D27-9D7A-6869ACAAFE5D}" type="pres">
      <dgm:prSet presAssocID="{52860CD6-2C8E-49EA-BD69-ECC2FBD2B63E}" presName="Name9" presStyleLbl="parChTrans1D2" presStyleIdx="1" presStyleCnt="7"/>
      <dgm:spPr/>
      <dgm:t>
        <a:bodyPr/>
        <a:lstStyle/>
        <a:p>
          <a:endParaRPr lang="en-US"/>
        </a:p>
      </dgm:t>
    </dgm:pt>
    <dgm:pt modelId="{F4044A28-0E31-4487-8420-40CD15C2DD68}" type="pres">
      <dgm:prSet presAssocID="{52860CD6-2C8E-49EA-BD69-ECC2FBD2B63E}" presName="connTx" presStyleLbl="parChTrans1D2" presStyleIdx="1" presStyleCnt="7"/>
      <dgm:spPr/>
      <dgm:t>
        <a:bodyPr/>
        <a:lstStyle/>
        <a:p>
          <a:endParaRPr lang="en-US"/>
        </a:p>
      </dgm:t>
    </dgm:pt>
    <dgm:pt modelId="{92F43E8F-7702-44EB-B15B-BD8E150F5B6B}" type="pres">
      <dgm:prSet presAssocID="{72A84760-0C0A-4BC5-A9E8-CD150DBF7A44}" presName="node" presStyleLbl="node1" presStyleIdx="1" presStyleCnt="7">
        <dgm:presLayoutVars>
          <dgm:bulletEnabled val="1"/>
        </dgm:presLayoutVars>
      </dgm:prSet>
      <dgm:spPr/>
      <dgm:t>
        <a:bodyPr/>
        <a:lstStyle/>
        <a:p>
          <a:endParaRPr lang="en-US"/>
        </a:p>
      </dgm:t>
    </dgm:pt>
    <dgm:pt modelId="{D140AED3-0195-4FB9-A3ED-8AC56FE26049}" type="pres">
      <dgm:prSet presAssocID="{3456BCCD-F3CD-4A4E-8075-0DE1831A7073}" presName="Name9" presStyleLbl="parChTrans1D2" presStyleIdx="2" presStyleCnt="7"/>
      <dgm:spPr/>
      <dgm:t>
        <a:bodyPr/>
        <a:lstStyle/>
        <a:p>
          <a:endParaRPr lang="en-US"/>
        </a:p>
      </dgm:t>
    </dgm:pt>
    <dgm:pt modelId="{4CC12CEA-5E50-49B3-A6E0-24F8F4A13260}" type="pres">
      <dgm:prSet presAssocID="{3456BCCD-F3CD-4A4E-8075-0DE1831A7073}" presName="connTx" presStyleLbl="parChTrans1D2" presStyleIdx="2" presStyleCnt="7"/>
      <dgm:spPr/>
      <dgm:t>
        <a:bodyPr/>
        <a:lstStyle/>
        <a:p>
          <a:endParaRPr lang="en-US"/>
        </a:p>
      </dgm:t>
    </dgm:pt>
    <dgm:pt modelId="{6C14D525-086D-437A-A910-8E18A6BC5D8C}" type="pres">
      <dgm:prSet presAssocID="{32833D03-786E-456D-9889-8CF1F904FB95}" presName="node" presStyleLbl="node1" presStyleIdx="2" presStyleCnt="7">
        <dgm:presLayoutVars>
          <dgm:bulletEnabled val="1"/>
        </dgm:presLayoutVars>
      </dgm:prSet>
      <dgm:spPr/>
      <dgm:t>
        <a:bodyPr/>
        <a:lstStyle/>
        <a:p>
          <a:endParaRPr lang="en-US"/>
        </a:p>
      </dgm:t>
    </dgm:pt>
    <dgm:pt modelId="{B86375D6-4C71-4E68-A719-2D221E79F4D0}" type="pres">
      <dgm:prSet presAssocID="{6AABB62E-14E8-43A2-BBEF-9BEBBA4ADDCE}" presName="Name9" presStyleLbl="parChTrans1D2" presStyleIdx="3" presStyleCnt="7"/>
      <dgm:spPr/>
      <dgm:t>
        <a:bodyPr/>
        <a:lstStyle/>
        <a:p>
          <a:endParaRPr lang="en-US"/>
        </a:p>
      </dgm:t>
    </dgm:pt>
    <dgm:pt modelId="{6BE43910-BD28-4070-8E40-6AD32D8F0B65}" type="pres">
      <dgm:prSet presAssocID="{6AABB62E-14E8-43A2-BBEF-9BEBBA4ADDCE}" presName="connTx" presStyleLbl="parChTrans1D2" presStyleIdx="3" presStyleCnt="7"/>
      <dgm:spPr/>
      <dgm:t>
        <a:bodyPr/>
        <a:lstStyle/>
        <a:p>
          <a:endParaRPr lang="en-US"/>
        </a:p>
      </dgm:t>
    </dgm:pt>
    <dgm:pt modelId="{9AC4FE4B-2641-41DD-B92C-F048E06CC4B0}" type="pres">
      <dgm:prSet presAssocID="{D71D5137-6136-4141-9008-B20EAAA0FF2F}" presName="node" presStyleLbl="node1" presStyleIdx="3" presStyleCnt="7">
        <dgm:presLayoutVars>
          <dgm:bulletEnabled val="1"/>
        </dgm:presLayoutVars>
      </dgm:prSet>
      <dgm:spPr/>
      <dgm:t>
        <a:bodyPr/>
        <a:lstStyle/>
        <a:p>
          <a:endParaRPr lang="en-US"/>
        </a:p>
      </dgm:t>
    </dgm:pt>
    <dgm:pt modelId="{F6E01167-C41C-407F-A962-FA03E61D7C17}" type="pres">
      <dgm:prSet presAssocID="{A39F3B93-BB9E-475A-BB86-8FB643E62EE9}" presName="Name9" presStyleLbl="parChTrans1D2" presStyleIdx="4" presStyleCnt="7"/>
      <dgm:spPr/>
      <dgm:t>
        <a:bodyPr/>
        <a:lstStyle/>
        <a:p>
          <a:endParaRPr lang="en-US"/>
        </a:p>
      </dgm:t>
    </dgm:pt>
    <dgm:pt modelId="{91B55709-54CE-4F17-A53A-2176D443AF77}" type="pres">
      <dgm:prSet presAssocID="{A39F3B93-BB9E-475A-BB86-8FB643E62EE9}" presName="connTx" presStyleLbl="parChTrans1D2" presStyleIdx="4" presStyleCnt="7"/>
      <dgm:spPr/>
      <dgm:t>
        <a:bodyPr/>
        <a:lstStyle/>
        <a:p>
          <a:endParaRPr lang="en-US"/>
        </a:p>
      </dgm:t>
    </dgm:pt>
    <dgm:pt modelId="{852B7D42-8930-4C43-AEDC-380E875652F3}" type="pres">
      <dgm:prSet presAssocID="{8B46EBC0-797F-41A1-9B01-F737293805C7}" presName="node" presStyleLbl="node1" presStyleIdx="4" presStyleCnt="7">
        <dgm:presLayoutVars>
          <dgm:bulletEnabled val="1"/>
        </dgm:presLayoutVars>
      </dgm:prSet>
      <dgm:spPr/>
      <dgm:t>
        <a:bodyPr/>
        <a:lstStyle/>
        <a:p>
          <a:endParaRPr lang="en-US"/>
        </a:p>
      </dgm:t>
    </dgm:pt>
    <dgm:pt modelId="{383850AF-0221-4924-B11E-B2D4C0937581}" type="pres">
      <dgm:prSet presAssocID="{FCD3E857-6450-4EB8-9D5F-34DF663069F4}" presName="Name9" presStyleLbl="parChTrans1D2" presStyleIdx="5" presStyleCnt="7"/>
      <dgm:spPr/>
      <dgm:t>
        <a:bodyPr/>
        <a:lstStyle/>
        <a:p>
          <a:endParaRPr lang="en-US"/>
        </a:p>
      </dgm:t>
    </dgm:pt>
    <dgm:pt modelId="{B24943BA-190A-469F-A2D3-02D3F35A26E4}" type="pres">
      <dgm:prSet presAssocID="{FCD3E857-6450-4EB8-9D5F-34DF663069F4}" presName="connTx" presStyleLbl="parChTrans1D2" presStyleIdx="5" presStyleCnt="7"/>
      <dgm:spPr/>
      <dgm:t>
        <a:bodyPr/>
        <a:lstStyle/>
        <a:p>
          <a:endParaRPr lang="en-US"/>
        </a:p>
      </dgm:t>
    </dgm:pt>
    <dgm:pt modelId="{53CEB1DB-54D2-4C2F-8D3F-33D11BDD29B3}" type="pres">
      <dgm:prSet presAssocID="{4FC0EB44-9BC5-4B43-915C-598505C2BC7C}" presName="node" presStyleLbl="node1" presStyleIdx="5" presStyleCnt="7">
        <dgm:presLayoutVars>
          <dgm:bulletEnabled val="1"/>
        </dgm:presLayoutVars>
      </dgm:prSet>
      <dgm:spPr/>
      <dgm:t>
        <a:bodyPr/>
        <a:lstStyle/>
        <a:p>
          <a:endParaRPr lang="en-US"/>
        </a:p>
      </dgm:t>
    </dgm:pt>
    <dgm:pt modelId="{11EA79D0-D02D-4CA9-B8C8-0086CED86A8B}" type="pres">
      <dgm:prSet presAssocID="{CA8365C5-B808-4D37-9672-853899CA8525}" presName="Name9" presStyleLbl="parChTrans1D2" presStyleIdx="6" presStyleCnt="7"/>
      <dgm:spPr/>
      <dgm:t>
        <a:bodyPr/>
        <a:lstStyle/>
        <a:p>
          <a:endParaRPr lang="en-US"/>
        </a:p>
      </dgm:t>
    </dgm:pt>
    <dgm:pt modelId="{A46ACEC1-204D-436E-B639-9C24AC0950DB}" type="pres">
      <dgm:prSet presAssocID="{CA8365C5-B808-4D37-9672-853899CA8525}" presName="connTx" presStyleLbl="parChTrans1D2" presStyleIdx="6" presStyleCnt="7"/>
      <dgm:spPr/>
      <dgm:t>
        <a:bodyPr/>
        <a:lstStyle/>
        <a:p>
          <a:endParaRPr lang="en-US"/>
        </a:p>
      </dgm:t>
    </dgm:pt>
    <dgm:pt modelId="{86EC14AD-0875-4908-8E89-094767640BE2}" type="pres">
      <dgm:prSet presAssocID="{42C435AA-4449-4D21-8550-094042AC1D14}" presName="node" presStyleLbl="node1" presStyleIdx="6" presStyleCnt="7">
        <dgm:presLayoutVars>
          <dgm:bulletEnabled val="1"/>
        </dgm:presLayoutVars>
      </dgm:prSet>
      <dgm:spPr/>
      <dgm:t>
        <a:bodyPr/>
        <a:lstStyle/>
        <a:p>
          <a:endParaRPr lang="en-US"/>
        </a:p>
      </dgm:t>
    </dgm:pt>
  </dgm:ptLst>
  <dgm:cxnLst>
    <dgm:cxn modelId="{1F23F75C-19AD-F542-9B79-F69423885F71}" type="presOf" srcId="{6AABB62E-14E8-43A2-BBEF-9BEBBA4ADDCE}" destId="{B86375D6-4C71-4E68-A719-2D221E79F4D0}" srcOrd="0" destOrd="0" presId="urn:microsoft.com/office/officeart/2005/8/layout/radial1"/>
    <dgm:cxn modelId="{9213832D-FF91-D04E-B5CE-EC873B3D4F61}" type="presOf" srcId="{52860CD6-2C8E-49EA-BD69-ECC2FBD2B63E}" destId="{F4044A28-0E31-4487-8420-40CD15C2DD68}" srcOrd="1" destOrd="0" presId="urn:microsoft.com/office/officeart/2005/8/layout/radial1"/>
    <dgm:cxn modelId="{B0392A83-3009-884A-A7ED-FCA0A7056E1F}" type="presOf" srcId="{3456BCCD-F3CD-4A4E-8075-0DE1831A7073}" destId="{4CC12CEA-5E50-49B3-A6E0-24F8F4A13260}" srcOrd="1" destOrd="0" presId="urn:microsoft.com/office/officeart/2005/8/layout/radial1"/>
    <dgm:cxn modelId="{37946025-3A54-3744-AA3F-2CDA39965013}" type="presOf" srcId="{FCD3E857-6450-4EB8-9D5F-34DF663069F4}" destId="{B24943BA-190A-469F-A2D3-02D3F35A26E4}" srcOrd="1" destOrd="0" presId="urn:microsoft.com/office/officeart/2005/8/layout/radial1"/>
    <dgm:cxn modelId="{59A2971C-0ACB-4660-BDB8-B07E7C1DB9F6}" srcId="{289E915A-A883-40CE-823C-8EE7CE4DD692}" destId="{122FD79D-779D-486E-A587-2B5A20318E4B}" srcOrd="0" destOrd="0" parTransId="{E056F25D-70DE-48D1-9F98-885F3176F074}" sibTransId="{3E2F7F34-DE4A-45F8-ADDA-CAB3FA20CD46}"/>
    <dgm:cxn modelId="{8BD07A9E-7627-A042-8B5B-2AC71ED0243A}" type="presOf" srcId="{52860CD6-2C8E-49EA-BD69-ECC2FBD2B63E}" destId="{1B1916F6-D919-4D27-9D7A-6869ACAAFE5D}" srcOrd="0" destOrd="0" presId="urn:microsoft.com/office/officeart/2005/8/layout/radial1"/>
    <dgm:cxn modelId="{FE74598A-BB04-C04B-A76D-B0CB53B530AB}" type="presOf" srcId="{72A84760-0C0A-4BC5-A9E8-CD150DBF7A44}" destId="{92F43E8F-7702-44EB-B15B-BD8E150F5B6B}" srcOrd="0" destOrd="0" presId="urn:microsoft.com/office/officeart/2005/8/layout/radial1"/>
    <dgm:cxn modelId="{6FA5FADD-D3B0-9641-8B4C-139008907C54}" type="presOf" srcId="{122FD79D-779D-486E-A587-2B5A20318E4B}" destId="{E04A8789-0457-486C-B254-EA63BDA7F66F}" srcOrd="0" destOrd="0" presId="urn:microsoft.com/office/officeart/2005/8/layout/radial1"/>
    <dgm:cxn modelId="{44411EF1-B5F1-5A44-A6FE-FBC6C97D35CE}" type="presOf" srcId="{D1698EC2-37AA-41F3-BA10-051BAD0CF95A}" destId="{F77DDDFC-182C-4A03-90D8-1913C2B325B6}" srcOrd="0" destOrd="0" presId="urn:microsoft.com/office/officeart/2005/8/layout/radial1"/>
    <dgm:cxn modelId="{19D25308-6D3B-4E21-88F0-FA49A6FB3C68}" srcId="{122FD79D-779D-486E-A587-2B5A20318E4B}" destId="{8B46EBC0-797F-41A1-9B01-F737293805C7}" srcOrd="4" destOrd="0" parTransId="{A39F3B93-BB9E-475A-BB86-8FB643E62EE9}" sibTransId="{4451DF2E-3F31-400F-A46C-78804FEAA5DF}"/>
    <dgm:cxn modelId="{309FEEEB-AC3F-1C49-9853-B827D82CD2E2}" type="presOf" srcId="{3456BCCD-F3CD-4A4E-8075-0DE1831A7073}" destId="{D140AED3-0195-4FB9-A3ED-8AC56FE26049}" srcOrd="0" destOrd="0" presId="urn:microsoft.com/office/officeart/2005/8/layout/radial1"/>
    <dgm:cxn modelId="{ACCEFA19-4134-4819-A20B-2821183E7C62}" srcId="{122FD79D-779D-486E-A587-2B5A20318E4B}" destId="{D71D5137-6136-4141-9008-B20EAAA0FF2F}" srcOrd="3" destOrd="0" parTransId="{6AABB62E-14E8-43A2-BBEF-9BEBBA4ADDCE}" sibTransId="{92C326F2-5B2A-4244-8B7A-9C3F301A4E45}"/>
    <dgm:cxn modelId="{E7231AF2-A1CE-7947-9419-96FC381BAD0D}" type="presOf" srcId="{42C435AA-4449-4D21-8550-094042AC1D14}" destId="{86EC14AD-0875-4908-8E89-094767640BE2}" srcOrd="0" destOrd="0" presId="urn:microsoft.com/office/officeart/2005/8/layout/radial1"/>
    <dgm:cxn modelId="{BDF1DBE2-1AD6-3C48-81F6-BEB3CF30C56D}" type="presOf" srcId="{D1698EC2-37AA-41F3-BA10-051BAD0CF95A}" destId="{C01F8D41-4597-46E3-8B9D-F1F8D0119884}" srcOrd="1" destOrd="0" presId="urn:microsoft.com/office/officeart/2005/8/layout/radial1"/>
    <dgm:cxn modelId="{532E8AD1-629A-483D-8B9F-0E80988D5AE5}" srcId="{122FD79D-779D-486E-A587-2B5A20318E4B}" destId="{42C435AA-4449-4D21-8550-094042AC1D14}" srcOrd="6" destOrd="0" parTransId="{CA8365C5-B808-4D37-9672-853899CA8525}" sibTransId="{F19B5C9A-916D-487B-A973-A2482665BBB8}"/>
    <dgm:cxn modelId="{D27576CB-CB1C-4AB7-B311-0B0EBC16EC97}" srcId="{122FD79D-779D-486E-A587-2B5A20318E4B}" destId="{4FC0EB44-9BC5-4B43-915C-598505C2BC7C}" srcOrd="5" destOrd="0" parTransId="{FCD3E857-6450-4EB8-9D5F-34DF663069F4}" sibTransId="{B6413180-1334-47AD-B822-66C08C9A0869}"/>
    <dgm:cxn modelId="{76E113CA-FEEF-4177-A1BE-3BD12FBB106F}" srcId="{122FD79D-779D-486E-A587-2B5A20318E4B}" destId="{32833D03-786E-456D-9889-8CF1F904FB95}" srcOrd="2" destOrd="0" parTransId="{3456BCCD-F3CD-4A4E-8075-0DE1831A7073}" sibTransId="{AFAF9981-78BC-4F76-9541-ACEC83E027EB}"/>
    <dgm:cxn modelId="{68258226-3409-714B-9E77-DA658B0463EB}" type="presOf" srcId="{CA8365C5-B808-4D37-9672-853899CA8525}" destId="{A46ACEC1-204D-436E-B639-9C24AC0950DB}" srcOrd="1" destOrd="0" presId="urn:microsoft.com/office/officeart/2005/8/layout/radial1"/>
    <dgm:cxn modelId="{21C7B60E-A2F9-E94F-A403-ABAFE38CB2B4}" type="presOf" srcId="{CA8365C5-B808-4D37-9672-853899CA8525}" destId="{11EA79D0-D02D-4CA9-B8C8-0086CED86A8B}" srcOrd="0" destOrd="0" presId="urn:microsoft.com/office/officeart/2005/8/layout/radial1"/>
    <dgm:cxn modelId="{690DCCCF-BCAF-F54A-AFCB-6C405B3AF051}" type="presOf" srcId="{32833D03-786E-456D-9889-8CF1F904FB95}" destId="{6C14D525-086D-437A-A910-8E18A6BC5D8C}" srcOrd="0" destOrd="0" presId="urn:microsoft.com/office/officeart/2005/8/layout/radial1"/>
    <dgm:cxn modelId="{6C49D543-1333-2248-A7A5-FA2598C1FCD7}" type="presOf" srcId="{FCD3E857-6450-4EB8-9D5F-34DF663069F4}" destId="{383850AF-0221-4924-B11E-B2D4C0937581}" srcOrd="0" destOrd="0" presId="urn:microsoft.com/office/officeart/2005/8/layout/radial1"/>
    <dgm:cxn modelId="{E42D2F00-FACD-4380-A3F8-23748B5ADE15}" srcId="{122FD79D-779D-486E-A587-2B5A20318E4B}" destId="{72A84760-0C0A-4BC5-A9E8-CD150DBF7A44}" srcOrd="1" destOrd="0" parTransId="{52860CD6-2C8E-49EA-BD69-ECC2FBD2B63E}" sibTransId="{1C343668-1756-4508-A248-9C075A4D48EE}"/>
    <dgm:cxn modelId="{F81AA4B8-0972-5D43-9CD5-5AA4ADCE4321}" type="presOf" srcId="{A39F3B93-BB9E-475A-BB86-8FB643E62EE9}" destId="{F6E01167-C41C-407F-A962-FA03E61D7C17}" srcOrd="0" destOrd="0" presId="urn:microsoft.com/office/officeart/2005/8/layout/radial1"/>
    <dgm:cxn modelId="{EA09420D-0AC3-D240-B031-0B666EAE17E9}" type="presOf" srcId="{A39F3B93-BB9E-475A-BB86-8FB643E62EE9}" destId="{91B55709-54CE-4F17-A53A-2176D443AF77}" srcOrd="1" destOrd="0" presId="urn:microsoft.com/office/officeart/2005/8/layout/radial1"/>
    <dgm:cxn modelId="{9B55A3CA-1367-EE45-AA99-93FDEFE02D05}" type="presOf" srcId="{8B46EBC0-797F-41A1-9B01-F737293805C7}" destId="{852B7D42-8930-4C43-AEDC-380E875652F3}" srcOrd="0" destOrd="0" presId="urn:microsoft.com/office/officeart/2005/8/layout/radial1"/>
    <dgm:cxn modelId="{7FFF4F9C-2358-D745-BA62-E1531AFEE694}" type="presOf" srcId="{D71D5137-6136-4141-9008-B20EAAA0FF2F}" destId="{9AC4FE4B-2641-41DD-B92C-F048E06CC4B0}" srcOrd="0" destOrd="0" presId="urn:microsoft.com/office/officeart/2005/8/layout/radial1"/>
    <dgm:cxn modelId="{D3A5982E-5E33-3D4A-B8CE-C2BCD5C63309}" type="presOf" srcId="{4FC0EB44-9BC5-4B43-915C-598505C2BC7C}" destId="{53CEB1DB-54D2-4C2F-8D3F-33D11BDD29B3}" srcOrd="0" destOrd="0" presId="urn:microsoft.com/office/officeart/2005/8/layout/radial1"/>
    <dgm:cxn modelId="{3DFF8AAB-673C-7B48-AA05-AD25EE46F4CB}" type="presOf" srcId="{363D29E4-D602-4EC9-B44F-7AC6A781A815}" destId="{25502ECC-9CB1-40B1-A40B-7D8452678853}" srcOrd="0" destOrd="0" presId="urn:microsoft.com/office/officeart/2005/8/layout/radial1"/>
    <dgm:cxn modelId="{3CA0397F-83E9-014D-8D98-12E069FA280A}" type="presOf" srcId="{289E915A-A883-40CE-823C-8EE7CE4DD692}" destId="{B0F74428-A82B-47A2-90F2-30239BB7A41C}" srcOrd="0" destOrd="0" presId="urn:microsoft.com/office/officeart/2005/8/layout/radial1"/>
    <dgm:cxn modelId="{EE0295F3-B519-BB41-92FC-88EA06CE497B}" type="presOf" srcId="{6AABB62E-14E8-43A2-BBEF-9BEBBA4ADDCE}" destId="{6BE43910-BD28-4070-8E40-6AD32D8F0B65}" srcOrd="1" destOrd="0" presId="urn:microsoft.com/office/officeart/2005/8/layout/radial1"/>
    <dgm:cxn modelId="{D61618C5-56E9-499F-BEE3-68E90B18E8ED}" srcId="{122FD79D-779D-486E-A587-2B5A20318E4B}" destId="{363D29E4-D602-4EC9-B44F-7AC6A781A815}" srcOrd="0" destOrd="0" parTransId="{D1698EC2-37AA-41F3-BA10-051BAD0CF95A}" sibTransId="{A25E7F7A-2109-4C63-A69E-7FCA78C3C881}"/>
    <dgm:cxn modelId="{1F2F822F-4BEB-9446-8068-B96E5ABE7E3E}" type="presParOf" srcId="{B0F74428-A82B-47A2-90F2-30239BB7A41C}" destId="{E04A8789-0457-486C-B254-EA63BDA7F66F}" srcOrd="0" destOrd="0" presId="urn:microsoft.com/office/officeart/2005/8/layout/radial1"/>
    <dgm:cxn modelId="{36623440-F8BD-3348-8BE0-506A0F8FF45D}" type="presParOf" srcId="{B0F74428-A82B-47A2-90F2-30239BB7A41C}" destId="{F77DDDFC-182C-4A03-90D8-1913C2B325B6}" srcOrd="1" destOrd="0" presId="urn:microsoft.com/office/officeart/2005/8/layout/radial1"/>
    <dgm:cxn modelId="{8EEE5D2F-C7CE-274A-8393-723DCFDA8279}" type="presParOf" srcId="{F77DDDFC-182C-4A03-90D8-1913C2B325B6}" destId="{C01F8D41-4597-46E3-8B9D-F1F8D0119884}" srcOrd="0" destOrd="0" presId="urn:microsoft.com/office/officeart/2005/8/layout/radial1"/>
    <dgm:cxn modelId="{ADC75036-84B1-DE45-8592-BA5BAEABDC65}" type="presParOf" srcId="{B0F74428-A82B-47A2-90F2-30239BB7A41C}" destId="{25502ECC-9CB1-40B1-A40B-7D8452678853}" srcOrd="2" destOrd="0" presId="urn:microsoft.com/office/officeart/2005/8/layout/radial1"/>
    <dgm:cxn modelId="{BA443D3B-0CFA-D948-BF1A-36E9EF6FF179}" type="presParOf" srcId="{B0F74428-A82B-47A2-90F2-30239BB7A41C}" destId="{1B1916F6-D919-4D27-9D7A-6869ACAAFE5D}" srcOrd="3" destOrd="0" presId="urn:microsoft.com/office/officeart/2005/8/layout/radial1"/>
    <dgm:cxn modelId="{DD1B2630-618D-D84F-9CE6-D4E07F6C4742}" type="presParOf" srcId="{1B1916F6-D919-4D27-9D7A-6869ACAAFE5D}" destId="{F4044A28-0E31-4487-8420-40CD15C2DD68}" srcOrd="0" destOrd="0" presId="urn:microsoft.com/office/officeart/2005/8/layout/radial1"/>
    <dgm:cxn modelId="{5BCCB912-9D0A-0344-B231-17918B4C559C}" type="presParOf" srcId="{B0F74428-A82B-47A2-90F2-30239BB7A41C}" destId="{92F43E8F-7702-44EB-B15B-BD8E150F5B6B}" srcOrd="4" destOrd="0" presId="urn:microsoft.com/office/officeart/2005/8/layout/radial1"/>
    <dgm:cxn modelId="{9A8554D1-2EE1-0549-8AEA-FC7D1A02E4BF}" type="presParOf" srcId="{B0F74428-A82B-47A2-90F2-30239BB7A41C}" destId="{D140AED3-0195-4FB9-A3ED-8AC56FE26049}" srcOrd="5" destOrd="0" presId="urn:microsoft.com/office/officeart/2005/8/layout/radial1"/>
    <dgm:cxn modelId="{4A9E9B4D-88E6-2449-9ADC-D19F3FD119D9}" type="presParOf" srcId="{D140AED3-0195-4FB9-A3ED-8AC56FE26049}" destId="{4CC12CEA-5E50-49B3-A6E0-24F8F4A13260}" srcOrd="0" destOrd="0" presId="urn:microsoft.com/office/officeart/2005/8/layout/radial1"/>
    <dgm:cxn modelId="{9C9ABFAA-C91D-6941-978B-CE005C616ABE}" type="presParOf" srcId="{B0F74428-A82B-47A2-90F2-30239BB7A41C}" destId="{6C14D525-086D-437A-A910-8E18A6BC5D8C}" srcOrd="6" destOrd="0" presId="urn:microsoft.com/office/officeart/2005/8/layout/radial1"/>
    <dgm:cxn modelId="{A3ED4063-F8B7-FE4D-A365-B86895D95123}" type="presParOf" srcId="{B0F74428-A82B-47A2-90F2-30239BB7A41C}" destId="{B86375D6-4C71-4E68-A719-2D221E79F4D0}" srcOrd="7" destOrd="0" presId="urn:microsoft.com/office/officeart/2005/8/layout/radial1"/>
    <dgm:cxn modelId="{3B780C46-7BF0-114E-AFA8-0D0EEAEA6FB3}" type="presParOf" srcId="{B86375D6-4C71-4E68-A719-2D221E79F4D0}" destId="{6BE43910-BD28-4070-8E40-6AD32D8F0B65}" srcOrd="0" destOrd="0" presId="urn:microsoft.com/office/officeart/2005/8/layout/radial1"/>
    <dgm:cxn modelId="{998255F4-2B2F-D34D-95A9-CB07485733C3}" type="presParOf" srcId="{B0F74428-A82B-47A2-90F2-30239BB7A41C}" destId="{9AC4FE4B-2641-41DD-B92C-F048E06CC4B0}" srcOrd="8" destOrd="0" presId="urn:microsoft.com/office/officeart/2005/8/layout/radial1"/>
    <dgm:cxn modelId="{5BAB0997-7AE8-4746-92C2-A9D1ED33B244}" type="presParOf" srcId="{B0F74428-A82B-47A2-90F2-30239BB7A41C}" destId="{F6E01167-C41C-407F-A962-FA03E61D7C17}" srcOrd="9" destOrd="0" presId="urn:microsoft.com/office/officeart/2005/8/layout/radial1"/>
    <dgm:cxn modelId="{4D927C7B-A0F8-C348-B984-2CE94D0C8CBB}" type="presParOf" srcId="{F6E01167-C41C-407F-A962-FA03E61D7C17}" destId="{91B55709-54CE-4F17-A53A-2176D443AF77}" srcOrd="0" destOrd="0" presId="urn:microsoft.com/office/officeart/2005/8/layout/radial1"/>
    <dgm:cxn modelId="{9C41FA61-43EE-D248-AFC4-9E9D5BE3371B}" type="presParOf" srcId="{B0F74428-A82B-47A2-90F2-30239BB7A41C}" destId="{852B7D42-8930-4C43-AEDC-380E875652F3}" srcOrd="10" destOrd="0" presId="urn:microsoft.com/office/officeart/2005/8/layout/radial1"/>
    <dgm:cxn modelId="{F2BD6AB7-CA65-DA4A-815F-82D21FAACDF4}" type="presParOf" srcId="{B0F74428-A82B-47A2-90F2-30239BB7A41C}" destId="{383850AF-0221-4924-B11E-B2D4C0937581}" srcOrd="11" destOrd="0" presId="urn:microsoft.com/office/officeart/2005/8/layout/radial1"/>
    <dgm:cxn modelId="{6264E013-FADA-7546-828B-16A07B1D1C6C}" type="presParOf" srcId="{383850AF-0221-4924-B11E-B2D4C0937581}" destId="{B24943BA-190A-469F-A2D3-02D3F35A26E4}" srcOrd="0" destOrd="0" presId="urn:microsoft.com/office/officeart/2005/8/layout/radial1"/>
    <dgm:cxn modelId="{7E693E73-5535-E34D-B2AA-A0CCB2E48C05}" type="presParOf" srcId="{B0F74428-A82B-47A2-90F2-30239BB7A41C}" destId="{53CEB1DB-54D2-4C2F-8D3F-33D11BDD29B3}" srcOrd="12" destOrd="0" presId="urn:microsoft.com/office/officeart/2005/8/layout/radial1"/>
    <dgm:cxn modelId="{AF726861-9289-D54B-B1D4-8FCC91055179}" type="presParOf" srcId="{B0F74428-A82B-47A2-90F2-30239BB7A41C}" destId="{11EA79D0-D02D-4CA9-B8C8-0086CED86A8B}" srcOrd="13" destOrd="0" presId="urn:microsoft.com/office/officeart/2005/8/layout/radial1"/>
    <dgm:cxn modelId="{A62B9BB7-D997-3D46-A492-F14C63242AF7}" type="presParOf" srcId="{11EA79D0-D02D-4CA9-B8C8-0086CED86A8B}" destId="{A46ACEC1-204D-436E-B639-9C24AC0950DB}" srcOrd="0" destOrd="0" presId="urn:microsoft.com/office/officeart/2005/8/layout/radial1"/>
    <dgm:cxn modelId="{34935769-CC6A-964F-B222-9F96997EEBB5}" type="presParOf" srcId="{B0F74428-A82B-47A2-90F2-30239BB7A41C}" destId="{86EC14AD-0875-4908-8E89-094767640BE2}"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9184954-87FD-43B9-88AD-AC6C2EF08C48}" type="datetimeFigureOut">
              <a:rPr lang="en-US" smtClean="0"/>
              <a:pPr/>
              <a:t>11/11/2020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40F05A3-9522-4852-AD19-E221DE24778D}" type="slidenum">
              <a:rPr lang="en-US" smtClean="0"/>
              <a:pPr/>
              <a:t>‹#›</a:t>
            </a:fld>
            <a:endParaRPr lang="en-US"/>
          </a:p>
        </p:txBody>
      </p:sp>
    </p:spTree>
    <p:extLst>
      <p:ext uri="{BB962C8B-B14F-4D97-AF65-F5344CB8AC3E}">
        <p14:creationId xmlns:p14="http://schemas.microsoft.com/office/powerpoint/2010/main" val="2537068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5D38099-EAE0-4543-841D-46211F2710D2}" type="datetimeFigureOut">
              <a:rPr lang="en-US" smtClean="0"/>
              <a:pPr/>
              <a:t>11/11/2020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A35F88D-B5A8-4EEC-827D-A53CB8C61D87}" type="slidenum">
              <a:rPr lang="en-US" smtClean="0"/>
              <a:pPr/>
              <a:t>‹#›</a:t>
            </a:fld>
            <a:endParaRPr lang="en-US"/>
          </a:p>
        </p:txBody>
      </p:sp>
    </p:spTree>
    <p:extLst>
      <p:ext uri="{BB962C8B-B14F-4D97-AF65-F5344CB8AC3E}">
        <p14:creationId xmlns:p14="http://schemas.microsoft.com/office/powerpoint/2010/main" val="3995904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naspghan.org/files/documents/pdfs/position-papers/FINAL%20-%20JPGN%20GERD%20guideline.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i="1" dirty="0" smtClean="0">
                <a:latin typeface="Century Gothic" pitchFamily="34" charset="0"/>
              </a:rPr>
              <a:t>“We recognize “safe sleep and co-sleeping” has received significant attention. The nightly news continues to cover local tragedies where an infant has died in a sleep environment. Families report they continuously receive mixed messages about how to sleep their baby – from medical professionals, family members and friends. </a:t>
            </a:r>
          </a:p>
          <a:p>
            <a:endParaRPr lang="en-US" i="1" dirty="0" smtClean="0">
              <a:latin typeface="Century Gothic" pitchFamily="34" charset="0"/>
            </a:endParaRPr>
          </a:p>
          <a:p>
            <a:r>
              <a:rPr lang="en-US" i="1" dirty="0" smtClean="0">
                <a:latin typeface="Century Gothic" pitchFamily="34" charset="0"/>
              </a:rPr>
              <a:t>We recognize the need for a public campaign to spread a consistent message. But we also recognize a public campaign only reaches so far, and families have very “real” circumstances that often dictate where and how their baby sleeps. We value the strong and trusting relationships  physicians establish with families as their medical home and the position you are in to have a “conversation.</a:t>
            </a:r>
          </a:p>
          <a:p>
            <a:endParaRPr lang="en-US" i="1" dirty="0" smtClean="0">
              <a:latin typeface="Century Gothic" pitchFamily="34" charset="0"/>
            </a:endParaRPr>
          </a:p>
          <a:p>
            <a:r>
              <a:rPr lang="en-US" i="1" dirty="0" smtClean="0">
                <a:latin typeface="Century Gothic" pitchFamily="34" charset="0"/>
              </a:rPr>
              <a:t>That is why Wisconsin is joining other states around the country to develop tools and trainings, specifically for those on the front lines with families – home visitors, child care providers and you. In fact there are 36 states working on safe sleep as part of the national HRSA Collaborative Improvement and Innovation Network (CoIIN) initiative . Wisconsin has a safe sleep team comprised of local public health leaders, community organizations and hospitals working together on this topic. Our goal is to ensure conversations are taking place with every family, and every caregiver, with accurate and consistent information about safe sleep so families can make a decision that is in their baby’s best interest. Our priority is to make sure families have factual information and are aware of what we have learned over the past 20 years. It is important to respect the family’s choice and not judge the family for the decision they ultimately make.</a:t>
            </a:r>
            <a:r>
              <a:rPr lang="en-US" dirty="0" smtClean="0">
                <a:latin typeface="Century Gothic" pitchFamily="34" charset="0"/>
              </a:rPr>
              <a:t> </a:t>
            </a:r>
            <a:r>
              <a:rPr lang="en-US" b="1" i="1" dirty="0" smtClean="0">
                <a:latin typeface="Century Gothic" pitchFamily="34" charset="0"/>
              </a:rPr>
              <a:t>This training is  based on,</a:t>
            </a:r>
            <a:r>
              <a:rPr lang="en-US" b="1" i="1" baseline="0" dirty="0" smtClean="0">
                <a:latin typeface="Century Gothic" pitchFamily="34" charset="0"/>
              </a:rPr>
              <a:t> and </a:t>
            </a:r>
            <a:r>
              <a:rPr lang="en-US" b="1" i="1" dirty="0" smtClean="0">
                <a:latin typeface="Century Gothic" pitchFamily="34" charset="0"/>
              </a:rPr>
              <a:t>consistent with the AAP guidelines and was</a:t>
            </a:r>
            <a:r>
              <a:rPr lang="en-US" b="1" i="1" baseline="0" dirty="0" smtClean="0">
                <a:latin typeface="Century Gothic" pitchFamily="34" charset="0"/>
              </a:rPr>
              <a:t> influenced</a:t>
            </a:r>
            <a:r>
              <a:rPr lang="en-US" b="1" i="1" dirty="0" smtClean="0">
                <a:latin typeface="Century Gothic" pitchFamily="34" charset="0"/>
              </a:rPr>
              <a:t>  by the results of focus groups that were held throughout Wisconsin in</a:t>
            </a:r>
            <a:r>
              <a:rPr lang="en-US" b="1" i="1" baseline="0" dirty="0" smtClean="0">
                <a:latin typeface="Century Gothic" pitchFamily="34" charset="0"/>
              </a:rPr>
              <a:t> late 2014 and </a:t>
            </a:r>
            <a:r>
              <a:rPr lang="en-US" b="1" i="1" dirty="0" smtClean="0">
                <a:latin typeface="Century Gothic" pitchFamily="34" charset="0"/>
              </a:rPr>
              <a:t>piloted in</a:t>
            </a:r>
            <a:r>
              <a:rPr lang="en-US" b="1" i="1" baseline="0" dirty="0" smtClean="0">
                <a:latin typeface="Century Gothic" pitchFamily="34" charset="0"/>
              </a:rPr>
              <a:t> 2015.</a:t>
            </a:r>
          </a:p>
          <a:p>
            <a:endParaRPr lang="en-US" b="1" i="1" baseline="0" dirty="0" smtClean="0">
              <a:latin typeface="Century Gothic" pitchFamily="34" charset="0"/>
            </a:endParaRPr>
          </a:p>
          <a:p>
            <a:r>
              <a:rPr lang="en-US" b="1" i="1" baseline="0" dirty="0" smtClean="0">
                <a:latin typeface="Century Gothic" pitchFamily="34" charset="0"/>
              </a:rPr>
              <a:t>And finally, we recognize your time with a mom is limited, and your focus is primarily on the clinical health of mom – not necessarily care giving factors. Our goal is for you to become a champion of making sure that someone has a conversation with mom about safe sleep and ensure it takes  place by someone on your team. If it is not you, who could it be?”</a:t>
            </a:r>
            <a:endParaRPr lang="en-US" b="1" i="1" dirty="0" smtClean="0">
              <a:latin typeface="Century Gothic" pitchFamily="34" charset="0"/>
            </a:endParaRPr>
          </a:p>
          <a:p>
            <a:endParaRPr lang="en-US" b="1" i="1" u="sng" dirty="0" smtClean="0">
              <a:solidFill>
                <a:srgbClr val="FF0000"/>
              </a:solidFill>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a:t>
            </a:fld>
            <a:endParaRPr lang="en-US"/>
          </a:p>
        </p:txBody>
      </p:sp>
    </p:spTree>
    <p:extLst>
      <p:ext uri="{BB962C8B-B14F-4D97-AF65-F5344CB8AC3E}">
        <p14:creationId xmlns:p14="http://schemas.microsoft.com/office/powerpoint/2010/main" val="4128429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“Now that you know more about SUID and SIDS, let’s talk about the numbers in </a:t>
            </a:r>
            <a:r>
              <a:rPr lang="en-US" sz="1200" b="0" i="1" kern="1200" baseline="0" dirty="0" smtClean="0">
                <a:solidFill>
                  <a:schemeClr val="tx1"/>
                </a:solidFill>
                <a:effectLst/>
                <a:latin typeface="+mn-lt"/>
                <a:ea typeface="+mn-ea"/>
                <a:cs typeface="+mn-cs"/>
              </a:rPr>
              <a:t>Wisconsin. </a:t>
            </a:r>
            <a:r>
              <a:rPr lang="en-US" sz="1200" kern="1200" dirty="0" smtClean="0">
                <a:solidFill>
                  <a:schemeClr val="tx1"/>
                </a:solidFill>
                <a:effectLst/>
                <a:latin typeface="+mn-lt"/>
                <a:ea typeface="+mn-ea"/>
                <a:cs typeface="+mn-cs"/>
              </a:rPr>
              <a:t>Between 2015-2017, 182 Wisconsin infants died in unsafe sleep environments in 40 different counties. </a:t>
            </a:r>
          </a:p>
          <a:p>
            <a:r>
              <a:rPr lang="en-US" dirty="0" smtClean="0"/>
              <a:t>Each of these deaths occurred while the infant was sleeping or was in the sleep environment. These deaths fall into two categories: </a:t>
            </a:r>
          </a:p>
          <a:p>
            <a:pPr marL="228600" indent="-228600">
              <a:buAutoNum type="arabicPeriod"/>
            </a:pPr>
            <a:r>
              <a:rPr lang="en-US" dirty="0" smtClean="0"/>
              <a:t>Undetermined (77 percent): This includes deaths certified as SUID, Sudden Infant Death Syndrome (SIDS) and Undetermined. </a:t>
            </a:r>
          </a:p>
          <a:p>
            <a:pPr marL="228600" indent="-228600">
              <a:buAutoNum type="arabicPeriod"/>
            </a:pPr>
            <a:r>
              <a:rPr lang="en-US" dirty="0" smtClean="0"/>
              <a:t>2. Asphyxia (23 percent): This includes asphyxia due to the infant’s position, other objects in the sleep environment or overlay by another individual.</a:t>
            </a:r>
            <a:endParaRPr lang="en-US" sz="1200" b="0" i="1" kern="1200" dirty="0" smtClean="0">
              <a:solidFill>
                <a:schemeClr val="tx1"/>
              </a:solidFill>
              <a:effectLst/>
              <a:latin typeface="+mn-lt"/>
              <a:ea typeface="+mn-ea"/>
              <a:cs typeface="+mn-cs"/>
            </a:endParaRPr>
          </a:p>
          <a:p>
            <a:pPr marL="228600" indent="-228600">
              <a:buAutoNum type="arabicPeriod"/>
            </a:pPr>
            <a:endParaRPr lang="en-US" sz="1200" b="0" i="1" kern="1200" dirty="0" smtClean="0">
              <a:solidFill>
                <a:schemeClr val="tx1"/>
              </a:solidFill>
              <a:effectLst/>
              <a:latin typeface="+mn-lt"/>
              <a:ea typeface="+mn-ea"/>
              <a:cs typeface="+mn-cs"/>
            </a:endParaRPr>
          </a:p>
          <a:p>
            <a:pPr marL="0" indent="0">
              <a:buNone/>
            </a:pPr>
            <a:r>
              <a:rPr lang="en-US" sz="1200" b="0" i="1" kern="1200" dirty="0" smtClean="0">
                <a:solidFill>
                  <a:schemeClr val="tx1"/>
                </a:solidFill>
                <a:effectLst/>
                <a:latin typeface="+mn-lt"/>
                <a:ea typeface="+mn-ea"/>
                <a:cs typeface="+mn-cs"/>
              </a:rPr>
              <a:t>On average,</a:t>
            </a:r>
            <a:r>
              <a:rPr lang="en-US" sz="1200" b="0" i="1" kern="1200" baseline="0" dirty="0" smtClean="0">
                <a:solidFill>
                  <a:schemeClr val="tx1"/>
                </a:solidFill>
                <a:effectLst/>
                <a:latin typeface="+mn-lt"/>
                <a:ea typeface="+mn-ea"/>
                <a:cs typeface="+mn-cs"/>
              </a:rPr>
              <a:t> </a:t>
            </a:r>
            <a:r>
              <a:rPr lang="en-US" sz="1200" b="0" i="1" u="sng" kern="1200" baseline="0" dirty="0" smtClean="0">
                <a:solidFill>
                  <a:schemeClr val="tx1"/>
                </a:solidFill>
                <a:effectLst/>
                <a:latin typeface="+mn-lt"/>
                <a:ea typeface="+mn-ea"/>
                <a:cs typeface="+mn-cs"/>
              </a:rPr>
              <a:t>more than one infant per week </a:t>
            </a:r>
            <a:r>
              <a:rPr lang="en-US" sz="1200" b="0" i="1" kern="1200" baseline="0" dirty="0" smtClean="0">
                <a:solidFill>
                  <a:schemeClr val="tx1"/>
                </a:solidFill>
                <a:effectLst/>
                <a:latin typeface="+mn-lt"/>
                <a:ea typeface="+mn-ea"/>
                <a:cs typeface="+mn-cs"/>
              </a:rPr>
              <a:t>dies in an unsafe sleep environment in Wisconsin. This map shows that SUIDs can happen in all corners of our state, in both urban or rural areas. </a:t>
            </a:r>
          </a:p>
          <a:p>
            <a:pPr marL="0" indent="0">
              <a:buNone/>
            </a:pPr>
            <a:r>
              <a:rPr lang="en-US" sz="1200" b="0" i="1" kern="1200" baseline="0" dirty="0" smtClean="0">
                <a:solidFill>
                  <a:schemeClr val="tx1"/>
                </a:solidFill>
                <a:effectLst/>
                <a:latin typeface="+mn-lt"/>
                <a:ea typeface="+mn-ea"/>
                <a:cs typeface="+mn-cs"/>
              </a:rPr>
              <a:t>Additional data from the 2017 SUIDs in Wisconsin:</a:t>
            </a:r>
            <a:endParaRPr lang="en-US" b="0" i="1" baseline="0" dirty="0" smtClean="0">
              <a:latin typeface="Century Gothic" pitchFamily="34" charset="0"/>
            </a:endParaRPr>
          </a:p>
          <a:p>
            <a:pPr marL="171450" indent="-171450">
              <a:buFont typeface="Arial" panose="020B0604020202020204" pitchFamily="34" charset="0"/>
              <a:buChar char="•"/>
            </a:pPr>
            <a:r>
              <a:rPr lang="en-US" dirty="0" smtClean="0"/>
              <a:t>Among 2017 SUIDs, 25% of infants were placed on their stomachs. An additional 14% were placed on their sides. </a:t>
            </a:r>
          </a:p>
          <a:p>
            <a:pPr marL="171450" indent="-171450">
              <a:buFont typeface="Arial" panose="020B0604020202020204" pitchFamily="34" charset="0"/>
              <a:buChar char="•"/>
            </a:pPr>
            <a:r>
              <a:rPr lang="en-US" dirty="0" smtClean="0"/>
              <a:t>In regards to surface, 54% of infants were placed on an adult bed and 9% of infants were on a couch.</a:t>
            </a:r>
            <a:endParaRPr lang="en-US" b="0" i="1" baseline="0" dirty="0" smtClean="0">
              <a:latin typeface="Century Gothic" pitchFamily="34" charset="0"/>
            </a:endParaRPr>
          </a:p>
          <a:p>
            <a:pPr marL="171450" indent="-171450">
              <a:buFont typeface="Arial" panose="020B0604020202020204" pitchFamily="34" charset="0"/>
              <a:buChar char="•"/>
            </a:pPr>
            <a:r>
              <a:rPr lang="en-US" dirty="0" smtClean="0"/>
              <a:t>The majority (80%) of the incidents leading to a SUID occurred at the infant’s home. Among these cases, 87% of infants had a safe sleep surface available.</a:t>
            </a:r>
          </a:p>
          <a:p>
            <a:pPr marL="171450" indent="-171450">
              <a:buFont typeface="Arial" panose="020B0604020202020204" pitchFamily="34" charset="0"/>
              <a:buChar char="•"/>
            </a:pPr>
            <a:r>
              <a:rPr lang="en-US" dirty="0" smtClean="0"/>
              <a:t>The majority (77%) of SUID sleep environments contained soft bedding. The most common bedding items were blankets (49%), pillows (46%) and comforters (42%).</a:t>
            </a:r>
          </a:p>
          <a:p>
            <a:pPr marL="171450" indent="-171450">
              <a:buFont typeface="Arial" panose="020B0604020202020204" pitchFamily="34" charset="0"/>
              <a:buChar char="•"/>
            </a:pPr>
            <a:r>
              <a:rPr lang="en-US" dirty="0" smtClean="0"/>
              <a:t>Among 2017 SUIDs, 63% of infants were sharing a surface with one or more adults or children.</a:t>
            </a:r>
          </a:p>
          <a:p>
            <a:pPr marL="171450" indent="-171450">
              <a:buFont typeface="Arial" panose="020B0604020202020204" pitchFamily="34" charset="0"/>
              <a:buChar char="•"/>
            </a:pPr>
            <a:r>
              <a:rPr lang="en-US" dirty="0" smtClean="0"/>
              <a:t>Caregiver substance use while sharing a sleep surface with the infant was confirmed in 18% of cases.</a:t>
            </a:r>
          </a:p>
          <a:p>
            <a:pPr marL="171450" indent="-171450">
              <a:buFont typeface="Arial" panose="020B0604020202020204" pitchFamily="34" charset="0"/>
              <a:buChar char="•"/>
            </a:pPr>
            <a:endParaRPr lang="en-US" b="0" i="1" baseline="0" smtClean="0">
              <a:latin typeface="Century Gothic" pitchFamily="34" charset="0"/>
            </a:endParaRPr>
          </a:p>
          <a:p>
            <a:pPr marL="171450" indent="-171450">
              <a:buFont typeface="Arial" panose="020B0604020202020204" pitchFamily="34" charset="0"/>
              <a:buChar char="•"/>
            </a:pPr>
            <a:r>
              <a:rPr lang="en-US" b="0" i="1" baseline="0" smtClean="0">
                <a:latin typeface="Century Gothic" pitchFamily="34" charset="0"/>
              </a:rPr>
              <a:t>More </a:t>
            </a:r>
            <a:r>
              <a:rPr lang="en-US" b="0" i="1" baseline="0" dirty="0" smtClean="0">
                <a:latin typeface="Century Gothic" pitchFamily="34" charset="0"/>
              </a:rPr>
              <a:t>details on the SUID data in Wisconsin is available in the full SUID Report on the Children’s Health Alliance of Wisconsin website: www.chawisconsin.org/</a:t>
            </a:r>
            <a:r>
              <a:rPr lang="en-US" b="0" i="1" baseline="0" dirty="0" err="1" smtClean="0">
                <a:latin typeface="Century Gothic" pitchFamily="34" charset="0"/>
              </a:rPr>
              <a:t>sbs</a:t>
            </a:r>
            <a:r>
              <a:rPr lang="en-US" b="0" i="1" baseline="0" dirty="0" smtClean="0">
                <a:latin typeface="Century Gothic" pitchFamily="34" charset="0"/>
              </a:rPr>
              <a:t>.”</a:t>
            </a:r>
          </a:p>
          <a:p>
            <a:pPr>
              <a:buFontTx/>
              <a:buChar char="-"/>
            </a:pPr>
            <a:endParaRPr lang="en-US" b="0" i="1" baseline="0" dirty="0" smtClean="0">
              <a:latin typeface="Century Gothic" pitchFamily="34" charset="0"/>
            </a:endParaRPr>
          </a:p>
          <a:p>
            <a:pPr>
              <a:buFontTx/>
              <a:buNone/>
            </a:pPr>
            <a:endParaRPr lang="en-US" b="1"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10</a:t>
            </a:fld>
            <a:endParaRPr lang="en-US"/>
          </a:p>
        </p:txBody>
      </p:sp>
    </p:spTree>
    <p:extLst>
      <p:ext uri="{BB962C8B-B14F-4D97-AF65-F5344CB8AC3E}">
        <p14:creationId xmlns:p14="http://schemas.microsoft.com/office/powerpoint/2010/main" val="1558467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Local data</a:t>
            </a:r>
            <a:r>
              <a:rPr lang="en-US" baseline="0" dirty="0" smtClean="0"/>
              <a:t> can be obtained from Children’s Health Alliance of Wisconsin for your county if a local source is not available. Please reach out to your contact at the Alliance for assistance if needed.</a:t>
            </a:r>
          </a:p>
          <a:p>
            <a:r>
              <a:rPr lang="en-US" b="1" baseline="0" dirty="0" smtClean="0"/>
              <a:t>This is very important to share with the physicians so be sure to include your specific county data </a:t>
            </a:r>
            <a:r>
              <a:rPr lang="en-US" b="1" baseline="0" smtClean="0"/>
              <a:t>if possible.</a:t>
            </a:r>
            <a:endParaRPr lang="en-US" b="1"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11</a:t>
            </a:fld>
            <a:endParaRPr lang="en-US"/>
          </a:p>
        </p:txBody>
      </p:sp>
      <p:sp>
        <p:nvSpPr>
          <p:cNvPr id="6" name="Date Placeholder 5"/>
          <p:cNvSpPr>
            <a:spLocks noGrp="1"/>
          </p:cNvSpPr>
          <p:nvPr>
            <p:ph type="dt" idx="12"/>
          </p:nvPr>
        </p:nvSpPr>
        <p:spPr/>
        <p:txBody>
          <a:bodyPr/>
          <a:lstStyle/>
          <a:p>
            <a:r>
              <a:rPr lang="en-US" smtClean="0"/>
              <a:t>12/4/2015</a:t>
            </a:r>
            <a:endParaRPr lang="en-US"/>
          </a:p>
        </p:txBody>
      </p:sp>
    </p:spTree>
    <p:extLst>
      <p:ext uri="{BB962C8B-B14F-4D97-AF65-F5344CB8AC3E}">
        <p14:creationId xmlns:p14="http://schemas.microsoft.com/office/powerpoint/2010/main" val="353968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0" dirty="0" smtClean="0">
                <a:latin typeface="Century Gothic" pitchFamily="34" charset="0"/>
              </a:rPr>
              <a:t>Note: Provide a hard copy of the AAP guidelines in packet</a:t>
            </a:r>
          </a:p>
          <a:p>
            <a:endParaRPr lang="en-US" b="0" i="0" dirty="0" smtClean="0">
              <a:latin typeface="Century Gothic" pitchFamily="34" charset="0"/>
            </a:endParaRPr>
          </a:p>
          <a:p>
            <a:r>
              <a:rPr lang="en-US" b="0" i="1" dirty="0" smtClean="0">
                <a:latin typeface="Century Gothic" pitchFamily="34" charset="0"/>
              </a:rPr>
              <a:t>“The AAP policy statement on safe sleep was revised in  October 2016 and remains the standard used when discussing infant safe sleep. The</a:t>
            </a:r>
            <a:r>
              <a:rPr lang="en-US" b="0" i="1" baseline="0" dirty="0" smtClean="0">
                <a:latin typeface="Century Gothic" pitchFamily="34" charset="0"/>
              </a:rPr>
              <a:t> AAP recommendations have been adopted by a variety of medical professionals including OBGYN’s, family practice physicians and others. Additionally, it has been adopted by a variety of community-based organizations, such as home visitors, child care centers, etc. The AAP’s parent portal (www.healthychildren.org) has a variety of resources that are widely used. </a:t>
            </a:r>
            <a:endParaRPr lang="en-US" b="0" i="1" dirty="0" smtClean="0">
              <a:latin typeface="Century Gothic" pitchFamily="34" charset="0"/>
            </a:endParaRPr>
          </a:p>
          <a:p>
            <a:endParaRPr lang="en-US" b="0" i="1" dirty="0" smtClean="0">
              <a:latin typeface="Century Gothic" pitchFamily="34" charset="0"/>
            </a:endParaRPr>
          </a:p>
          <a:p>
            <a:r>
              <a:rPr lang="en-US" b="0" i="1" dirty="0" smtClean="0">
                <a:latin typeface="Century Gothic" pitchFamily="34" charset="0"/>
              </a:rPr>
              <a:t>These guidelines were never intended to spark debate or controversy. They were meant to better inform families of how they could reduce risk of SUID and to establish universal</a:t>
            </a:r>
            <a:r>
              <a:rPr lang="en-US" b="0" i="1" baseline="0" dirty="0" smtClean="0">
                <a:latin typeface="Century Gothic" pitchFamily="34" charset="0"/>
              </a:rPr>
              <a:t> messaging and common language around sleeping babies safely</a:t>
            </a:r>
            <a:r>
              <a:rPr lang="en-US" b="0" i="1" dirty="0" smtClean="0">
                <a:latin typeface="Century Gothic" pitchFamily="34" charset="0"/>
              </a:rPr>
              <a:t>. </a:t>
            </a:r>
            <a:endParaRPr lang="en-US" b="0" i="1" baseline="0" dirty="0" smtClean="0">
              <a:latin typeface="Century Gothic" pitchFamily="34" charset="0"/>
            </a:endParaRPr>
          </a:p>
          <a:p>
            <a:endParaRPr lang="en-US" b="0" i="0" baseline="0" dirty="0" smtClean="0">
              <a:latin typeface="Century Gothic" pitchFamily="34" charset="0"/>
            </a:endParaRPr>
          </a:p>
          <a:p>
            <a:r>
              <a:rPr lang="en-US" b="0" i="0" baseline="0" dirty="0" smtClean="0">
                <a:latin typeface="Century Gothic" pitchFamily="34" charset="0"/>
              </a:rPr>
              <a:t>We will address some of the top recommendations today and reference the studies that led to the AAP’s recommendations. The citations are included in the actual guidelines if you would like more in-depth information on the research.</a:t>
            </a:r>
            <a:endParaRPr lang="en-US" b="0" i="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12</a:t>
            </a:fld>
            <a:endParaRPr lang="en-US"/>
          </a:p>
        </p:txBody>
      </p:sp>
    </p:spTree>
    <p:extLst>
      <p:ext uri="{BB962C8B-B14F-4D97-AF65-F5344CB8AC3E}">
        <p14:creationId xmlns:p14="http://schemas.microsoft.com/office/powerpoint/2010/main" val="4207036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“Looking at the AAP guidelines and the 2013/14  SUID data, these are the top 10 evidence-based recommendations we will discuss today</a:t>
            </a:r>
            <a:r>
              <a:rPr lang="en-US" i="1" baseline="0" dirty="0" smtClean="0"/>
              <a:t> as promoted in the Journal of Pediatrics.</a:t>
            </a:r>
            <a:r>
              <a:rPr lang="en-US" i="1" dirty="0" smtClean="0"/>
              <a:t> These are risk factors that can be changed to help prevent SUID in Wisconsin.”</a:t>
            </a:r>
          </a:p>
          <a:p>
            <a:endParaRPr lang="en-US" i="0" dirty="0" smtClean="0"/>
          </a:p>
          <a:p>
            <a:r>
              <a:rPr lang="en-US" b="1" i="0" dirty="0" smtClean="0"/>
              <a:t>Read through each recommendation.</a:t>
            </a:r>
            <a:endParaRPr lang="en-US" b="1" i="0"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13</a:t>
            </a:fld>
            <a:endParaRPr lang="en-US"/>
          </a:p>
        </p:txBody>
      </p:sp>
    </p:spTree>
    <p:extLst>
      <p:ext uri="{BB962C8B-B14F-4D97-AF65-F5344CB8AC3E}">
        <p14:creationId xmlns:p14="http://schemas.microsoft.com/office/powerpoint/2010/main" val="966806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Read through each recommendation.</a:t>
            </a:r>
          </a:p>
          <a:p>
            <a:endParaRPr lang="en-US"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14</a:t>
            </a:fld>
            <a:endParaRPr lang="en-US"/>
          </a:p>
        </p:txBody>
      </p:sp>
    </p:spTree>
    <p:extLst>
      <p:ext uri="{BB962C8B-B14F-4D97-AF65-F5344CB8AC3E}">
        <p14:creationId xmlns:p14="http://schemas.microsoft.com/office/powerpoint/2010/main" val="625538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entury Gothic" pitchFamily="34" charset="0"/>
              </a:rPr>
              <a:t>“Babies</a:t>
            </a:r>
            <a:r>
              <a:rPr lang="en-US" i="1" baseline="0" dirty="0" smtClean="0">
                <a:latin typeface="Century Gothic" pitchFamily="34" charset="0"/>
              </a:rPr>
              <a:t> are not born with habits. How they sleep is a learned behavior. They will learn to be comfortable however they are placed </a:t>
            </a:r>
            <a:r>
              <a:rPr lang="en-US" b="1" i="1" baseline="0" dirty="0" smtClean="0">
                <a:latin typeface="Century Gothic" pitchFamily="34" charset="0"/>
              </a:rPr>
              <a:t>right from the start. </a:t>
            </a:r>
            <a:r>
              <a:rPr lang="en-US" i="1" dirty="0" smtClean="0">
                <a:latin typeface="Century Gothic" pitchFamily="34" charset="0"/>
              </a:rPr>
              <a:t>In</a:t>
            </a:r>
            <a:r>
              <a:rPr lang="en-US" i="1" baseline="0" dirty="0" smtClean="0">
                <a:latin typeface="Century Gothic" pitchFamily="34" charset="0"/>
              </a:rPr>
              <a:t> addition to the recommendation encouraging sharing a room, it is highly recommended to follow the </a:t>
            </a:r>
            <a:r>
              <a:rPr lang="en-US" b="1" i="1" baseline="0" dirty="0" smtClean="0">
                <a:latin typeface="Century Gothic" pitchFamily="34" charset="0"/>
              </a:rPr>
              <a:t>ABCs. Alone, on the back and in a crib or Pack N’ Play, and free from any smoke in the air.</a:t>
            </a:r>
            <a:r>
              <a:rPr lang="en-US" i="1" baseline="0" dirty="0" smtClean="0">
                <a:latin typeface="Century Gothic" pitchFamily="34" charset="0"/>
              </a:rPr>
              <a:t>  </a:t>
            </a:r>
            <a:r>
              <a:rPr lang="en-US" i="1" u="sng" baseline="0" dirty="0" smtClean="0">
                <a:solidFill>
                  <a:srgbClr val="FF0000"/>
                </a:solidFill>
                <a:latin typeface="Century Gothic" pitchFamily="34" charset="0"/>
              </a:rPr>
              <a:t>Babies need to sleep on their back  for every sleep time. (Nap, night time, day care, visit to someone’s home etc.) Babies love consistency. If they start out sleeping on their backs, they learn to sleep this way. </a:t>
            </a:r>
            <a:r>
              <a:rPr lang="en-US" b="0" i="1" baseline="0" dirty="0" smtClean="0">
                <a:latin typeface="Century Gothic" pitchFamily="34" charset="0"/>
              </a:rPr>
              <a:t>Habits are hard to break so it is easier for both parents and their baby to sleep safely  starting with the very first sleep.</a:t>
            </a:r>
            <a:r>
              <a:rPr lang="en-US" i="1" dirty="0" smtClean="0">
                <a:latin typeface="Century Gothic" pitchFamily="34" charset="0"/>
              </a:rPr>
              <a:t>“ </a:t>
            </a:r>
            <a:r>
              <a:rPr lang="en-US" dirty="0" smtClean="0"/>
              <a:t> </a:t>
            </a:r>
            <a:endParaRPr lang="en-US" i="0" dirty="0" smtClean="0">
              <a:latin typeface="Century Gothic" pitchFamily="34" charset="0"/>
            </a:endParaRPr>
          </a:p>
          <a:p>
            <a:endParaRPr lang="en-US" i="1" u="sng" baseline="0" dirty="0" smtClean="0">
              <a:solidFill>
                <a:srgbClr val="FF0000"/>
              </a:solidFill>
              <a:latin typeface="Century Gothic" pitchFamily="34" charset="0"/>
            </a:endParaRPr>
          </a:p>
          <a:p>
            <a:endParaRPr lang="en-US" i="1" u="sng" baseline="0" dirty="0" smtClean="0">
              <a:solidFill>
                <a:srgbClr val="FF0000"/>
              </a:solidFill>
              <a:latin typeface="Century Gothic" pitchFamily="34" charset="0"/>
            </a:endParaRPr>
          </a:p>
          <a:p>
            <a:r>
              <a:rPr lang="en-US" dirty="0" smtClean="0"/>
              <a:t>Li DK, </a:t>
            </a:r>
            <a:r>
              <a:rPr lang="en-US" dirty="0" err="1" smtClean="0"/>
              <a:t>Petitti</a:t>
            </a:r>
            <a:r>
              <a:rPr lang="en-US" dirty="0" smtClean="0"/>
              <a:t> DB, </a:t>
            </a:r>
            <a:r>
              <a:rPr lang="en-US" dirty="0" err="1" smtClean="0"/>
              <a:t>WillingerM</a:t>
            </a:r>
            <a:r>
              <a:rPr lang="en-US" dirty="0" smtClean="0"/>
              <a:t>, et al. Infant sleeping position and the risk of sudden infant death syndrome in California, 1997–2000. Am J </a:t>
            </a:r>
            <a:r>
              <a:rPr lang="en-US" dirty="0" err="1" smtClean="0"/>
              <a:t>Epidemiol</a:t>
            </a:r>
            <a:r>
              <a:rPr lang="en-US" dirty="0" smtClean="0"/>
              <a:t>. 2003;157(5):446–455</a:t>
            </a:r>
          </a:p>
          <a:p>
            <a:endParaRPr lang="en-US" dirty="0" smtClean="0"/>
          </a:p>
          <a:p>
            <a:r>
              <a:rPr lang="en-US" dirty="0" smtClean="0"/>
              <a:t>Fleming PJ, Blair PS, Bacon C, et al. Environment of infants during sleep and risk of the sudden infant death syndrome: results of 1993–5 case-control study for confidential inquiry into stillbirths and deaths in infancy. Confidential Enquiry Into Stillbirths and Deaths Regional Coordinators and Researchers. BMJ. 1996; 313(7051):191–195</a:t>
            </a:r>
            <a:endParaRPr lang="en-US" i="1" u="sng" baseline="0" dirty="0" smtClean="0">
              <a:solidFill>
                <a:srgbClr val="FF0000"/>
              </a:solidFill>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15</a:t>
            </a:fld>
            <a:endParaRPr lang="en-US"/>
          </a:p>
        </p:txBody>
      </p:sp>
    </p:spTree>
    <p:extLst>
      <p:ext uri="{BB962C8B-B14F-4D97-AF65-F5344CB8AC3E}">
        <p14:creationId xmlns:p14="http://schemas.microsoft.com/office/powerpoint/2010/main" val="796729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0" i="1" baseline="0" dirty="0" smtClean="0">
                <a:latin typeface="Century Gothic" pitchFamily="34" charset="0"/>
              </a:rPr>
              <a:t>“The supine sleep position, as you may know, does not increase the risk of choking and aspiration in infants, even those with gastro-esophageal reflux. Elevating the head of the crib is not effective and is not recommended. There will always be exceptions to this which would often be driven by  a specialist.</a:t>
            </a:r>
          </a:p>
          <a:p>
            <a:endParaRPr lang="en-US" b="0" i="1" baseline="0" dirty="0" smtClean="0">
              <a:latin typeface="Century Gothic" pitchFamily="34" charset="0"/>
            </a:endParaRPr>
          </a:p>
          <a:p>
            <a:r>
              <a:rPr lang="en-US" b="0" i="1" baseline="0" dirty="0" smtClean="0">
                <a:latin typeface="Century Gothic" pitchFamily="34" charset="0"/>
              </a:rPr>
              <a:t>Babies should not be left to sleep in a car seat or baby swing, or </a:t>
            </a:r>
            <a:r>
              <a:rPr lang="en-US" b="0" i="1" baseline="0" dirty="0" err="1" smtClean="0">
                <a:latin typeface="Century Gothic" pitchFamily="34" charset="0"/>
              </a:rPr>
              <a:t>boppy</a:t>
            </a:r>
            <a:r>
              <a:rPr lang="en-US" b="0" i="1" baseline="0" smtClean="0">
                <a:latin typeface="Century Gothic" pitchFamily="34" charset="0"/>
              </a:rPr>
              <a:t> pillow. </a:t>
            </a:r>
            <a:r>
              <a:rPr lang="en-US" b="0" i="1" baseline="0" dirty="0" smtClean="0">
                <a:latin typeface="Century Gothic" pitchFamily="34" charset="0"/>
              </a:rPr>
              <a:t>A baby’s airway can become </a:t>
            </a:r>
            <a:r>
              <a:rPr lang="en-US" b="0" i="1" u="sng" baseline="0" dirty="0" smtClean="0">
                <a:latin typeface="Century Gothic" pitchFamily="34" charset="0"/>
              </a:rPr>
              <a:t>occluded</a:t>
            </a:r>
            <a:r>
              <a:rPr lang="en-US" b="0" i="1" baseline="0" dirty="0" smtClean="0">
                <a:latin typeface="Century Gothic" pitchFamily="34" charset="0"/>
              </a:rPr>
              <a:t> (blocked) in these positions and can cut off their ability to breathe because their neck is not strong enough. </a:t>
            </a:r>
          </a:p>
          <a:p>
            <a:endParaRPr lang="en-US" b="0" i="1" baseline="0" dirty="0" smtClean="0">
              <a:latin typeface="Century Gothic" pitchFamily="34" charset="0"/>
            </a:endParaRPr>
          </a:p>
          <a:p>
            <a:r>
              <a:rPr lang="en-US" b="0" i="1" baseline="0" dirty="0" smtClean="0">
                <a:latin typeface="Century Gothic" pitchFamily="34" charset="0"/>
              </a:rPr>
              <a:t>We cannot keep baby awake all the time and dosing off might happen, but it is important to not let them go into a deep sleep in the car seat or the swing – that is when it becomes unsafe. Caution families to be </a:t>
            </a:r>
            <a:r>
              <a:rPr lang="en-US" b="1" i="1" baseline="0" dirty="0" smtClean="0">
                <a:latin typeface="Century Gothic" pitchFamily="34" charset="0"/>
              </a:rPr>
              <a:t>conscious of putting a blanket over the car seat and limit how long the blanket </a:t>
            </a:r>
            <a:r>
              <a:rPr lang="en-US" b="0" i="1" baseline="0" dirty="0" smtClean="0">
                <a:latin typeface="Century Gothic" pitchFamily="34" charset="0"/>
              </a:rPr>
              <a:t>is covering the baby. Use a breathable material to avoid overheating and lack of fresh air. </a:t>
            </a:r>
          </a:p>
          <a:p>
            <a:endParaRPr lang="en-US" b="0" i="1" baseline="0" dirty="0" smtClean="0">
              <a:latin typeface="Century Gothic" pitchFamily="34" charset="0"/>
            </a:endParaRPr>
          </a:p>
          <a:p>
            <a:r>
              <a:rPr lang="en-US" b="0" i="1" u="none" baseline="0" dirty="0" smtClean="0">
                <a:latin typeface="Century Gothic" pitchFamily="34" charset="0"/>
              </a:rPr>
              <a:t>We’ve heard from some parents that some physicians might guide a family to let their infant sleep in a swing or car seat.  However please note</a:t>
            </a:r>
            <a:r>
              <a:rPr lang="en-US" b="1" i="1" u="none" baseline="0" dirty="0" smtClean="0">
                <a:latin typeface="Century Gothic" pitchFamily="34" charset="0"/>
              </a:rPr>
              <a:t>, </a:t>
            </a:r>
            <a:r>
              <a:rPr lang="en-US" b="0" i="1" u="none" baseline="0" dirty="0" smtClean="0">
                <a:latin typeface="Century Gothic" pitchFamily="34" charset="0"/>
              </a:rPr>
              <a:t>SUID deaths in Wisconsin have occurred in these environments in 2013-2014.”</a:t>
            </a:r>
            <a:endParaRPr lang="en-US" b="0" i="1" baseline="0" dirty="0" smtClean="0">
              <a:latin typeface="Century Gothic" pitchFamily="34" charset="0"/>
            </a:endParaRPr>
          </a:p>
          <a:p>
            <a:endParaRPr lang="en-US" b="1" i="1" baseline="0" dirty="0" smtClean="0">
              <a:latin typeface="Century Gothic" pitchFamily="34" charset="0"/>
            </a:endParaRPr>
          </a:p>
          <a:p>
            <a:r>
              <a:rPr lang="en-US" dirty="0" smtClean="0"/>
              <a:t>8. Malloy MH. Trends in post-neonatal aspiration deaths and reclassification of sudden infant death syndrome: impact of the “Back to Sleep” program. Pediatrics. 2002;109(4): 661– 665 1036 </a:t>
            </a:r>
          </a:p>
          <a:p>
            <a:r>
              <a:rPr lang="en-US" dirty="0" smtClean="0"/>
              <a:t>9. </a:t>
            </a:r>
            <a:r>
              <a:rPr lang="en-US" dirty="0" err="1" smtClean="0"/>
              <a:t>Tablizo</a:t>
            </a:r>
            <a:r>
              <a:rPr lang="en-US" dirty="0" smtClean="0"/>
              <a:t> MA, Jacinto P, Parsley D, Chen ML, </a:t>
            </a:r>
            <a:r>
              <a:rPr lang="en-US" dirty="0" err="1" smtClean="0"/>
              <a:t>Ramanathan</a:t>
            </a:r>
            <a:r>
              <a:rPr lang="en-US" dirty="0" smtClean="0"/>
              <a:t> R, Keens TG. Supine sleeping position does not cause clinical aspiration in neonates in hospital newborn nurseries. Arch </a:t>
            </a:r>
            <a:r>
              <a:rPr lang="en-US" dirty="0" err="1" smtClean="0"/>
              <a:t>Pediatr</a:t>
            </a:r>
            <a:r>
              <a:rPr lang="en-US" dirty="0" smtClean="0"/>
              <a:t> </a:t>
            </a:r>
            <a:r>
              <a:rPr lang="en-US" dirty="0" err="1" smtClean="0"/>
              <a:t>Adolesc</a:t>
            </a:r>
            <a:r>
              <a:rPr lang="en-US" dirty="0" smtClean="0"/>
              <a:t> Med. 2007;161(5): 507–510</a:t>
            </a:r>
            <a:endParaRPr lang="en-US" b="1" i="1" baseline="0" dirty="0" smtClean="0">
              <a:latin typeface="Century Gothic" pitchFamily="34" charset="0"/>
            </a:endParaRPr>
          </a:p>
          <a:p>
            <a:r>
              <a:rPr lang="en-US" dirty="0" smtClean="0"/>
              <a:t>10. </a:t>
            </a:r>
            <a:r>
              <a:rPr lang="en-US" dirty="0" err="1" smtClean="0"/>
              <a:t>Vandenplas</a:t>
            </a:r>
            <a:r>
              <a:rPr lang="en-US" dirty="0" smtClean="0"/>
              <a:t> Y, Rudolph CD, Di Lorenzo C, et al. Pediatric </a:t>
            </a:r>
            <a:r>
              <a:rPr lang="en-US" dirty="0" err="1" smtClean="0"/>
              <a:t>gastroesophageal</a:t>
            </a:r>
            <a:r>
              <a:rPr lang="en-US" dirty="0" smtClean="0"/>
              <a:t> reflux clinical practice guidelines: joint recommendations of the North American Society for Pediatric Gastroenterology, </a:t>
            </a:r>
            <a:r>
              <a:rPr lang="en-US" dirty="0" err="1" smtClean="0"/>
              <a:t>Hepatology</a:t>
            </a:r>
            <a:r>
              <a:rPr lang="en-US" dirty="0" smtClean="0"/>
              <a:t>, and Nutrition (NASPG</a:t>
            </a:r>
          </a:p>
          <a:p>
            <a:r>
              <a:rPr lang="en-US" dirty="0" smtClean="0"/>
              <a:t>11. Tobin JM, McCloud P, Cameron DJ. Posture and gastro-</a:t>
            </a:r>
            <a:r>
              <a:rPr lang="en-US" dirty="0" err="1" smtClean="0"/>
              <a:t>oesophageal</a:t>
            </a:r>
            <a:r>
              <a:rPr lang="en-US" dirty="0" smtClean="0"/>
              <a:t> reflux: a case for left lateral positioning. Arch </a:t>
            </a:r>
            <a:r>
              <a:rPr lang="en-US" dirty="0" err="1" smtClean="0"/>
              <a:t>Dis</a:t>
            </a:r>
            <a:r>
              <a:rPr lang="en-US" dirty="0" smtClean="0"/>
              <a:t> Child. 1997; 76(3):254 –258HAN) and the European Society for Pediatric Gastroenterology, </a:t>
            </a:r>
            <a:r>
              <a:rPr lang="en-US" dirty="0" err="1" smtClean="0"/>
              <a:t>Hepatology</a:t>
            </a:r>
            <a:r>
              <a:rPr lang="en-US" dirty="0" smtClean="0"/>
              <a:t>, and Nutrition (ESPGHAN). J </a:t>
            </a:r>
            <a:r>
              <a:rPr lang="en-US" dirty="0" err="1" smtClean="0"/>
              <a:t>Pediatr</a:t>
            </a:r>
            <a:r>
              <a:rPr lang="en-US" dirty="0" smtClean="0"/>
              <a:t> </a:t>
            </a:r>
            <a:r>
              <a:rPr lang="en-US" dirty="0" err="1" smtClean="0"/>
              <a:t>Gastroenterol</a:t>
            </a:r>
            <a:r>
              <a:rPr lang="en-US" dirty="0" smtClean="0"/>
              <a:t> </a:t>
            </a:r>
            <a:r>
              <a:rPr lang="en-US" dirty="0" err="1" smtClean="0"/>
              <a:t>Nutr</a:t>
            </a:r>
            <a:r>
              <a:rPr lang="en-US" dirty="0" smtClean="0"/>
              <a:t>. 2009;49(4):498 –547  </a:t>
            </a:r>
            <a:endParaRPr lang="en-US" b="1" i="0" baseline="0" dirty="0" smtClean="0">
              <a:latin typeface="Century Gothic" pitchFamily="34" charset="0"/>
            </a:endParaRPr>
          </a:p>
          <a:p>
            <a:endParaRPr lang="en-US" b="0" i="0" baseline="0" dirty="0" smtClean="0">
              <a:latin typeface="Century Gothic" pitchFamily="34" charset="0"/>
            </a:endParaRPr>
          </a:p>
          <a:p>
            <a:r>
              <a:rPr lang="en-US" sz="1200" b="0" i="0" kern="1200" dirty="0" smtClean="0">
                <a:solidFill>
                  <a:schemeClr val="tx1"/>
                </a:solidFill>
                <a:latin typeface="+mn-lt"/>
                <a:ea typeface="+mn-ea"/>
                <a:cs typeface="+mn-cs"/>
              </a:rPr>
              <a:t>American Academy of Pediatrics reflux management guidelines for physicians:</a:t>
            </a:r>
            <a:r>
              <a:rPr lang="en-US" sz="1200" b="0" i="0" kern="1200" baseline="0" dirty="0" smtClean="0">
                <a:solidFill>
                  <a:schemeClr val="tx1"/>
                </a:solidFill>
                <a:latin typeface="+mn-lt"/>
                <a:ea typeface="+mn-ea"/>
                <a:cs typeface="+mn-cs"/>
              </a:rPr>
              <a:t> http://pediatrics.aappublications.org/content/early/2013/04/24/peds.2013-0421 </a:t>
            </a:r>
          </a:p>
          <a:p>
            <a:r>
              <a:rPr lang="en-US" sz="1200" b="0" i="0" u="none" strike="noStrike" kern="1200" dirty="0" smtClean="0">
                <a:solidFill>
                  <a:schemeClr val="tx1"/>
                </a:solidFill>
                <a:latin typeface="+mn-lt"/>
                <a:ea typeface="+mn-ea"/>
                <a:cs typeface="+mn-cs"/>
                <a:hlinkClick r:id="rId3"/>
              </a:rPr>
              <a:t>Pediatric </a:t>
            </a:r>
            <a:r>
              <a:rPr lang="en-US" sz="1200" b="0" i="0" u="none" strike="noStrike" kern="1200" dirty="0" err="1" smtClean="0">
                <a:solidFill>
                  <a:schemeClr val="tx1"/>
                </a:solidFill>
                <a:latin typeface="+mn-lt"/>
                <a:ea typeface="+mn-ea"/>
                <a:cs typeface="+mn-cs"/>
                <a:hlinkClick r:id="rId3"/>
              </a:rPr>
              <a:t>Gastroesophageal</a:t>
            </a:r>
            <a:r>
              <a:rPr lang="en-US" sz="1200" b="0" i="0" u="none" strike="noStrike" kern="1200" dirty="0" smtClean="0">
                <a:solidFill>
                  <a:schemeClr val="tx1"/>
                </a:solidFill>
                <a:latin typeface="+mn-lt"/>
                <a:ea typeface="+mn-ea"/>
                <a:cs typeface="+mn-cs"/>
                <a:hlinkClick r:id="rId3"/>
              </a:rPr>
              <a:t> Reflux Clinical Practice Guidelines</a:t>
            </a:r>
            <a:r>
              <a:rPr lang="en-US" sz="1200" b="0" i="0" kern="1200" dirty="0" smtClean="0">
                <a:solidFill>
                  <a:schemeClr val="tx1"/>
                </a:solidFill>
                <a:latin typeface="+mn-lt"/>
                <a:ea typeface="+mn-ea"/>
                <a:cs typeface="+mn-cs"/>
              </a:rPr>
              <a:t>: </a:t>
            </a:r>
            <a:r>
              <a:rPr lang="en-US" b="0" i="0" baseline="0" dirty="0" smtClean="0">
                <a:latin typeface="Century Gothic" pitchFamily="34" charset="0"/>
              </a:rPr>
              <a:t>http://www.naspghan.org/files/documents/pdfs/position-papers/FINAL%20-%20JPGN%20GERD%20guideline.pdf </a:t>
            </a:r>
          </a:p>
          <a:p>
            <a:endParaRPr lang="en-US" b="0" i="1" baseline="0" dirty="0" smtClean="0">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i="1" baseline="0" dirty="0" smtClean="0">
              <a:latin typeface="Century Gothic" pitchFamily="34" charset="0"/>
            </a:endParaRPr>
          </a:p>
          <a:p>
            <a:endParaRPr lang="en-US" b="1" i="0"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16</a:t>
            </a:fld>
            <a:endParaRPr lang="en-US"/>
          </a:p>
        </p:txBody>
      </p:sp>
    </p:spTree>
    <p:extLst>
      <p:ext uri="{BB962C8B-B14F-4D97-AF65-F5344CB8AC3E}">
        <p14:creationId xmlns:p14="http://schemas.microsoft.com/office/powerpoint/2010/main" val="3259800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“The AAP guidelines are built around the</a:t>
            </a:r>
            <a:r>
              <a:rPr lang="en-US" i="1" baseline="0" dirty="0" smtClean="0">
                <a:latin typeface="Century Gothic" pitchFamily="34" charset="0"/>
              </a:rPr>
              <a:t> promotion of breast feeding,</a:t>
            </a:r>
            <a:r>
              <a:rPr lang="en-US" i="1" dirty="0" smtClean="0">
                <a:latin typeface="Century Gothic" pitchFamily="34" charset="0"/>
              </a:rPr>
              <a:t> bonding and</a:t>
            </a:r>
            <a:r>
              <a:rPr lang="en-US" i="1" baseline="0" dirty="0" smtClean="0">
                <a:latin typeface="Century Gothic" pitchFamily="34" charset="0"/>
              </a:rPr>
              <a:t> safety. Keeping baby close to mom allows for each of these to occur. </a:t>
            </a:r>
            <a:endParaRPr lang="en-US" i="1" u="none" baseline="0" dirty="0" smtClean="0">
              <a:latin typeface="Century Gothic" pitchFamily="34" charset="0"/>
            </a:endParaRPr>
          </a:p>
          <a:p>
            <a:r>
              <a:rPr lang="en-US" b="0" i="1" baseline="0" dirty="0" smtClean="0">
                <a:latin typeface="Century Gothic" pitchFamily="34" charset="0"/>
              </a:rPr>
              <a:t>Adult beds have lots of risk factors in them. There are a variety of soft, pillow-top mattresses, which do not support infants necks. A baby on a soft surface is at an increased risk of cutting off their airway if their heads roll forward or sideways or are hyperextended. Most adult beds also have pillows and blankets, which could easily suffocate an infant. Babies are not coordinated enough to move a blanket or pillow off of their face.”</a:t>
            </a:r>
            <a:endParaRPr lang="en-US" b="1" i="1" baseline="0" dirty="0" smtClean="0">
              <a:latin typeface="Century Gothic" pitchFamily="34" charset="0"/>
            </a:endParaRPr>
          </a:p>
          <a:p>
            <a:endParaRPr lang="en-US" dirty="0" smtClean="0"/>
          </a:p>
          <a:p>
            <a:r>
              <a:rPr lang="en-US" dirty="0" smtClean="0"/>
              <a:t>5. Blair PS, Fleming PJ, Smith IJ, et al. Babies sleeping with parents: case-control study of factors influencing the risk of the sudden infant death syndrome. CESDI SUDI Research Group. BMJ. 1999;319(7223):1457–1462</a:t>
            </a:r>
          </a:p>
          <a:p>
            <a:r>
              <a:rPr lang="en-US" dirty="0" smtClean="0"/>
              <a:t>7. Carpenter RG, </a:t>
            </a:r>
            <a:r>
              <a:rPr lang="en-US" dirty="0" err="1" smtClean="0"/>
              <a:t>Irgens</a:t>
            </a:r>
            <a:r>
              <a:rPr lang="en-US" dirty="0" smtClean="0"/>
              <a:t> LM, Blair PS, et al. Sudden unexplained infant death in 20 regions in Europe: case control study. Lancet. 2004; 363(9404):185–191</a:t>
            </a:r>
          </a:p>
          <a:p>
            <a:r>
              <a:rPr lang="en-US" dirty="0" smtClean="0"/>
              <a:t>30. Mitchell EA, Thompson JMD. Co-sleeping increases the risk of SIDS, but sleeping in the parents’ bedroom lowers it. In: </a:t>
            </a:r>
            <a:r>
              <a:rPr lang="en-US" dirty="0" err="1" smtClean="0"/>
              <a:t>Rognum</a:t>
            </a:r>
            <a:r>
              <a:rPr lang="en-US" dirty="0" smtClean="0"/>
              <a:t> TO, ed. Sudden Infant Death Syndrome: New Trends in the Nineties. Oslo, Norway: Scandinavian University Press; 1995:266 –269 </a:t>
            </a:r>
          </a:p>
          <a:p>
            <a:r>
              <a:rPr lang="en-US" dirty="0" smtClean="0"/>
              <a:t>31. </a:t>
            </a:r>
            <a:r>
              <a:rPr lang="en-US" dirty="0" err="1" smtClean="0"/>
              <a:t>Tappin</a:t>
            </a:r>
            <a:r>
              <a:rPr lang="en-US" dirty="0" smtClean="0"/>
              <a:t> D, </a:t>
            </a:r>
            <a:r>
              <a:rPr lang="en-US" dirty="0" err="1" smtClean="0"/>
              <a:t>Ecob</a:t>
            </a:r>
            <a:r>
              <a:rPr lang="en-US" dirty="0" smtClean="0"/>
              <a:t> R, Brooke H. </a:t>
            </a:r>
            <a:r>
              <a:rPr lang="en-US" dirty="0" err="1" smtClean="0"/>
              <a:t>Bedsharing</a:t>
            </a:r>
            <a:r>
              <a:rPr lang="en-US" dirty="0" smtClean="0"/>
              <a:t>, </a:t>
            </a:r>
            <a:r>
              <a:rPr lang="en-US" dirty="0" err="1" smtClean="0"/>
              <a:t>roomsharing</a:t>
            </a:r>
            <a:r>
              <a:rPr lang="en-US" dirty="0" smtClean="0"/>
              <a:t>, and sudden infant death syndrome in Scotland: a case control study. J </a:t>
            </a:r>
            <a:r>
              <a:rPr lang="en-US" dirty="0" err="1" smtClean="0"/>
              <a:t>Pediatr</a:t>
            </a:r>
            <a:r>
              <a:rPr lang="en-US" dirty="0" smtClean="0"/>
              <a:t>. 2005;147(1):32–37</a:t>
            </a:r>
          </a:p>
          <a:p>
            <a:endParaRPr lang="en-US" b="1" i="1"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17</a:t>
            </a:fld>
            <a:endParaRPr lang="en-US"/>
          </a:p>
        </p:txBody>
      </p:sp>
    </p:spTree>
    <p:extLst>
      <p:ext uri="{BB962C8B-B14F-4D97-AF65-F5344CB8AC3E}">
        <p14:creationId xmlns:p14="http://schemas.microsoft.com/office/powerpoint/2010/main" val="897474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entury Gothic" pitchFamily="34" charset="0"/>
              </a:rPr>
              <a:t>“Let’s talk about safe surfaces to sleep a baby. Sleep</a:t>
            </a:r>
            <a:r>
              <a:rPr lang="en-US" i="1" baseline="0" dirty="0" smtClean="0">
                <a:latin typeface="Century Gothic" pitchFamily="34" charset="0"/>
              </a:rPr>
              <a:t> surfaces can vary depending on cultural tradition, space and mobility. What is most important is NOT to sleep a baby on a soft surface such as a couch, bean bag chair etc. The most common surfaces are a crib or Pack N’ Play. Cribs today should contain a firm mattress, only </a:t>
            </a:r>
            <a:r>
              <a:rPr lang="en-US" i="1" u="none" baseline="0" dirty="0" smtClean="0">
                <a:latin typeface="Century Gothic" pitchFamily="34" charset="0"/>
              </a:rPr>
              <a:t>6 centimeters </a:t>
            </a:r>
            <a:r>
              <a:rPr lang="en-US" i="1" baseline="0" dirty="0" smtClean="0">
                <a:latin typeface="Century Gothic" pitchFamily="34" charset="0"/>
              </a:rPr>
              <a:t>of </a:t>
            </a:r>
            <a:r>
              <a:rPr lang="en-US" i="1" dirty="0" smtClean="0">
                <a:latin typeface="Century Gothic" pitchFamily="34" charset="0"/>
              </a:rPr>
              <a:t>space</a:t>
            </a:r>
            <a:r>
              <a:rPr lang="en-US" i="1" baseline="0" dirty="0" smtClean="0">
                <a:latin typeface="Century Gothic" pitchFamily="34" charset="0"/>
              </a:rPr>
              <a:t> between rails on the crib </a:t>
            </a:r>
            <a:r>
              <a:rPr lang="en-US" i="1" u="none" baseline="0" dirty="0" smtClean="0">
                <a:latin typeface="Century Gothic" pitchFamily="34" charset="0"/>
              </a:rPr>
              <a:t>(a soda can should not fit through the rails), </a:t>
            </a:r>
            <a:r>
              <a:rPr lang="en-US" i="1" baseline="0" dirty="0" smtClean="0">
                <a:latin typeface="Century Gothic" pitchFamily="34" charset="0"/>
              </a:rPr>
              <a:t>no drop sides on the crib, strong hardware and tough testing, </a:t>
            </a:r>
            <a:r>
              <a:rPr lang="en-US" i="1" u="sng" baseline="0" dirty="0" smtClean="0">
                <a:latin typeface="Century Gothic" pitchFamily="34" charset="0"/>
              </a:rPr>
              <a:t>no bumper pads or stuffed animals, blankets, pillows, loose baby items etc.</a:t>
            </a:r>
            <a:r>
              <a:rPr lang="en-US" i="1" u="none" baseline="0" dirty="0" smtClean="0">
                <a:latin typeface="Century Gothic" pitchFamily="34" charset="0"/>
              </a:rPr>
              <a:t> </a:t>
            </a:r>
            <a:r>
              <a:rPr lang="en-US" i="1" baseline="0" dirty="0" smtClean="0">
                <a:latin typeface="Century Gothic" pitchFamily="34" charset="0"/>
              </a:rPr>
              <a:t>Pack N’ Plays also should have a tight fitting sheet free from items mentioned.”</a:t>
            </a:r>
          </a:p>
          <a:p>
            <a:r>
              <a:rPr lang="en-US" i="1" dirty="0" smtClean="0"/>
              <a:t> </a:t>
            </a:r>
            <a:endParaRPr lang="en-US" i="1"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18</a:t>
            </a:fld>
            <a:endParaRPr lang="en-US"/>
          </a:p>
        </p:txBody>
      </p:sp>
    </p:spTree>
    <p:extLst>
      <p:ext uri="{BB962C8B-B14F-4D97-AF65-F5344CB8AC3E}">
        <p14:creationId xmlns:p14="http://schemas.microsoft.com/office/powerpoint/2010/main" val="3834860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baseline="0" dirty="0" smtClean="0"/>
              <a:t>“The CDC defines “regular” prenatal care as at least 6 visits. 63% of those mothers who experienced a SUID received regular prenatal care. </a:t>
            </a:r>
            <a:endParaRPr lang="en-US" i="1" dirty="0" smtClean="0"/>
          </a:p>
          <a:p>
            <a:r>
              <a:rPr lang="en-US" i="1" dirty="0" smtClean="0"/>
              <a:t>There have been several studies looking at these risk factors, and </a:t>
            </a:r>
            <a:r>
              <a:rPr lang="en-US" sz="1200" b="0" i="1" kern="1200" dirty="0" smtClean="0">
                <a:solidFill>
                  <a:schemeClr val="tx1"/>
                </a:solidFill>
                <a:latin typeface="+mn-lt"/>
                <a:ea typeface="+mn-ea"/>
                <a:cs typeface="+mn-cs"/>
              </a:rPr>
              <a:t>mothers of cases studied were more likely to be younger, less educated and nonwhite, and more of them smoked during pregnancy and did not attend prenatal care. Placental issues were also a risk.”</a:t>
            </a:r>
            <a:r>
              <a:rPr lang="en-US" sz="1200" b="0" i="1" kern="1200" baseline="0" dirty="0" smtClean="0">
                <a:solidFill>
                  <a:schemeClr val="tx1"/>
                </a:solidFill>
                <a:latin typeface="+mn-lt"/>
                <a:ea typeface="+mn-ea"/>
                <a:cs typeface="+mn-cs"/>
              </a:rPr>
              <a:t> </a:t>
            </a:r>
            <a:endParaRPr lang="en-US" i="1" dirty="0" smtClean="0"/>
          </a:p>
          <a:p>
            <a:endParaRPr lang="en-US" dirty="0" smtClean="0"/>
          </a:p>
          <a:p>
            <a:r>
              <a:rPr lang="en-US" dirty="0" smtClean="0"/>
              <a:t>Refer to SUID report.</a:t>
            </a:r>
          </a:p>
          <a:p>
            <a:endParaRPr lang="en-US" dirty="0" smtClean="0"/>
          </a:p>
          <a:p>
            <a:r>
              <a:rPr lang="en-US" dirty="0" smtClean="0"/>
              <a:t>54. </a:t>
            </a:r>
            <a:r>
              <a:rPr lang="en-US" dirty="0" err="1" smtClean="0"/>
              <a:t>Getahun</a:t>
            </a:r>
            <a:r>
              <a:rPr lang="en-US" dirty="0" smtClean="0"/>
              <a:t> D, </a:t>
            </a:r>
            <a:r>
              <a:rPr lang="en-US" dirty="0" err="1" smtClean="0"/>
              <a:t>Amre</a:t>
            </a:r>
            <a:r>
              <a:rPr lang="en-US" dirty="0" smtClean="0"/>
              <a:t> D, Rhoads GG, </a:t>
            </a:r>
            <a:r>
              <a:rPr lang="en-US" dirty="0" err="1" smtClean="0"/>
              <a:t>Demissie</a:t>
            </a:r>
            <a:r>
              <a:rPr lang="en-US" dirty="0" smtClean="0"/>
              <a:t> K. Maternal and obstetric risk factors for sudden infant death syndrome in the United States. </a:t>
            </a:r>
            <a:r>
              <a:rPr lang="en-US" dirty="0" err="1" smtClean="0"/>
              <a:t>Obstet</a:t>
            </a:r>
            <a:r>
              <a:rPr lang="en-US" dirty="0" smtClean="0"/>
              <a:t> Gynecol. 2004;103(4): 646 – 652 </a:t>
            </a:r>
          </a:p>
          <a:p>
            <a:r>
              <a:rPr lang="en-US" dirty="0" smtClean="0"/>
              <a:t>55. Kraus JF, Greenland S, </a:t>
            </a:r>
            <a:r>
              <a:rPr lang="en-US" dirty="0" err="1" smtClean="0"/>
              <a:t>Bulterys</a:t>
            </a:r>
            <a:r>
              <a:rPr lang="en-US" dirty="0" smtClean="0"/>
              <a:t> M. Risk factors for sudden infant death syndrome in the US Collaborative Perinatal Project. </a:t>
            </a:r>
            <a:r>
              <a:rPr lang="en-US" dirty="0" err="1" smtClean="0"/>
              <a:t>Int</a:t>
            </a:r>
            <a:r>
              <a:rPr lang="en-US" dirty="0" smtClean="0"/>
              <a:t> J </a:t>
            </a:r>
            <a:r>
              <a:rPr lang="en-US" dirty="0" err="1" smtClean="0"/>
              <a:t>Epidemiol</a:t>
            </a:r>
            <a:r>
              <a:rPr lang="en-US" dirty="0" smtClean="0"/>
              <a:t>. 1989;18(1):113–120 </a:t>
            </a:r>
          </a:p>
          <a:p>
            <a:r>
              <a:rPr lang="en-US" dirty="0" smtClean="0"/>
              <a:t>56. Paris C, </a:t>
            </a:r>
            <a:r>
              <a:rPr lang="en-US" dirty="0" err="1" smtClean="0"/>
              <a:t>Remler</a:t>
            </a:r>
            <a:r>
              <a:rPr lang="en-US" dirty="0" smtClean="0"/>
              <a:t> R, </a:t>
            </a:r>
            <a:r>
              <a:rPr lang="en-US" dirty="0" err="1" smtClean="0"/>
              <a:t>Daling</a:t>
            </a:r>
            <a:r>
              <a:rPr lang="en-US" dirty="0" smtClean="0"/>
              <a:t> JR. Risk factors for sudden infant death syndrome: changes associated with sleep position recommendations. J </a:t>
            </a:r>
            <a:r>
              <a:rPr lang="en-US" dirty="0" err="1" smtClean="0"/>
              <a:t>Pediatr</a:t>
            </a:r>
            <a:r>
              <a:rPr lang="en-US" dirty="0" smtClean="0"/>
              <a:t>. 2001;139(6):771–777 </a:t>
            </a:r>
          </a:p>
          <a:p>
            <a:r>
              <a:rPr lang="en-US" dirty="0" smtClean="0"/>
              <a:t>57. Stewart A, Williams S, Mitchell E, Taylor BJ, Ford R, Allen EM. Antenatal and </a:t>
            </a:r>
            <a:r>
              <a:rPr lang="en-US" dirty="0" err="1" smtClean="0"/>
              <a:t>intrapartum</a:t>
            </a:r>
            <a:r>
              <a:rPr lang="en-US" dirty="0" smtClean="0"/>
              <a:t> factors associated with sudden infant death syndrome in the New Zealand Cot Death study. J </a:t>
            </a:r>
            <a:r>
              <a:rPr lang="en-US" dirty="0" err="1" smtClean="0"/>
              <a:t>Paediatr</a:t>
            </a:r>
            <a:r>
              <a:rPr lang="en-US" dirty="0" smtClean="0"/>
              <a:t> Child Health. 1995; 31(5):473– 478</a:t>
            </a:r>
            <a:endParaRPr lang="en-US"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19</a:t>
            </a:fld>
            <a:endParaRPr lang="en-US"/>
          </a:p>
        </p:txBody>
      </p:sp>
    </p:spTree>
    <p:extLst>
      <p:ext uri="{BB962C8B-B14F-4D97-AF65-F5344CB8AC3E}">
        <p14:creationId xmlns:p14="http://schemas.microsoft.com/office/powerpoint/2010/main" val="2494556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entury Gothic" pitchFamily="34" charset="0"/>
              </a:rPr>
              <a:t>“</a:t>
            </a:r>
            <a:r>
              <a:rPr lang="en-US" i="1" dirty="0" smtClean="0">
                <a:latin typeface="Century Gothic" pitchFamily="34" charset="0"/>
              </a:rPr>
              <a:t>W</a:t>
            </a:r>
            <a:r>
              <a:rPr lang="en-US" i="1" baseline="0" dirty="0" smtClean="0">
                <a:latin typeface="Century Gothic" pitchFamily="34" charset="0"/>
              </a:rPr>
              <a:t>e are hopeful and confident you will achieve these objectives  </a:t>
            </a:r>
            <a:r>
              <a:rPr lang="en-US" i="0" baseline="0" dirty="0" smtClean="0">
                <a:latin typeface="Century Gothic" pitchFamily="34" charset="0"/>
              </a:rPr>
              <a:t>(Read  them)</a:t>
            </a:r>
            <a:r>
              <a:rPr lang="en-US" i="1" baseline="0" dirty="0" smtClean="0">
                <a:latin typeface="Century Gothic" pitchFamily="34" charset="0"/>
              </a:rPr>
              <a:t> through this training and the materials and tools you will be provided with to use with families</a:t>
            </a:r>
            <a:r>
              <a:rPr lang="en-US" baseline="0" dirty="0" smtClean="0">
                <a:latin typeface="Century Gothic" pitchFamily="34" charset="0"/>
              </a:rPr>
              <a:t>. “</a:t>
            </a:r>
          </a:p>
          <a:p>
            <a:endParaRPr lang="en-US" i="1" baseline="0" dirty="0" smtClean="0">
              <a:latin typeface="Century Gothic" pitchFamily="34" charset="0"/>
            </a:endParaRPr>
          </a:p>
          <a:p>
            <a:r>
              <a:rPr lang="en-US" b="0" i="1" baseline="0" dirty="0" smtClean="0">
                <a:solidFill>
                  <a:srgbClr val="FF0000"/>
                </a:solidFill>
                <a:latin typeface="Century Gothic" pitchFamily="34" charset="0"/>
              </a:rPr>
              <a:t>“We would like to gauge your utilization of the AAP recommendations by answering a few short questions.”</a:t>
            </a:r>
          </a:p>
          <a:p>
            <a:endParaRPr lang="en-US" b="0" i="1" baseline="0" dirty="0" smtClean="0">
              <a:solidFill>
                <a:srgbClr val="FF0000"/>
              </a:solidFill>
              <a:latin typeface="Century Gothic" pitchFamily="34" charset="0"/>
            </a:endParaRPr>
          </a:p>
          <a:p>
            <a:r>
              <a:rPr lang="en-US" b="0" i="1" baseline="0" dirty="0" smtClean="0">
                <a:solidFill>
                  <a:srgbClr val="FF0000"/>
                </a:solidFill>
                <a:latin typeface="Century Gothic" pitchFamily="34" charset="0"/>
              </a:rPr>
              <a:t>  </a:t>
            </a:r>
            <a:r>
              <a:rPr lang="en-US" b="1" baseline="0" dirty="0" smtClean="0">
                <a:solidFill>
                  <a:srgbClr val="FF0000"/>
                </a:solidFill>
                <a:latin typeface="Century Gothic" pitchFamily="34" charset="0"/>
              </a:rPr>
              <a:t>Pass out survey.  </a:t>
            </a:r>
          </a:p>
          <a:p>
            <a:endParaRPr lang="en-US" b="1" i="1" baseline="0" dirty="0" smtClean="0">
              <a:solidFill>
                <a:srgbClr val="FF0000"/>
              </a:solidFill>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2</a:t>
            </a:fld>
            <a:endParaRPr lang="en-US"/>
          </a:p>
        </p:txBody>
      </p:sp>
    </p:spTree>
    <p:extLst>
      <p:ext uri="{BB962C8B-B14F-4D97-AF65-F5344CB8AC3E}">
        <p14:creationId xmlns:p14="http://schemas.microsoft.com/office/powerpoint/2010/main" val="3099783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latin typeface="+mn-lt"/>
                <a:ea typeface="+mn-ea"/>
                <a:cs typeface="+mn-cs"/>
              </a:rPr>
              <a:t>“Studies show that prenatal exposure to cigarette smoke may result in increased risk of SIDS. Smoking prior to the birth causes low birth weight and preterm birth which both cause an increased risk of SIDS (Best, 2009).  The same study suggests that second hand smoke exposure causes decreased lung function in infants and children as well as impaired arousal patterns of infants (American Academy of Pediatrics, 2011).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entury Gothic" pitchFamily="34" charset="0"/>
              </a:rPr>
              <a:t>Chemicals in secondhand smoke appear to affect the brain in ways that interfere with its regulation of infants' breathing. Infants who die from SIDS have higher concentrations of nicotine in their lungs and higher levels of cotinine (a biological marker for secondhand smoke exposure that stays in the baby’s system longer) than infants who die from other causes.</a:t>
            </a:r>
          </a:p>
          <a:p>
            <a:r>
              <a:rPr lang="en-US" b="0" i="1" dirty="0" smtClean="0"/>
              <a:t>53% of infants who died</a:t>
            </a:r>
            <a:r>
              <a:rPr lang="en-US" b="0" i="1" baseline="0" dirty="0" smtClean="0"/>
              <a:t> in a sleep environment were exposed to secondhand smoke after birth.”</a:t>
            </a:r>
            <a:endParaRPr lang="en-US" b="0" i="1" dirty="0" smtClean="0"/>
          </a:p>
          <a:p>
            <a:endParaRPr lang="en-US" dirty="0" smtClean="0"/>
          </a:p>
          <a:p>
            <a:r>
              <a:rPr lang="en-US" dirty="0" smtClean="0"/>
              <a:t>1. </a:t>
            </a:r>
            <a:r>
              <a:rPr lang="en-US" dirty="0" err="1" smtClean="0"/>
              <a:t>Willinger</a:t>
            </a:r>
            <a:r>
              <a:rPr lang="en-US" dirty="0" smtClean="0"/>
              <a:t> M, James LS, </a:t>
            </a:r>
            <a:r>
              <a:rPr lang="en-US" dirty="0" err="1" smtClean="0"/>
              <a:t>Catz</a:t>
            </a:r>
            <a:r>
              <a:rPr lang="en-US" dirty="0" smtClean="0"/>
              <a:t> C. Defining the sudden infant death syndrome (SIDS): deliberations of an expert panel convened by the National Institute of Child Health and Human Develop</a:t>
            </a:r>
          </a:p>
          <a:p>
            <a:r>
              <a:rPr lang="en-US" dirty="0" smtClean="0"/>
              <a:t>58. </a:t>
            </a:r>
            <a:r>
              <a:rPr lang="en-US" dirty="0" err="1" smtClean="0"/>
              <a:t>MacDorman</a:t>
            </a:r>
            <a:r>
              <a:rPr lang="en-US" dirty="0" smtClean="0"/>
              <a:t> MF, </a:t>
            </a:r>
            <a:r>
              <a:rPr lang="en-US" dirty="0" err="1" smtClean="0"/>
              <a:t>Cnattingius</a:t>
            </a:r>
            <a:r>
              <a:rPr lang="en-US" dirty="0" smtClean="0"/>
              <a:t> S, Hoffman HJ, Kramer MS, </a:t>
            </a:r>
            <a:r>
              <a:rPr lang="en-US" dirty="0" err="1" smtClean="0"/>
              <a:t>Haglund</a:t>
            </a:r>
            <a:r>
              <a:rPr lang="en-US" dirty="0" smtClean="0"/>
              <a:t> B. Sudden infant death syndrome and smoking in the United States and Sweden. Am J </a:t>
            </a:r>
            <a:r>
              <a:rPr lang="en-US" dirty="0" err="1" smtClean="0"/>
              <a:t>Epidemiol</a:t>
            </a:r>
            <a:r>
              <a:rPr lang="en-US" dirty="0" smtClean="0"/>
              <a:t>. 1997;146(3): 249 –257 </a:t>
            </a:r>
          </a:p>
          <a:p>
            <a:r>
              <a:rPr lang="en-US" dirty="0" smtClean="0"/>
              <a:t>59. </a:t>
            </a:r>
            <a:r>
              <a:rPr lang="en-US" dirty="0" err="1" smtClean="0"/>
              <a:t>Schoendorf</a:t>
            </a:r>
            <a:r>
              <a:rPr lang="en-US" dirty="0" smtClean="0"/>
              <a:t> KC, </a:t>
            </a:r>
            <a:r>
              <a:rPr lang="en-US" dirty="0" err="1" smtClean="0"/>
              <a:t>Kiely</a:t>
            </a:r>
            <a:r>
              <a:rPr lang="en-US" dirty="0" smtClean="0"/>
              <a:t> JL. Relationship of sudden infant death syndrome to maternal smoking during and after pregnancy. Pediatrics. 1992;90(6):905–908 </a:t>
            </a:r>
          </a:p>
          <a:p>
            <a:r>
              <a:rPr lang="en-US" dirty="0" smtClean="0"/>
              <a:t>60. Malloy MH, </a:t>
            </a:r>
            <a:r>
              <a:rPr lang="en-US" dirty="0" err="1" smtClean="0"/>
              <a:t>Kleinman</a:t>
            </a:r>
            <a:r>
              <a:rPr lang="en-US" dirty="0" smtClean="0"/>
              <a:t> JC, Land GH, Schramm WF. The association of maternal smoking with age and cause of infant death. Am J </a:t>
            </a:r>
            <a:r>
              <a:rPr lang="en-US" dirty="0" err="1" smtClean="0"/>
              <a:t>Epidemiol</a:t>
            </a:r>
            <a:r>
              <a:rPr lang="en-US" dirty="0" smtClean="0"/>
              <a:t>. 1988;128(1):46 –55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61. </a:t>
            </a:r>
            <a:r>
              <a:rPr lang="en-US" dirty="0" err="1" smtClean="0"/>
              <a:t>Haglund</a:t>
            </a:r>
            <a:r>
              <a:rPr lang="en-US" dirty="0" smtClean="0"/>
              <a:t> B, </a:t>
            </a:r>
            <a:r>
              <a:rPr lang="en-US" dirty="0" err="1" smtClean="0"/>
              <a:t>Cnattingius</a:t>
            </a:r>
            <a:r>
              <a:rPr lang="en-US" dirty="0" smtClean="0"/>
              <a:t> S. Cigarette smoking as a risk factor for sudden infant death syndrome: a population-based study. Am J Public Health. 1990;80(1):29 –32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63. Best D; American Academy of Pediatrics, Committee on Environmental Health; Committee on Native American Child Health; Committee on Adolescence. Technical report—secondhand and prenatal tobacco smoke exposure. Pediatrics. 2009;124(5). Available at: www.pediatrics.org/cgi/ content/full/124/5/e1017</a:t>
            </a:r>
          </a:p>
          <a:p>
            <a:endParaRPr lang="en-US"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20</a:t>
            </a:fld>
            <a:endParaRPr lang="en-US"/>
          </a:p>
        </p:txBody>
      </p:sp>
    </p:spTree>
    <p:extLst>
      <p:ext uri="{BB962C8B-B14F-4D97-AF65-F5344CB8AC3E}">
        <p14:creationId xmlns:p14="http://schemas.microsoft.com/office/powerpoint/2010/main" val="2286701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i="1" dirty="0" smtClean="0"/>
              <a:t>“This is a common sense statement</a:t>
            </a:r>
            <a:r>
              <a:rPr lang="en-US" i="1" baseline="0" dirty="0" smtClean="0"/>
              <a:t> made to parents. Much of the reason has to do with breastfeeding and how infants could potentially become exposed. </a:t>
            </a:r>
          </a:p>
          <a:p>
            <a:r>
              <a:rPr lang="en-US" i="1" baseline="0" dirty="0" smtClean="0"/>
              <a:t>We consider the impairment of the parent and how more deeply one sleeps after consuming alcohol or taking certain drugs. It is often unknown whether the alcohol or drug use was a causal or contributing factor in the death (2013/14 SUID report).”</a:t>
            </a:r>
            <a:endParaRPr lang="en-US" i="1" dirty="0" smtClean="0"/>
          </a:p>
          <a:p>
            <a:endParaRPr lang="en-US" dirty="0" smtClean="0"/>
          </a:p>
          <a:p>
            <a:r>
              <a:rPr lang="en-US" dirty="0" smtClean="0"/>
              <a:t>7. Carpenter RG, </a:t>
            </a:r>
            <a:r>
              <a:rPr lang="en-US" dirty="0" err="1" smtClean="0"/>
              <a:t>Irgens</a:t>
            </a:r>
            <a:r>
              <a:rPr lang="en-US" dirty="0" smtClean="0"/>
              <a:t> LM, Blair PS, et al. Sudden unexplained infant death in 20 regions in Europe: case control study. Lancet. 2004; 363(9404):185–191</a:t>
            </a:r>
          </a:p>
          <a:p>
            <a:r>
              <a:rPr lang="en-US" dirty="0" smtClean="0"/>
              <a:t>37. Blair PS, </a:t>
            </a:r>
            <a:r>
              <a:rPr lang="en-US" dirty="0" err="1" smtClean="0"/>
              <a:t>Sidebotham</a:t>
            </a:r>
            <a:r>
              <a:rPr lang="en-US" dirty="0" smtClean="0"/>
              <a:t> P, </a:t>
            </a:r>
            <a:r>
              <a:rPr lang="en-US" dirty="0" err="1" smtClean="0"/>
              <a:t>Evason-Coombe</a:t>
            </a:r>
            <a:r>
              <a:rPr lang="en-US" dirty="0" smtClean="0"/>
              <a:t> C, Edmonds M, </a:t>
            </a:r>
            <a:r>
              <a:rPr lang="en-US" dirty="0" err="1" smtClean="0"/>
              <a:t>Heckstall</a:t>
            </a:r>
            <a:r>
              <a:rPr lang="en-US" dirty="0" smtClean="0"/>
              <a:t>-Smith EM, Fleming P. Hazardous co-sleeping environments and risk factors amenable to change: case control study of SIDS in south west England. BMJ. 2009;339:b3666</a:t>
            </a:r>
          </a:p>
          <a:p>
            <a:r>
              <a:rPr lang="en-US" dirty="0" smtClean="0"/>
              <a:t>64. </a:t>
            </a:r>
            <a:r>
              <a:rPr lang="en-US" dirty="0" err="1" smtClean="0"/>
              <a:t>Rajegowda</a:t>
            </a:r>
            <a:r>
              <a:rPr lang="en-US" dirty="0" smtClean="0"/>
              <a:t> BK, </a:t>
            </a:r>
            <a:r>
              <a:rPr lang="en-US" dirty="0" err="1" smtClean="0"/>
              <a:t>Kandall</a:t>
            </a:r>
            <a:r>
              <a:rPr lang="en-US" dirty="0" smtClean="0"/>
              <a:t> SR, </a:t>
            </a:r>
            <a:r>
              <a:rPr lang="en-US" dirty="0" err="1" smtClean="0"/>
              <a:t>Falciglia</a:t>
            </a:r>
            <a:r>
              <a:rPr lang="en-US" dirty="0" smtClean="0"/>
              <a:t> H. Sudden unexpected death in infants of narcotic dependent mothers. Early Hum Dev. 1978; 2(3):219 –225 </a:t>
            </a:r>
          </a:p>
          <a:p>
            <a:r>
              <a:rPr lang="en-US" dirty="0" smtClean="0"/>
              <a:t>65. Chavez CJ, </a:t>
            </a:r>
            <a:r>
              <a:rPr lang="en-US" dirty="0" err="1" smtClean="0"/>
              <a:t>Ostrea</a:t>
            </a:r>
            <a:r>
              <a:rPr lang="en-US" dirty="0" smtClean="0"/>
              <a:t> EM Jr, Stryker JC, </a:t>
            </a:r>
            <a:r>
              <a:rPr lang="en-US" dirty="0" err="1" smtClean="0"/>
              <a:t>Smialek</a:t>
            </a:r>
            <a:r>
              <a:rPr lang="en-US" dirty="0" smtClean="0"/>
              <a:t> Z. Sudden infant death syndrome among infants of drug-dependent mothers. J </a:t>
            </a:r>
            <a:r>
              <a:rPr lang="en-US" dirty="0" err="1" smtClean="0"/>
              <a:t>Pediatr</a:t>
            </a:r>
            <a:r>
              <a:rPr lang="en-US" dirty="0" smtClean="0"/>
              <a:t>. 1979;95(3):407– 409 </a:t>
            </a:r>
          </a:p>
          <a:p>
            <a:r>
              <a:rPr lang="en-US" dirty="0" smtClean="0"/>
              <a:t>66. Durand DJ, Espinoza AM, Nickerson BG. Association between prenatal cocaine exposure and sudden infant death syndrome. J </a:t>
            </a:r>
            <a:r>
              <a:rPr lang="en-US" dirty="0" err="1" smtClean="0"/>
              <a:t>Pediatr</a:t>
            </a:r>
            <a:r>
              <a:rPr lang="en-US" dirty="0" smtClean="0"/>
              <a:t>. 1990;117(6):909 –911 </a:t>
            </a:r>
          </a:p>
          <a:p>
            <a:r>
              <a:rPr lang="en-US" dirty="0" smtClean="0"/>
              <a:t>67. Ward SL, Bautista D, Chan L, et al. Sudden infant death syndrome in infants of substance-abusing mothers. J </a:t>
            </a:r>
            <a:r>
              <a:rPr lang="en-US" dirty="0" err="1" smtClean="0"/>
              <a:t>Pediatr</a:t>
            </a:r>
            <a:r>
              <a:rPr lang="en-US" dirty="0" smtClean="0"/>
              <a:t>. 1990;117(6):876 – 881 </a:t>
            </a:r>
          </a:p>
          <a:p>
            <a:r>
              <a:rPr lang="en-US" dirty="0" smtClean="0"/>
              <a:t>68. Rosen TS, Johnson HL. Drug-addicted mothers, their infants, and SIDS. Ann N Y </a:t>
            </a:r>
            <a:r>
              <a:rPr lang="en-US" dirty="0" err="1" smtClean="0"/>
              <a:t>Acad</a:t>
            </a:r>
            <a:r>
              <a:rPr lang="en-US" dirty="0" smtClean="0"/>
              <a:t> Sci. 1988;533:89 –95</a:t>
            </a:r>
          </a:p>
          <a:p>
            <a:r>
              <a:rPr lang="en-US" dirty="0" smtClean="0"/>
              <a:t>69. </a:t>
            </a:r>
            <a:r>
              <a:rPr lang="en-US" dirty="0" err="1" smtClean="0"/>
              <a:t>Kandall</a:t>
            </a:r>
            <a:r>
              <a:rPr lang="en-US" dirty="0" smtClean="0"/>
              <a:t> SR, Gaines J, </a:t>
            </a:r>
            <a:r>
              <a:rPr lang="en-US" dirty="0" err="1" smtClean="0"/>
              <a:t>Habel</a:t>
            </a:r>
            <a:r>
              <a:rPr lang="en-US" dirty="0" smtClean="0"/>
              <a:t> L, Davidson G, Jessop D. Relationship of maternal substance abuse to subsequent sudden infant death syndrome in offspring. J </a:t>
            </a:r>
            <a:r>
              <a:rPr lang="en-US" dirty="0" err="1" smtClean="0"/>
              <a:t>Pediatr</a:t>
            </a:r>
            <a:r>
              <a:rPr lang="en-US" dirty="0" smtClean="0"/>
              <a:t>. 1993;123(1):120 –126 </a:t>
            </a:r>
          </a:p>
          <a:p>
            <a:r>
              <a:rPr lang="en-US" dirty="0" smtClean="0"/>
              <a:t>70. Fares I, McCulloch KM, </a:t>
            </a:r>
            <a:r>
              <a:rPr lang="en-US" dirty="0" err="1" smtClean="0"/>
              <a:t>Raju</a:t>
            </a:r>
            <a:r>
              <a:rPr lang="en-US" dirty="0" smtClean="0"/>
              <a:t> TN. Intrauterine cocaine exposure and the risk for sudden infant death syndrome: a meta-analysis. J </a:t>
            </a:r>
            <a:r>
              <a:rPr lang="en-US" dirty="0" err="1" smtClean="0"/>
              <a:t>Perinatol</a:t>
            </a:r>
            <a:r>
              <a:rPr lang="en-US" dirty="0" smtClean="0"/>
              <a:t>. 1997;17(3):179 –182</a:t>
            </a:r>
            <a:endParaRPr lang="en-US"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21</a:t>
            </a:fld>
            <a:endParaRPr lang="en-US"/>
          </a:p>
        </p:txBody>
      </p:sp>
    </p:spTree>
    <p:extLst>
      <p:ext uri="{BB962C8B-B14F-4D97-AF65-F5344CB8AC3E}">
        <p14:creationId xmlns:p14="http://schemas.microsoft.com/office/powerpoint/2010/main" val="3632440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1" u="none" baseline="0" dirty="0" smtClean="0">
                <a:latin typeface="Century Gothic" pitchFamily="34" charset="0"/>
              </a:rPr>
              <a:t>“Breast fed babies are at a reduced risk for a sudden and unexpected infant death. However, we must recognize not all babies are or can be breast fed and this does not diminish the importance of bonding and safety. Breast feeding is a protective factor.</a:t>
            </a:r>
            <a:r>
              <a:rPr lang="en-US" i="1" u="none" baseline="0" dirty="0" smtClean="0">
                <a:latin typeface="+mn-lt"/>
              </a:rPr>
              <a:t> T</a:t>
            </a:r>
            <a:r>
              <a:rPr lang="en-US" i="1" u="none" dirty="0" smtClean="0"/>
              <a:t>he protective effect</a:t>
            </a:r>
            <a:r>
              <a:rPr lang="en-US" i="1" u="none" baseline="0" dirty="0" smtClean="0"/>
              <a:t> of breastfeeding increases with exclusivity, but any breastfeeding is still protective.  </a:t>
            </a:r>
            <a:r>
              <a:rPr lang="en-US" sz="1200" i="1" u="none" kern="1200" dirty="0" smtClean="0">
                <a:solidFill>
                  <a:schemeClr val="tx1"/>
                </a:solidFill>
                <a:latin typeface="+mn-lt"/>
                <a:ea typeface="+mn-ea"/>
                <a:cs typeface="+mn-cs"/>
              </a:rPr>
              <a:t>A study from 2009 by </a:t>
            </a:r>
            <a:r>
              <a:rPr lang="en-US" sz="1200" i="1" u="none" kern="1200" dirty="0" err="1" smtClean="0">
                <a:solidFill>
                  <a:schemeClr val="tx1"/>
                </a:solidFill>
                <a:latin typeface="+mn-lt"/>
                <a:ea typeface="+mn-ea"/>
                <a:cs typeface="+mn-cs"/>
              </a:rPr>
              <a:t>Vennemann</a:t>
            </a:r>
            <a:r>
              <a:rPr lang="en-US" sz="1200" i="1" u="none" kern="1200" dirty="0" smtClean="0">
                <a:solidFill>
                  <a:schemeClr val="tx1"/>
                </a:solidFill>
                <a:latin typeface="+mn-lt"/>
                <a:ea typeface="+mn-ea"/>
                <a:cs typeface="+mn-cs"/>
              </a:rPr>
              <a:t>,</a:t>
            </a:r>
            <a:r>
              <a:rPr lang="en-US" sz="1200" i="1" u="none" kern="1200" baseline="0" dirty="0" smtClean="0">
                <a:solidFill>
                  <a:schemeClr val="tx1"/>
                </a:solidFill>
                <a:latin typeface="+mn-lt"/>
                <a:ea typeface="+mn-ea"/>
                <a:cs typeface="+mn-cs"/>
              </a:rPr>
              <a:t> et al.</a:t>
            </a:r>
            <a:r>
              <a:rPr lang="en-US" sz="1200" i="1" u="none" kern="1200" dirty="0" smtClean="0">
                <a:solidFill>
                  <a:schemeClr val="tx1"/>
                </a:solidFill>
                <a:latin typeface="+mn-lt"/>
                <a:ea typeface="+mn-ea"/>
                <a:cs typeface="+mn-cs"/>
              </a:rPr>
              <a:t> suggests breastfeeding reduces the risk of SIDS by ~50% throughout all ages of infancy (</a:t>
            </a:r>
            <a:r>
              <a:rPr lang="en-US" sz="1200" i="1" u="none" kern="1200" dirty="0" err="1" smtClean="0">
                <a:solidFill>
                  <a:schemeClr val="tx1"/>
                </a:solidFill>
                <a:latin typeface="+mn-lt"/>
                <a:ea typeface="+mn-ea"/>
                <a:cs typeface="+mn-cs"/>
              </a:rPr>
              <a:t>Vennemann</a:t>
            </a:r>
            <a:r>
              <a:rPr lang="en-US" sz="1200" i="1" u="none" kern="1200" dirty="0" smtClean="0">
                <a:solidFill>
                  <a:schemeClr val="tx1"/>
                </a:solidFill>
                <a:latin typeface="+mn-lt"/>
                <a:ea typeface="+mn-ea"/>
                <a:cs typeface="+mn-cs"/>
              </a:rPr>
              <a:t>, et al., 2009).  In 2015 the World Health Organization released</a:t>
            </a:r>
            <a:r>
              <a:rPr lang="en-US" sz="1200" i="1" u="none" kern="1200" baseline="0" dirty="0" smtClean="0">
                <a:solidFill>
                  <a:schemeClr val="tx1"/>
                </a:solidFill>
                <a:latin typeface="+mn-lt"/>
                <a:ea typeface="+mn-ea"/>
                <a:cs typeface="+mn-cs"/>
              </a:rPr>
              <a:t> a recommendation </a:t>
            </a:r>
            <a:r>
              <a:rPr lang="en-US" sz="1200" i="1" u="none" kern="1200" dirty="0" smtClean="0">
                <a:solidFill>
                  <a:schemeClr val="tx1"/>
                </a:solidFill>
                <a:latin typeface="+mn-lt"/>
                <a:ea typeface="+mn-ea"/>
                <a:cs typeface="+mn-cs"/>
              </a:rPr>
              <a:t>infants are breastfed  exclusively through the first 6 months of life while other nutritious complementary food should be given after 6 months through two years of life or there after (World Health Organization, 2015).”</a:t>
            </a:r>
          </a:p>
          <a:p>
            <a:endParaRPr lang="en-US" dirty="0" smtClean="0"/>
          </a:p>
          <a:p>
            <a:endParaRPr lang="en-US" dirty="0" smtClean="0"/>
          </a:p>
          <a:p>
            <a:endParaRPr lang="en-US" dirty="0" smtClean="0"/>
          </a:p>
          <a:p>
            <a:r>
              <a:rPr lang="en-US" dirty="0" smtClean="0"/>
              <a:t>71. </a:t>
            </a:r>
            <a:r>
              <a:rPr lang="en-US" dirty="0" err="1" smtClean="0"/>
              <a:t>Ip</a:t>
            </a:r>
            <a:r>
              <a:rPr lang="en-US" dirty="0" smtClean="0"/>
              <a:t> S, Chung M, Raman G, </a:t>
            </a:r>
            <a:r>
              <a:rPr lang="en-US" dirty="0" err="1" smtClean="0"/>
              <a:t>Trikalinos</a:t>
            </a:r>
            <a:r>
              <a:rPr lang="en-US" dirty="0" smtClean="0"/>
              <a:t> TA, Lau J. A summary of the Agency for Healthcare Research and Quality’s evidence report on breastfeeding in developed countries. Breastfeed Med. 2009;4(</a:t>
            </a:r>
            <a:r>
              <a:rPr lang="en-US" dirty="0" err="1" smtClean="0"/>
              <a:t>suppl</a:t>
            </a:r>
            <a:r>
              <a:rPr lang="en-US" dirty="0" smtClean="0"/>
              <a:t> 1):S17–S30 </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t>72. </a:t>
            </a:r>
            <a:r>
              <a:rPr lang="en-US" u="none" dirty="0" err="1" smtClean="0"/>
              <a:t>Vennemann</a:t>
            </a:r>
            <a:r>
              <a:rPr lang="en-US" u="none" dirty="0" smtClean="0"/>
              <a:t> MM, </a:t>
            </a:r>
            <a:r>
              <a:rPr lang="en-US" u="none" dirty="0" err="1" smtClean="0"/>
              <a:t>Bajanowski</a:t>
            </a:r>
            <a:r>
              <a:rPr lang="en-US" u="none" dirty="0" smtClean="0"/>
              <a:t> T, </a:t>
            </a:r>
            <a:r>
              <a:rPr lang="en-US" u="none" dirty="0" err="1" smtClean="0"/>
              <a:t>Brinkmann</a:t>
            </a:r>
            <a:r>
              <a:rPr lang="en-US" u="none" dirty="0" smtClean="0"/>
              <a:t> B, et al; </a:t>
            </a:r>
            <a:r>
              <a:rPr lang="en-US" u="none" dirty="0" err="1" smtClean="0"/>
              <a:t>GeSID</a:t>
            </a:r>
            <a:r>
              <a:rPr lang="en-US" u="none" dirty="0" smtClean="0"/>
              <a:t> Study Group. Does breastfeeding reduce the risk of sudden infant death syndrome? Pediatrics. 2009;123. Available at: www.pediatrics.org/cgi/content/full/ 123/3/e406 </a:t>
            </a:r>
          </a:p>
          <a:p>
            <a:r>
              <a:rPr lang="en-US" u="none" dirty="0" smtClean="0"/>
              <a:t>73. Hauck FR</a:t>
            </a:r>
            <a:r>
              <a:rPr lang="en-US" dirty="0" smtClean="0"/>
              <a:t>, Thompson J, Tanabe KO, Moon RY, </a:t>
            </a:r>
            <a:r>
              <a:rPr lang="en-US" dirty="0" err="1" smtClean="0"/>
              <a:t>Vennemann</a:t>
            </a:r>
            <a:r>
              <a:rPr lang="en-US" dirty="0" smtClean="0"/>
              <a:t> M. Breastfeeding and reduced risk of sudden infant death syndrome: a meta-analysis. Pediatrics. 2011;128(1): 103–110</a:t>
            </a:r>
            <a:endParaRPr lang="en-US"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22</a:t>
            </a:fld>
            <a:endParaRPr lang="en-US"/>
          </a:p>
        </p:txBody>
      </p:sp>
    </p:spTree>
    <p:extLst>
      <p:ext uri="{BB962C8B-B14F-4D97-AF65-F5344CB8AC3E}">
        <p14:creationId xmlns:p14="http://schemas.microsoft.com/office/powerpoint/2010/main" val="3257498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i="1" dirty="0" smtClean="0"/>
              <a:t>“Although the reason</a:t>
            </a:r>
            <a:r>
              <a:rPr lang="en-US" i="1" baseline="0" dirty="0" smtClean="0"/>
              <a:t> for use of a pacifier as a protective factor </a:t>
            </a:r>
            <a:r>
              <a:rPr lang="en-US" i="1" dirty="0" smtClean="0"/>
              <a:t>is still unclear, the protective effect continues through each sleep</a:t>
            </a:r>
            <a:r>
              <a:rPr lang="en-US" i="1" baseline="0" dirty="0" smtClean="0"/>
              <a:t> opportunity. And this is true even if the pacifier falls out during sleep. </a:t>
            </a:r>
          </a:p>
          <a:p>
            <a:endParaRPr lang="en-US"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A 2003 study conducted by Hauk,</a:t>
            </a:r>
            <a:r>
              <a:rPr lang="en-US" sz="1200" i="1" kern="1200" baseline="0" dirty="0" smtClean="0">
                <a:solidFill>
                  <a:schemeClr val="tx1"/>
                </a:solidFill>
                <a:latin typeface="+mn-lt"/>
                <a:ea typeface="+mn-ea"/>
                <a:cs typeface="+mn-cs"/>
              </a:rPr>
              <a:t> Herman and Donovan </a:t>
            </a:r>
            <a:r>
              <a:rPr lang="en-US" sz="1200" i="1" kern="1200" dirty="0" smtClean="0">
                <a:solidFill>
                  <a:schemeClr val="tx1"/>
                </a:solidFill>
                <a:latin typeface="+mn-lt"/>
                <a:ea typeface="+mn-ea"/>
                <a:cs typeface="+mn-cs"/>
              </a:rPr>
              <a:t>shows decreased risk of SIDS if a pacifier was used during infant sleep (Hauck et al., 2003). If the infant is resistant to taking the pacifier it does not need to be given as well as reinserted once the infant falls asleep. If the</a:t>
            </a:r>
            <a:r>
              <a:rPr lang="en-US" sz="1200" i="1" kern="1200" baseline="0" dirty="0" smtClean="0">
                <a:solidFill>
                  <a:schemeClr val="tx1"/>
                </a:solidFill>
                <a:latin typeface="+mn-lt"/>
                <a:ea typeface="+mn-ea"/>
                <a:cs typeface="+mn-cs"/>
              </a:rPr>
              <a:t> mother is </a:t>
            </a:r>
            <a:r>
              <a:rPr lang="en-US" sz="1200" i="1" kern="1200" dirty="0" smtClean="0">
                <a:solidFill>
                  <a:schemeClr val="tx1"/>
                </a:solidFill>
                <a:latin typeface="+mn-lt"/>
                <a:ea typeface="+mn-ea"/>
                <a:cs typeface="+mn-cs"/>
              </a:rPr>
              <a:t>breastfeeding, delayed pacifier use is recommended until breastfeeding as been strictly established, usually 3-4 weeks of age (American Academy of Pediatrics, 2005).”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It is important for the mom to establish breastfeeding before introducing the pacifier.</a:t>
            </a:r>
          </a:p>
          <a:p>
            <a:endParaRPr lang="en-US" i="1" baseline="0" dirty="0" smtClean="0"/>
          </a:p>
          <a:p>
            <a:endParaRPr lang="en-US" i="1" baseline="0" dirty="0" smtClean="0"/>
          </a:p>
          <a:p>
            <a:endParaRPr lang="en-US" i="1" baseline="0" dirty="0" smtClean="0"/>
          </a:p>
          <a:p>
            <a:r>
              <a:rPr lang="en-US" u="none" dirty="0" smtClean="0"/>
              <a:t>3. Hauck FR, Herman SM, Donovan M, et al. Sleep environment and the risk of sudden infant death syndrome in an urban population: the Chicago Infant Mortality Study. Pediatrics. 2003;111(5 pt 2): 1207–1214 </a:t>
            </a:r>
          </a:p>
          <a:p>
            <a:r>
              <a:rPr lang="en-US" dirty="0" smtClean="0"/>
              <a:t>7. Carpenter RG, </a:t>
            </a:r>
            <a:r>
              <a:rPr lang="en-US" dirty="0" err="1" smtClean="0"/>
              <a:t>Irgens</a:t>
            </a:r>
            <a:r>
              <a:rPr lang="en-US" dirty="0" smtClean="0"/>
              <a:t> LM, Blair PS, et al. Sudden unexplained infant death in 20 regions in Europe: case control study. Lancet. 2004; 363(9404):185–191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32. </a:t>
            </a:r>
            <a:r>
              <a:rPr lang="en-US" dirty="0" err="1" smtClean="0"/>
              <a:t>McGarvey</a:t>
            </a:r>
            <a:r>
              <a:rPr lang="en-US" dirty="0" smtClean="0"/>
              <a:t> C, McDonnell M, Chong A, </a:t>
            </a:r>
            <a:r>
              <a:rPr lang="en-US" dirty="0" err="1" smtClean="0"/>
              <a:t>O’Regan</a:t>
            </a:r>
            <a:r>
              <a:rPr lang="en-US" dirty="0" smtClean="0"/>
              <a:t> M, Matthews T. Factors relating to the infant’s last sleep environment in sudden infant death syndrome in the Republic of Ireland. Arch </a:t>
            </a:r>
            <a:r>
              <a:rPr lang="en-US" dirty="0" err="1" smtClean="0"/>
              <a:t>Dis</a:t>
            </a:r>
            <a:r>
              <a:rPr lang="en-US" dirty="0" smtClean="0"/>
              <a:t> Child. 2003;88(12):1058 –1064</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t>74. American Academy of Pediatrics, Section on Breastfeeding. Breastfeeding and the use of human milk. Pediatrics. 2005;115(2): 496 –506 </a:t>
            </a:r>
          </a:p>
          <a:p>
            <a:endParaRPr lang="en-US" dirty="0" smtClean="0"/>
          </a:p>
        </p:txBody>
      </p:sp>
      <p:sp>
        <p:nvSpPr>
          <p:cNvPr id="4" name="Slide Number Placeholder 3"/>
          <p:cNvSpPr>
            <a:spLocks noGrp="1"/>
          </p:cNvSpPr>
          <p:nvPr>
            <p:ph type="sldNum" sz="quarter" idx="10"/>
          </p:nvPr>
        </p:nvSpPr>
        <p:spPr/>
        <p:txBody>
          <a:bodyPr/>
          <a:lstStyle/>
          <a:p>
            <a:fld id="{FA35F88D-B5A8-4EEC-827D-A53CB8C61D87}" type="slidenum">
              <a:rPr lang="en-US" smtClean="0"/>
              <a:pPr/>
              <a:t>23</a:t>
            </a:fld>
            <a:endParaRPr lang="en-US"/>
          </a:p>
        </p:txBody>
      </p:sp>
    </p:spTree>
    <p:extLst>
      <p:ext uri="{BB962C8B-B14F-4D97-AF65-F5344CB8AC3E}">
        <p14:creationId xmlns:p14="http://schemas.microsoft.com/office/powerpoint/2010/main" val="1331228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entury Gothic" pitchFamily="34" charset="0"/>
              </a:rPr>
              <a:t>“Parents often think babies need to be kept warmer</a:t>
            </a:r>
            <a:r>
              <a:rPr lang="en-US" i="1" baseline="0" dirty="0" smtClean="0">
                <a:latin typeface="Century Gothic" pitchFamily="34" charset="0"/>
              </a:rPr>
              <a:t> than themselves. Again, based </a:t>
            </a:r>
            <a:r>
              <a:rPr lang="en-US" i="1" u="none" baseline="0" dirty="0" smtClean="0">
                <a:latin typeface="Century Gothic" pitchFamily="34" charset="0"/>
              </a:rPr>
              <a:t>on the triple risk model, this could be an environmental stressor that increases the risk of an unexplained infant death. </a:t>
            </a:r>
            <a:r>
              <a:rPr lang="en-US" i="1" baseline="0" dirty="0" smtClean="0">
                <a:latin typeface="Century Gothic" pitchFamily="34" charset="0"/>
              </a:rPr>
              <a:t>We have learned that babies can become overheated and as a result are at risk for death. Healthy babies do a good job regulating their own body temperature. </a:t>
            </a:r>
            <a:r>
              <a:rPr lang="en-US" sz="1200" i="1" kern="1200" dirty="0" smtClean="0">
                <a:solidFill>
                  <a:schemeClr val="tx1"/>
                </a:solidFill>
                <a:latin typeface="+mn-lt"/>
                <a:ea typeface="+mn-ea"/>
                <a:cs typeface="+mn-cs"/>
              </a:rPr>
              <a:t>A</a:t>
            </a:r>
            <a:r>
              <a:rPr lang="en-US" sz="1200" i="1" kern="1200" baseline="0" dirty="0" smtClean="0">
                <a:solidFill>
                  <a:schemeClr val="tx1"/>
                </a:solidFill>
                <a:latin typeface="+mn-lt"/>
                <a:ea typeface="+mn-ea"/>
                <a:cs typeface="+mn-cs"/>
              </a:rPr>
              <a:t> study conducted by Fleming et al. in 1990 showed that o</a:t>
            </a:r>
            <a:r>
              <a:rPr lang="en-US" sz="1200" i="1" kern="1200" dirty="0" smtClean="0">
                <a:solidFill>
                  <a:schemeClr val="tx1"/>
                </a:solidFill>
                <a:latin typeface="+mn-lt"/>
                <a:ea typeface="+mn-ea"/>
                <a:cs typeface="+mn-cs"/>
              </a:rPr>
              <a:t>verheating an infant comes with a higher risk of SIDS (Fleming et al., 1990). Generally, infants should be dressed appropriately for the weather with no more than one extra layer in which an adult would wear. </a:t>
            </a:r>
            <a:r>
              <a:rPr lang="en-US" i="1" baseline="0" dirty="0" smtClean="0">
                <a:latin typeface="Century Gothic" pitchFamily="34" charset="0"/>
              </a:rPr>
              <a:t>Sleep sacks are great because the baby is adequately covered and avoids the risk of a blanket. </a:t>
            </a:r>
            <a:endParaRPr lang="en-US" sz="1200" i="1" kern="1200" dirty="0" smtClean="0">
              <a:solidFill>
                <a:schemeClr val="tx1"/>
              </a:solidFill>
              <a:latin typeface="+mn-lt"/>
              <a:ea typeface="+mn-ea"/>
              <a:cs typeface="+mn-cs"/>
            </a:endParaRP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A study completed</a:t>
            </a:r>
            <a:r>
              <a:rPr lang="en-US" sz="1200" i="1" kern="1200" baseline="0" dirty="0" smtClean="0">
                <a:solidFill>
                  <a:schemeClr val="tx1"/>
                </a:solidFill>
                <a:latin typeface="+mn-lt"/>
                <a:ea typeface="+mn-ea"/>
                <a:cs typeface="+mn-cs"/>
              </a:rPr>
              <a:t> by Blair, et al. in 2008</a:t>
            </a:r>
            <a:r>
              <a:rPr lang="en-US" sz="1200" i="1" kern="1200" dirty="0" smtClean="0">
                <a:solidFill>
                  <a:schemeClr val="tx1"/>
                </a:solidFill>
                <a:latin typeface="+mn-lt"/>
                <a:ea typeface="+mn-ea"/>
                <a:cs typeface="+mn-cs"/>
              </a:rPr>
              <a:t> suggests that over bundling and covering of the face should be avoided as well (Blair et al., 2008). </a:t>
            </a:r>
            <a:r>
              <a:rPr lang="en-US" sz="1200" b="0" i="1" kern="1200" baseline="0" dirty="0" smtClean="0">
                <a:solidFill>
                  <a:schemeClr val="tx1"/>
                </a:solidFill>
                <a:latin typeface="Century Gothic" pitchFamily="34" charset="0"/>
                <a:ea typeface="+mn-ea"/>
                <a:cs typeface="+mn-cs"/>
              </a:rPr>
              <a:t> Again, caution </a:t>
            </a:r>
            <a:r>
              <a:rPr lang="en-US" b="0" i="1" baseline="0" dirty="0" smtClean="0">
                <a:latin typeface="Century Gothic" pitchFamily="34" charset="0"/>
              </a:rPr>
              <a:t>families to be conscious of putting a blanket over the car seat and limit how long the blanket is covering the baby. Using a breathable material to avoid overheating and lack of fresh air is important to share. </a:t>
            </a:r>
            <a:endParaRPr lang="en-US" b="0" i="1" u="none" baseline="0" dirty="0" smtClean="0">
              <a:latin typeface="Century Gothic" pitchFamily="34" charset="0"/>
            </a:endParaRPr>
          </a:p>
          <a:p>
            <a:endParaRPr lang="en-US" i="1" u="none" baseline="0" dirty="0" smtClean="0">
              <a:latin typeface="Century Gothic" pitchFamily="34" charset="0"/>
            </a:endParaRPr>
          </a:p>
          <a:p>
            <a:r>
              <a:rPr lang="en-US" i="1" u="none" baseline="0" dirty="0" smtClean="0">
                <a:latin typeface="Century Gothic" pitchFamily="34" charset="0"/>
              </a:rPr>
              <a:t>Although the research is new, a study completed by </a:t>
            </a:r>
            <a:r>
              <a:rPr lang="en-US" sz="1200" i="1" dirty="0" smtClean="0"/>
              <a:t>Coleman-Phlox et al. in 2008 found</a:t>
            </a:r>
            <a:r>
              <a:rPr lang="en-US" sz="1200" i="1" baseline="0" dirty="0" smtClean="0"/>
              <a:t> that </a:t>
            </a:r>
            <a:r>
              <a:rPr lang="en-US" i="1" u="none" baseline="0" dirty="0" smtClean="0">
                <a:latin typeface="Century Gothic" pitchFamily="34" charset="0"/>
              </a:rPr>
              <a:t>using a fan in the room is considered a protective factor for an unexplained death. This is thought to be due to air circulation and reducing the amount of CO around the baby</a:t>
            </a:r>
            <a:r>
              <a:rPr lang="en-US" b="0" i="1" u="none" baseline="0" dirty="0" smtClean="0">
                <a:latin typeface="Century Gothic" pitchFamily="34" charset="0"/>
              </a:rPr>
              <a:t>. However, the fan should </a:t>
            </a:r>
            <a:r>
              <a:rPr lang="en-US" b="1" i="1" u="sng" baseline="0" dirty="0" smtClean="0">
                <a:latin typeface="Century Gothic" pitchFamily="34" charset="0"/>
              </a:rPr>
              <a:t>never</a:t>
            </a:r>
            <a:r>
              <a:rPr lang="en-US" b="0" i="1" u="none" baseline="0" dirty="0" smtClean="0">
                <a:latin typeface="Century Gothic" pitchFamily="34" charset="0"/>
              </a:rPr>
              <a:t> blow directly on the infant.”</a:t>
            </a:r>
            <a:r>
              <a:rPr lang="en-US" b="1" i="1" u="none" baseline="0" dirty="0" smtClean="0">
                <a:latin typeface="Century Gothic" pitchFamily="34" charset="0"/>
              </a:rPr>
              <a:t/>
            </a:r>
            <a:br>
              <a:rPr lang="en-US" b="1" i="1" u="none" baseline="0" dirty="0" smtClean="0">
                <a:latin typeface="Century Gothic" pitchFamily="34" charset="0"/>
              </a:rPr>
            </a:br>
            <a:endParaRPr lang="en-US" b="1" i="1" u="none" baseline="0" dirty="0" smtClean="0">
              <a:latin typeface="Century Gothic" pitchFamily="34" charset="0"/>
            </a:endParaRPr>
          </a:p>
          <a:p>
            <a:endParaRPr lang="en-US" b="1" i="1" u="none" baseline="0" dirty="0" smtClean="0">
              <a:latin typeface="Century Gothic" pitchFamily="34" charset="0"/>
            </a:endParaRPr>
          </a:p>
          <a:p>
            <a:endParaRPr lang="en-US" b="1" i="1" u="none" baseline="0" dirty="0" smtClean="0">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37. Blair PS, </a:t>
            </a:r>
            <a:r>
              <a:rPr lang="en-US" dirty="0" err="1" smtClean="0"/>
              <a:t>Sidebotham</a:t>
            </a:r>
            <a:r>
              <a:rPr lang="en-US" dirty="0" smtClean="0"/>
              <a:t> P, </a:t>
            </a:r>
            <a:r>
              <a:rPr lang="en-US" dirty="0" err="1" smtClean="0"/>
              <a:t>Evason-Coombe</a:t>
            </a:r>
            <a:r>
              <a:rPr lang="en-US" dirty="0" smtClean="0"/>
              <a:t> C, Edmonds M, </a:t>
            </a:r>
            <a:r>
              <a:rPr lang="en-US" dirty="0" err="1" smtClean="0"/>
              <a:t>Heckstall</a:t>
            </a:r>
            <a:r>
              <a:rPr lang="en-US" dirty="0" smtClean="0"/>
              <a:t>-Smith EM, Fleming P. Hazardous co-sleeping environments and risk factors amenable to change: case control study of SIDS in south west England. BMJ. 2009;339:b3666</a:t>
            </a:r>
          </a:p>
          <a:p>
            <a:r>
              <a:rPr lang="en-US" u="none" dirty="0" smtClean="0"/>
              <a:t>75. Fleming P, Gilbert R, </a:t>
            </a:r>
            <a:r>
              <a:rPr lang="en-US" u="none" dirty="0" err="1" smtClean="0"/>
              <a:t>Azaz</a:t>
            </a:r>
            <a:r>
              <a:rPr lang="en-US" u="none" dirty="0" smtClean="0"/>
              <a:t> Y, et al. Interaction between bedding and sleeping position in the sudden infant death syndrome: a population based case-control study. BMJ. 1990; 301(6743):85– 89 </a:t>
            </a:r>
          </a:p>
          <a:p>
            <a:r>
              <a:rPr lang="en-US" u="none" dirty="0" smtClean="0"/>
              <a:t>Coleman-Phlox et al.</a:t>
            </a:r>
          </a:p>
          <a:p>
            <a:r>
              <a:rPr lang="en-US" dirty="0" smtClean="0"/>
              <a:t>76. </a:t>
            </a:r>
            <a:r>
              <a:rPr lang="en-US" dirty="0" err="1" smtClean="0"/>
              <a:t>Ponsonby</a:t>
            </a:r>
            <a:r>
              <a:rPr lang="en-US" dirty="0" smtClean="0"/>
              <a:t> AL, Dwyer T, Gibbons LE, Cochrane JA, Jones ME, McCall MJ. Thermal environment and sudden infant death syndrome: case-control study. BMJ. 1992;304(6822): 277–282 </a:t>
            </a:r>
          </a:p>
          <a:p>
            <a:r>
              <a:rPr lang="en-US" dirty="0" smtClean="0"/>
              <a:t>77. </a:t>
            </a:r>
            <a:r>
              <a:rPr lang="en-US" dirty="0" err="1" smtClean="0"/>
              <a:t>Ponsonby</a:t>
            </a:r>
            <a:r>
              <a:rPr lang="en-US" dirty="0" smtClean="0"/>
              <a:t> AL, Dwyer T, Gibbons LE, Cochrane JA, Wang YG. Factors potentiating the risk of sudden infant death syndrome associated with the prone position. N </a:t>
            </a:r>
            <a:r>
              <a:rPr lang="en-US" dirty="0" err="1" smtClean="0"/>
              <a:t>Engl</a:t>
            </a:r>
            <a:r>
              <a:rPr lang="en-US" dirty="0" smtClean="0"/>
              <a:t> J Med. 1993; 329(6):377–382 </a:t>
            </a:r>
          </a:p>
          <a:p>
            <a:r>
              <a:rPr lang="en-US" dirty="0" smtClean="0"/>
              <a:t>78. </a:t>
            </a:r>
            <a:r>
              <a:rPr lang="en-US" dirty="0" err="1" smtClean="0"/>
              <a:t>Iyasu</a:t>
            </a:r>
            <a:r>
              <a:rPr lang="en-US" dirty="0" smtClean="0"/>
              <a:t> S, Randall LL, Welty TK, et al. Risk factors for sudden infant death syndrome among northern plains Indians. JAMA. 2002; 288(21):2717–2723</a:t>
            </a:r>
          </a:p>
          <a:p>
            <a:endParaRPr lang="en-US" b="1" i="1" u="none"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24</a:t>
            </a:fld>
            <a:endParaRPr lang="en-US"/>
          </a:p>
        </p:txBody>
      </p:sp>
    </p:spTree>
    <p:extLst>
      <p:ext uri="{BB962C8B-B14F-4D97-AF65-F5344CB8AC3E}">
        <p14:creationId xmlns:p14="http://schemas.microsoft.com/office/powerpoint/2010/main" val="2927038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0" i="1" dirty="0" smtClean="0">
                <a:latin typeface="Century Gothic" pitchFamily="34" charset="0"/>
              </a:rPr>
              <a:t>“Alternatives to the traditional</a:t>
            </a:r>
            <a:r>
              <a:rPr lang="en-US" b="0" i="1" baseline="0" dirty="0" smtClean="0">
                <a:latin typeface="Century Gothic" pitchFamily="34" charset="0"/>
              </a:rPr>
              <a:t> crib have been around for a very long time and were introduced to address concerns and desires expressed by families. Such as, how they can sleep near their baby but keep them safe. </a:t>
            </a:r>
            <a:r>
              <a:rPr lang="en-US" b="0" i="1" dirty="0" smtClean="0">
                <a:latin typeface="Century Gothic" pitchFamily="34" charset="0"/>
              </a:rPr>
              <a:t>In 1937 Finland had an extremely high infant mortality rate of 65 deaths for every 1,000 births. The government passed the Maternity Grants Act to help decrease the high rate. Originally for families in poverty, the grant provided every newborn infant with the basics so that he or she would have the same start and chance at life as other infants in higher economic classes. The program now gives every baby a box, no matter what economic class. The kit includes a box for the baby to sleep in along with other necessities such as clothes, diapers, etc. Once Finland’s babies started sleeping in boxes, their infant mortality rates dropped to 3.38 deaths for every 1,000 births  (</a:t>
            </a:r>
            <a:r>
              <a:rPr lang="en-US" b="0" i="1" dirty="0" err="1" smtClean="0">
                <a:latin typeface="Century Gothic" pitchFamily="34" charset="0"/>
              </a:rPr>
              <a:t>Moheny</a:t>
            </a:r>
            <a:r>
              <a:rPr lang="en-US" b="0" i="1" dirty="0" smtClean="0">
                <a:latin typeface="Century Gothic" pitchFamily="34" charset="0"/>
              </a:rPr>
              <a:t>, 2013). </a:t>
            </a:r>
          </a:p>
          <a:p>
            <a:endParaRPr lang="en-US" b="0" i="1" dirty="0" smtClean="0">
              <a:latin typeface="Century Gothic" pitchFamily="34" charset="0"/>
            </a:endParaRPr>
          </a:p>
          <a:p>
            <a:r>
              <a:rPr lang="en-US" b="0" i="1" dirty="0" smtClean="0">
                <a:latin typeface="Century Gothic" pitchFamily="34" charset="0"/>
              </a:rPr>
              <a:t>No matter what container is used, the surface must be flat and firm. A</a:t>
            </a:r>
            <a:r>
              <a:rPr lang="en-US" b="0" i="1" baseline="0" dirty="0" smtClean="0">
                <a:latin typeface="Century Gothic" pitchFamily="34" charset="0"/>
              </a:rPr>
              <a:t> c</a:t>
            </a:r>
            <a:r>
              <a:rPr lang="en-US" b="0" i="1" dirty="0" smtClean="0">
                <a:latin typeface="Century Gothic" pitchFamily="34" charset="0"/>
              </a:rPr>
              <a:t>hanging pad for example</a:t>
            </a:r>
            <a:r>
              <a:rPr lang="en-US" b="0" i="1" baseline="0" dirty="0" smtClean="0">
                <a:latin typeface="Century Gothic" pitchFamily="34" charset="0"/>
              </a:rPr>
              <a:t> </a:t>
            </a:r>
            <a:r>
              <a:rPr lang="en-US" b="0" i="1" dirty="0" smtClean="0">
                <a:latin typeface="Century Gothic" pitchFamily="34" charset="0"/>
              </a:rPr>
              <a:t>can be used in the bottom of a container as long as it is not fluffy</a:t>
            </a:r>
            <a:r>
              <a:rPr lang="en-US" b="0" i="1" baseline="0" dirty="0" smtClean="0">
                <a:latin typeface="Century Gothic" pitchFamily="34" charset="0"/>
              </a:rPr>
              <a:t>, is </a:t>
            </a:r>
            <a:r>
              <a:rPr lang="en-US" b="0" i="1" dirty="0" smtClean="0">
                <a:latin typeface="Century Gothic" pitchFamily="34" charset="0"/>
              </a:rPr>
              <a:t>tucked into the mattress and is secure. Often</a:t>
            </a:r>
            <a:r>
              <a:rPr lang="en-US" b="0" i="1" baseline="0" dirty="0" smtClean="0">
                <a:latin typeface="Century Gothic" pitchFamily="34" charset="0"/>
              </a:rPr>
              <a:t> times this alternative can be used for families that are visiting, transient families, or just wanting baby in another room near you.”</a:t>
            </a:r>
          </a:p>
          <a:p>
            <a:endParaRPr lang="en-US" b="0" i="0" dirty="0" smtClean="0">
              <a:latin typeface="Century Gothic" pitchFamily="34" charset="0"/>
            </a:endParaRPr>
          </a:p>
          <a:p>
            <a:r>
              <a:rPr lang="en-US" b="1" dirty="0" smtClean="0">
                <a:latin typeface="Century Gothic" pitchFamily="34" charset="0"/>
              </a:rPr>
              <a:t>Note: Refer families to a local source for a crib or Pack N Play. Make information about</a:t>
            </a:r>
            <a:r>
              <a:rPr lang="en-US" b="1" baseline="0" dirty="0" smtClean="0">
                <a:latin typeface="Century Gothic" pitchFamily="34" charset="0"/>
              </a:rPr>
              <a:t> local resources</a:t>
            </a:r>
            <a:r>
              <a:rPr lang="en-US" b="1" dirty="0" smtClean="0">
                <a:latin typeface="Century Gothic" pitchFamily="34" charset="0"/>
              </a:rPr>
              <a:t> available to training attendees so they</a:t>
            </a:r>
            <a:r>
              <a:rPr lang="en-US" b="1" baseline="0" dirty="0" smtClean="0">
                <a:latin typeface="Century Gothic" pitchFamily="34" charset="0"/>
              </a:rPr>
              <a:t> know where to send families.</a:t>
            </a:r>
          </a:p>
          <a:p>
            <a:endParaRPr lang="en-US" b="1" baseline="0" dirty="0" smtClean="0">
              <a:latin typeface="Century Gothic" pitchFamily="34" charset="0"/>
            </a:endParaRPr>
          </a:p>
          <a:p>
            <a:endParaRPr lang="en-US" b="0" dirty="0" smtClean="0">
              <a:latin typeface="Century Gothic" pitchFamily="34" charset="0"/>
            </a:endParaRPr>
          </a:p>
          <a:p>
            <a:endParaRPr lang="en-US"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25</a:t>
            </a:fld>
            <a:endParaRPr lang="en-US"/>
          </a:p>
        </p:txBody>
      </p:sp>
    </p:spTree>
    <p:extLst>
      <p:ext uri="{BB962C8B-B14F-4D97-AF65-F5344CB8AC3E}">
        <p14:creationId xmlns:p14="http://schemas.microsoft.com/office/powerpoint/2010/main" val="3907431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i="1" dirty="0" smtClean="0"/>
              <a:t>“Some families use a Baby Box or Newborn Nest as a way to keep their babies safe as an alternative sleep option.</a:t>
            </a:r>
            <a:r>
              <a:rPr lang="en-US" i="1" baseline="0" dirty="0" smtClean="0"/>
              <a:t> </a:t>
            </a:r>
            <a:r>
              <a:rPr lang="en-US" i="1" baseline="0" dirty="0" smtClean="0">
                <a:latin typeface="Century Gothic" pitchFamily="34" charset="0"/>
              </a:rPr>
              <a:t>Newborn Nests </a:t>
            </a:r>
            <a:r>
              <a:rPr lang="en-US" i="1" u="none" dirty="0" smtClean="0"/>
              <a:t>are a rather new infant</a:t>
            </a:r>
            <a:r>
              <a:rPr lang="en-US" i="1" u="none" baseline="0" dirty="0" smtClean="0"/>
              <a:t> product, and t</a:t>
            </a:r>
            <a:r>
              <a:rPr lang="en-US" i="1" u="none" dirty="0" smtClean="0"/>
              <a:t>here is currently no evidence from</a:t>
            </a:r>
            <a:r>
              <a:rPr lang="en-US" i="1" u="none" baseline="0" dirty="0" smtClean="0"/>
              <a:t> the US demonstrating that Newborn Nests are effective in reducing infant mortality rates. However, there is promising evidence from other countries. Based on this, there was a desire from statewide partners to pilot Newborn Nests. </a:t>
            </a:r>
            <a:endParaRPr lang="en-US" i="1" u="none" baseline="0" dirty="0" err="1" smtClean="0"/>
          </a:p>
          <a:p>
            <a:endParaRPr lang="en-US" i="1" u="none" baseline="0" dirty="0" err="1" smtClean="0"/>
          </a:p>
          <a:p>
            <a:r>
              <a:rPr lang="en-US" i="1" baseline="0" dirty="0" smtClean="0"/>
              <a:t>I</a:t>
            </a:r>
            <a:r>
              <a:rPr lang="en-US" i="1" dirty="0" smtClean="0">
                <a:latin typeface="Century Gothic" pitchFamily="34" charset="0"/>
              </a:rPr>
              <a:t>n response to the infant mortality crisis Wisconsin</a:t>
            </a:r>
            <a:r>
              <a:rPr lang="en-US" i="1" baseline="0" dirty="0" smtClean="0">
                <a:latin typeface="Century Gothic" pitchFamily="34" charset="0"/>
              </a:rPr>
              <a:t> and the nation is facing, Children’s Hospital of Wisconsin has decided to pilot Newborn Nests in a few of  their programs across the state. </a:t>
            </a:r>
            <a:r>
              <a:rPr lang="en-US" i="1" u="none" baseline="0" dirty="0" smtClean="0"/>
              <a:t>From the data collected on sleep-related infant deaths, we know that many of the families served in Children’s Hospital of Wisconsin programs are at an increased risk for a sudden-unexpected infant death. Children’s Hospital of Wisconsin Foundation has funds set aside for SIDS research, which is supporting this work. Throughout 2016, this pilot program has been developed and implemented, and data is being collected in an effort to quantify the findings and share the results.</a:t>
            </a:r>
          </a:p>
          <a:p>
            <a:endParaRPr lang="en-US" i="1" u="none" baseline="0" dirty="0" smtClean="0"/>
          </a:p>
          <a:p>
            <a:r>
              <a:rPr lang="en-US" i="1" u="none" baseline="0" dirty="0" smtClean="0"/>
              <a:t>It is important to note that the Newborn Nests are NOT intended to replace cribs or Pack n’ Plays, and are presented to families as an additional tool for providing their infant with a safe sleep environment for every sleep time.  The Newborn Nests that have been distributed so far in Wisconsin have been especially useful for families who are transient, living in small spaces or are following specific cultural traditions.”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Century Gothic" pitchFamily="34" charset="0"/>
              </a:rPr>
              <a:t>Note:</a:t>
            </a:r>
            <a:endParaRPr lang="en-US" b="1" i="1" dirty="0" smtClean="0">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Century Gothic" pitchFamily="34" charset="0"/>
              </a:rPr>
              <a:t>Children’s Health Alliance is working closely with Children’s Hospital on this pilot program and can provide additional information if there is interest from training participants on learning more about the Newborn Nest.</a:t>
            </a:r>
            <a:endParaRPr lang="en-US" u="none" dirty="0" smtClean="0">
              <a:latin typeface="Century Gothic" pitchFamily="34" charset="0"/>
            </a:endParaRPr>
          </a:p>
          <a:p>
            <a:endParaRPr lang="en-US" i="0"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26</a:t>
            </a:fld>
            <a:endParaRPr lang="en-US"/>
          </a:p>
        </p:txBody>
      </p:sp>
    </p:spTree>
    <p:extLst>
      <p:ext uri="{BB962C8B-B14F-4D97-AF65-F5344CB8AC3E}">
        <p14:creationId xmlns:p14="http://schemas.microsoft.com/office/powerpoint/2010/main" val="479861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latin typeface="Century Gothic" pitchFamily="34" charset="0"/>
              </a:rPr>
              <a:t>“As you know, it is important to learn and acknowledge a family's culture, religion and traditions. Our goal is to respect and value the beliefs of each family while assisting them in thinking about a new way of maintaining culture and tradition while ensuring their baby is safe. Engaging in a meaningful dialogue with families can help ensure that an infant is sleeping safely while things like culture, religion and family tradition are honored. </a:t>
            </a:r>
          </a:p>
          <a:p>
            <a:endParaRPr lang="en-US" b="1" i="1" baseline="0" dirty="0" smtClean="0">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entury Gothic" pitchFamily="34" charset="0"/>
              </a:rPr>
              <a:t>All moms</a:t>
            </a:r>
            <a:r>
              <a:rPr lang="en-US" b="0" i="1" baseline="0" dirty="0" smtClean="0">
                <a:latin typeface="Century Gothic" pitchFamily="34" charset="0"/>
              </a:rPr>
              <a:t> and families want their baby to be safe and grow up to lead a healthy life. It is important to approach a family in this light and not make them feel guilty if they are doing something different than the recommended AAP guidelines.  We should share we have learned a lot from our history and ancestors. While traditions and cultures are valued, we  cannot ignore what we have learned and information that will help babies thrive. You want to share all that you know and what we have learned over time so they as a family can make decisions based on factual information. But in the end families make the choice. Risk factors in a sleep environment affect all cultures and all socioeconomic classes of people, rich and poor. It is important to share the same information with all families.”   </a:t>
            </a:r>
          </a:p>
          <a:p>
            <a:endParaRPr lang="en-US" b="1" i="1"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27</a:t>
            </a:fld>
            <a:endParaRPr lang="en-US"/>
          </a:p>
        </p:txBody>
      </p:sp>
    </p:spTree>
    <p:extLst>
      <p:ext uri="{BB962C8B-B14F-4D97-AF65-F5344CB8AC3E}">
        <p14:creationId xmlns:p14="http://schemas.microsoft.com/office/powerpoint/2010/main" val="493332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dirty="0" smtClean="0"/>
              <a:t>“Here are some of the reasons</a:t>
            </a:r>
            <a:r>
              <a:rPr lang="en-US" sz="1200" i="1" baseline="0" dirty="0" smtClean="0"/>
              <a:t> families might not embrace the AAP guidelines. Many of you may have heard some or all of these at some point in your practice. Does anyone have any thoughts or stories of conversations with families that were similar to these? How do you typically respond to a family that shares these concerns or situations with you?</a:t>
            </a:r>
          </a:p>
          <a:p>
            <a:endParaRPr lang="en-US" sz="1200" i="1" baseline="0" dirty="0" smtClean="0"/>
          </a:p>
          <a:p>
            <a:r>
              <a:rPr lang="en-US" sz="1200" i="1" dirty="0" smtClean="0">
                <a:latin typeface="Century Gothic" pitchFamily="34" charset="0"/>
              </a:rPr>
              <a:t>It is important to listen and understand why families may not utilize the AAP recommendations. </a:t>
            </a:r>
            <a:r>
              <a:rPr lang="en-US" i="1" baseline="0" dirty="0" smtClean="0">
                <a:latin typeface="Century Gothic" pitchFamily="34" charset="0"/>
              </a:rPr>
              <a:t>We must approach the conversation with questions and reaffirm you are hearing and understanding the family’s circumstances.” </a:t>
            </a:r>
            <a:endParaRPr lang="en-US" sz="1200" i="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28</a:t>
            </a:fld>
            <a:endParaRPr lang="en-US"/>
          </a:p>
        </p:txBody>
      </p:sp>
    </p:spTree>
    <p:extLst>
      <p:ext uri="{BB962C8B-B14F-4D97-AF65-F5344CB8AC3E}">
        <p14:creationId xmlns:p14="http://schemas.microsoft.com/office/powerpoint/2010/main" val="1486701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baseline="0" dirty="0" smtClean="0">
                <a:latin typeface="Century Gothic" pitchFamily="34" charset="0"/>
              </a:rPr>
              <a:t>“Asking the family questions about their plans for where baby will sleep will help the parents think about, if they haven’t already, their plans for baby’s sleep environment. This can help spark your conversation with a family about all the places that their baby may need to sleep, including day care, on the weekends, etc.</a:t>
            </a:r>
          </a:p>
          <a:p>
            <a:endParaRPr lang="en-US" sz="1200" i="1" baseline="0" dirty="0" smtClean="0">
              <a:latin typeface="Century Gothic" pitchFamily="34" charset="0"/>
            </a:endParaRPr>
          </a:p>
          <a:p>
            <a:r>
              <a:rPr lang="en-US" sz="1200" i="1" baseline="0" dirty="0" smtClean="0">
                <a:latin typeface="Century Gothic" pitchFamily="34" charset="0"/>
              </a:rPr>
              <a:t>It’s important to create a trusting relationship where the family leads the conversation. You can learn a lot by asking open ending questions through some basic motivational interviewing.  </a:t>
            </a:r>
          </a:p>
          <a:p>
            <a:endParaRPr lang="en-US" sz="1200" i="1" baseline="0" dirty="0" smtClean="0">
              <a:latin typeface="Century Gothic" pitchFamily="34" charset="0"/>
            </a:endParaRPr>
          </a:p>
          <a:p>
            <a:r>
              <a:rPr lang="en-US" sz="1200" i="1" baseline="0" dirty="0" smtClean="0">
                <a:latin typeface="Century Gothic" pitchFamily="34" charset="0"/>
              </a:rPr>
              <a:t>Talking about AAP guidelines may be overwhelming to a family, but they will trust your opinion. Be sure to let them know through your conversation that these are the guidelines that you support and that it will help keep their baby safe.</a:t>
            </a:r>
          </a:p>
          <a:p>
            <a:endParaRPr lang="en-US" sz="1200" i="1" baseline="0" dirty="0" smtClean="0">
              <a:latin typeface="Century Gothic" pitchFamily="34" charset="0"/>
            </a:endParaRPr>
          </a:p>
          <a:p>
            <a:r>
              <a:rPr lang="en-US" sz="1200" i="1" dirty="0" smtClean="0">
                <a:latin typeface="Century Gothic" pitchFamily="34" charset="0"/>
              </a:rPr>
              <a:t>Again, we recognize you may not be able to have the conversation – but how</a:t>
            </a:r>
            <a:r>
              <a:rPr lang="en-US" sz="1200" i="1" baseline="0" dirty="0" smtClean="0">
                <a:latin typeface="Century Gothic" pitchFamily="34" charset="0"/>
              </a:rPr>
              <a:t> can you ensure this information is being shared with the family by you or other staff?”</a:t>
            </a:r>
            <a:endParaRPr lang="en-US" sz="1200" i="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29</a:t>
            </a:fld>
            <a:endParaRPr lang="en-US"/>
          </a:p>
        </p:txBody>
      </p:sp>
    </p:spTree>
    <p:extLst>
      <p:ext uri="{BB962C8B-B14F-4D97-AF65-F5344CB8AC3E}">
        <p14:creationId xmlns:p14="http://schemas.microsoft.com/office/powerpoint/2010/main" val="1486701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latin typeface="Century Gothic" pitchFamily="34" charset="0"/>
              </a:rPr>
              <a:t> “</a:t>
            </a:r>
            <a:r>
              <a:rPr lang="en-US" i="1" baseline="0" dirty="0" smtClean="0">
                <a:latin typeface="Century Gothic" pitchFamily="34" charset="0"/>
              </a:rPr>
              <a:t>We recognize as professional clinicians you adhere to evidence-based recommendations with your patients, but we can’t ignore personal experience. Some of us probably put our babies on their tummies to sleep, decorated the crib with cute bumper pads, matching quilts and stuffed animals, and even shared a bed. Everyone wants to protect a new baby and we used to think this is the way you did it. Today, of course, research has shown that “soft”  is not always protective. We’ve learned over time, the best way to offer protection of a baby. We do, however, want you to recognize your own personal feelings about how and where an infant should sleep, and whether or not your personal experience impacts your clinical practice.  Your own personal feelings can help you relate to families and understand why some may not adhere to the AAP guidelines. It gives us an opportunity to meet families where they are and to help them understand the reasons why we recommend these safe sleep guidelines.”</a:t>
            </a:r>
          </a:p>
          <a:p>
            <a:r>
              <a:rPr lang="en-US" i="1" baseline="0" dirty="0" smtClean="0">
                <a:latin typeface="Century Gothic" pitchFamily="34" charset="0"/>
              </a:rPr>
              <a:t> </a:t>
            </a:r>
          </a:p>
          <a:p>
            <a:endParaRPr lang="en-US" i="1" baseline="0" dirty="0" smtClean="0">
              <a:latin typeface="Century Gothic" pitchFamily="34" charset="0"/>
            </a:endParaRPr>
          </a:p>
          <a:p>
            <a:endParaRPr lang="en-US" i="1"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3</a:t>
            </a:fld>
            <a:endParaRPr lang="en-US"/>
          </a:p>
        </p:txBody>
      </p:sp>
    </p:spTree>
    <p:extLst>
      <p:ext uri="{BB962C8B-B14F-4D97-AF65-F5344CB8AC3E}">
        <p14:creationId xmlns:p14="http://schemas.microsoft.com/office/powerpoint/2010/main" val="3631050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Let the training participants know they will determine their own way to deliver the following message:</a:t>
            </a:r>
          </a:p>
          <a:p>
            <a:endParaRPr lang="en-US" baseline="0" dirty="0" smtClean="0"/>
          </a:p>
          <a:p>
            <a:r>
              <a:rPr lang="en-US" b="0" i="1" baseline="0" dirty="0" smtClean="0">
                <a:latin typeface="Century Gothic" pitchFamily="34" charset="0"/>
              </a:rPr>
              <a:t>“You have the right to choose where and how your baby sleeps. I care about you and your baby, and just want to make sure you have all the information we have so your baby has the best chance to reach his/her first birthday. I am not able to tell you how to sleep with your baby safely because there just isn’t a safe way. But please think about all we have talked about and reduce the risks to your baby as much as possible.”</a:t>
            </a:r>
          </a:p>
          <a:p>
            <a:r>
              <a:rPr lang="en-US" b="0" i="1" baseline="0" dirty="0" smtClean="0">
                <a:latin typeface="Century Gothic" pitchFamily="34" charset="0"/>
              </a:rPr>
              <a:t>OR</a:t>
            </a:r>
          </a:p>
          <a:p>
            <a:r>
              <a:rPr lang="en-US" b="0" i="1" baseline="0" dirty="0" smtClean="0">
                <a:latin typeface="Century Gothic" pitchFamily="34" charset="0"/>
              </a:rPr>
              <a:t>“It is my responsibility to give you information to help you make the best possible choices for you and your family. I know you want what is best for your baby so I am here to help you.”</a:t>
            </a:r>
          </a:p>
          <a:p>
            <a:endParaRPr lang="en-US"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30</a:t>
            </a:fld>
            <a:endParaRPr lang="en-US"/>
          </a:p>
        </p:txBody>
      </p:sp>
    </p:spTree>
    <p:extLst>
      <p:ext uri="{BB962C8B-B14F-4D97-AF65-F5344CB8AC3E}">
        <p14:creationId xmlns:p14="http://schemas.microsoft.com/office/powerpoint/2010/main" val="3523182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0" u="sng" baseline="0" dirty="0" smtClean="0">
                <a:latin typeface="Century Gothic" pitchFamily="34" charset="0"/>
              </a:rPr>
              <a:t>Conduct post survey of training session</a:t>
            </a:r>
          </a:p>
        </p:txBody>
      </p:sp>
      <p:sp>
        <p:nvSpPr>
          <p:cNvPr id="4" name="Slide Number Placeholder 3"/>
          <p:cNvSpPr>
            <a:spLocks noGrp="1"/>
          </p:cNvSpPr>
          <p:nvPr>
            <p:ph type="sldNum" sz="quarter" idx="10"/>
          </p:nvPr>
        </p:nvSpPr>
        <p:spPr/>
        <p:txBody>
          <a:bodyPr/>
          <a:lstStyle/>
          <a:p>
            <a:fld id="{FA35F88D-B5A8-4EEC-827D-A53CB8C61D87}" type="slidenum">
              <a:rPr lang="en-US" smtClean="0"/>
              <a:pPr/>
              <a:t>31</a:t>
            </a:fld>
            <a:endParaRPr lang="en-US"/>
          </a:p>
        </p:txBody>
      </p:sp>
    </p:spTree>
    <p:extLst>
      <p:ext uri="{BB962C8B-B14F-4D97-AF65-F5344CB8AC3E}">
        <p14:creationId xmlns:p14="http://schemas.microsoft.com/office/powerpoint/2010/main" val="4145637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32</a:t>
            </a:fld>
            <a:endParaRPr lang="en-US"/>
          </a:p>
        </p:txBody>
      </p:sp>
    </p:spTree>
    <p:extLst>
      <p:ext uri="{BB962C8B-B14F-4D97-AF65-F5344CB8AC3E}">
        <p14:creationId xmlns:p14="http://schemas.microsoft.com/office/powerpoint/2010/main" val="1433904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0" i="1" u="none" dirty="0" smtClean="0">
                <a:solidFill>
                  <a:srgbClr val="FF0000"/>
                </a:solidFill>
              </a:rPr>
              <a:t>“As we</a:t>
            </a:r>
            <a:r>
              <a:rPr lang="en-US" b="0" i="1" u="none" baseline="0" dirty="0" smtClean="0">
                <a:solidFill>
                  <a:srgbClr val="FF0000"/>
                </a:solidFill>
              </a:rPr>
              <a:t> all know these are the leading cause of infant mortality in the United states and in Wisconsin. Each year, more than 350 Wisconsin infant die before their first birthday. Of that, approximately, 65 percent are due to complications of prematurity, 20 percent to congenital anomalies, 15 percent to “SIDS” and the remainder to unintentional and intentional injury. This information comes from Wisconsin vital statistics, specifically death certificates.”</a:t>
            </a:r>
            <a:endParaRPr lang="en-US" b="0" i="1" u="none" dirty="0" smtClean="0"/>
          </a:p>
        </p:txBody>
      </p:sp>
      <p:sp>
        <p:nvSpPr>
          <p:cNvPr id="4" name="Slide Number Placeholder 3"/>
          <p:cNvSpPr>
            <a:spLocks noGrp="1"/>
          </p:cNvSpPr>
          <p:nvPr>
            <p:ph type="sldNum" sz="quarter" idx="10"/>
          </p:nvPr>
        </p:nvSpPr>
        <p:spPr/>
        <p:txBody>
          <a:bodyPr/>
          <a:lstStyle/>
          <a:p>
            <a:fld id="{FA35F88D-B5A8-4EEC-827D-A53CB8C61D87}" type="slidenum">
              <a:rPr lang="en-US" smtClean="0"/>
              <a:pPr/>
              <a:t>4</a:t>
            </a:fld>
            <a:endParaRPr lang="en-US"/>
          </a:p>
        </p:txBody>
      </p:sp>
    </p:spTree>
    <p:extLst>
      <p:ext uri="{BB962C8B-B14F-4D97-AF65-F5344CB8AC3E}">
        <p14:creationId xmlns:p14="http://schemas.microsoft.com/office/powerpoint/2010/main" val="1989032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“There is still confusion around</a:t>
            </a:r>
            <a:r>
              <a:rPr lang="en-US" i="1" baseline="0" dirty="0" smtClean="0">
                <a:latin typeface="Century Gothic" pitchFamily="34" charset="0"/>
              </a:rPr>
              <a:t> what SIDS is and is not. According to the scientific research, including the Journal of Pediatrics, SIDS is a diagnosis of exclusion and cannot be explained. A true SIDS death occurs when the infant is in a safe-sleep environment. However, we know that common language and how death certificates are signed are not always consistent with this definition of SIDS. A death is only supposed to be categorized as SIDS if a cause of death cannot be explained after a complete thorough investigation of the death scene, complete autopsy is performed, and a review occurs of the clinical history of the infant and parents. There continues to be inconsistency in how our medical examiners and coroners use the SIDS classification. Sleep related deaths are not necessarily SIDS. </a:t>
            </a:r>
          </a:p>
          <a:p>
            <a:endParaRPr lang="en-US" i="1" baseline="0" dirty="0" smtClean="0">
              <a:latin typeface="Century Gothic" pitchFamily="34" charset="0"/>
            </a:endParaRPr>
          </a:p>
          <a:p>
            <a:r>
              <a:rPr lang="en-US" i="1" baseline="0" dirty="0" smtClean="0">
                <a:latin typeface="Century Gothic" pitchFamily="34" charset="0"/>
              </a:rPr>
              <a:t>There are two types of sudden unexpected or unexplained infant deaths (SUID). The first is explained, which includes things like poisoning,  accidental strangulation and suffocation in bed (ASSB) or metabolic disorders. They are sudden, initially unexplained and very unexpected. However, after autopsy and investigation, we know what happened. The second type of SUID is unexplained, which includes SIDS and unknown. Part of our goal in Sleep Baby Safe is to educate families to help them understand that sleep-related deaths are preventable and not a mysterious phenomenon.” </a:t>
            </a:r>
          </a:p>
          <a:p>
            <a:endParaRPr lang="en-US" i="1"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5</a:t>
            </a:fld>
            <a:endParaRPr lang="en-US"/>
          </a:p>
        </p:txBody>
      </p:sp>
    </p:spTree>
    <p:extLst>
      <p:ext uri="{BB962C8B-B14F-4D97-AF65-F5344CB8AC3E}">
        <p14:creationId xmlns:p14="http://schemas.microsoft.com/office/powerpoint/2010/main" val="3090268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dirty="0" smtClean="0">
                <a:latin typeface="Century Gothic" pitchFamily="34" charset="0"/>
              </a:rPr>
              <a:t>Note:</a:t>
            </a:r>
            <a:r>
              <a:rPr lang="en-US" b="1" i="0" baseline="0" dirty="0" smtClean="0">
                <a:latin typeface="Century Gothic" pitchFamily="34" charset="0"/>
              </a:rPr>
              <a:t> </a:t>
            </a:r>
            <a:r>
              <a:rPr lang="en-US" b="1" i="0" dirty="0" smtClean="0">
                <a:latin typeface="Century Gothic" pitchFamily="34" charset="0"/>
              </a:rPr>
              <a:t>Provide copies at the training and reference in folder received.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latin typeface="Century Gothic" pitchFamily="34" charset="0"/>
            </a:endParaRPr>
          </a:p>
          <a:p>
            <a:r>
              <a:rPr lang="en-US" sz="1200" i="1" kern="1200" dirty="0" smtClean="0">
                <a:solidFill>
                  <a:schemeClr val="tx1"/>
                </a:solidFill>
                <a:latin typeface="+mn-lt"/>
                <a:ea typeface="+mn-ea"/>
                <a:cs typeface="+mn-cs"/>
              </a:rPr>
              <a:t>“The triple risk model is helpful in understanding the complicated nature of SUID. This model highlights the convergence of three events that may take place when an infant dies from SUID. </a:t>
            </a:r>
            <a:r>
              <a:rPr lang="en-US" sz="1200" b="0" i="1" kern="1200" baseline="0" dirty="0" smtClean="0">
                <a:solidFill>
                  <a:schemeClr val="tx1"/>
                </a:solidFill>
                <a:latin typeface="Century Gothic" pitchFamily="34" charset="0"/>
                <a:ea typeface="+mn-ea"/>
                <a:cs typeface="+mn-cs"/>
              </a:rPr>
              <a:t> </a:t>
            </a:r>
            <a:r>
              <a:rPr lang="en-US" b="0" i="1" baseline="0" dirty="0" smtClean="0">
                <a:latin typeface="Century Gothic" pitchFamily="34" charset="0"/>
              </a:rPr>
              <a:t>Because unsafe sleep practices can be a risk factor for SIDS, we are promoting that families and professionals like home visitors receive education on the triple risk model. We have found that it is helpful in understanding how the convergence of different factors can impact their infant. In fact, we have found that the following example is really helpful for families to hear that babies are born a dandelion (strong and thrive in any environment) or an orchid - delicate and fragile – susceptible to any change etc.)”</a:t>
            </a:r>
          </a:p>
        </p:txBody>
      </p:sp>
      <p:sp>
        <p:nvSpPr>
          <p:cNvPr id="4" name="Slide Number Placeholder 3"/>
          <p:cNvSpPr>
            <a:spLocks noGrp="1"/>
          </p:cNvSpPr>
          <p:nvPr>
            <p:ph type="sldNum" sz="quarter" idx="10"/>
          </p:nvPr>
        </p:nvSpPr>
        <p:spPr/>
        <p:txBody>
          <a:bodyPr/>
          <a:lstStyle/>
          <a:p>
            <a:fld id="{FA35F88D-B5A8-4EEC-827D-A53CB8C61D87}" type="slidenum">
              <a:rPr lang="en-US" smtClean="0"/>
              <a:pPr/>
              <a:t>6</a:t>
            </a:fld>
            <a:endParaRPr lang="en-US"/>
          </a:p>
        </p:txBody>
      </p:sp>
    </p:spTree>
    <p:extLst>
      <p:ext uri="{BB962C8B-B14F-4D97-AF65-F5344CB8AC3E}">
        <p14:creationId xmlns:p14="http://schemas.microsoft.com/office/powerpoint/2010/main" val="3646116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“Before we talk about how</a:t>
            </a:r>
            <a:r>
              <a:rPr lang="en-US" i="1" baseline="0" dirty="0" smtClean="0">
                <a:latin typeface="Century Gothic" pitchFamily="34" charset="0"/>
              </a:rPr>
              <a:t> to have conversations about safe sleep, we would like to provide a brief overview of infant mortality, or death, and why having campaigns and conversations matter. </a:t>
            </a:r>
          </a:p>
          <a:p>
            <a:endParaRPr lang="en-US" b="0" i="1" u="none" baseline="0" dirty="0" smtClean="0">
              <a:latin typeface="Century Gothic" pitchFamily="34" charset="0"/>
            </a:endParaRPr>
          </a:p>
          <a:p>
            <a:r>
              <a:rPr lang="en-US" b="0" i="1" u="none" baseline="0" dirty="0" smtClean="0">
                <a:latin typeface="Century Gothic" pitchFamily="34" charset="0"/>
              </a:rPr>
              <a:t>A rate is the number of people experiencing some event, such as a sleep-related death, divided by the number of people at risk for the event, for a specific period of time. Rates are expressed in terms of a unit of population. Infant mortality rates are usually expressed per 1,000 live births. Rates allow us to make comparisons without worrying about the effects of population size.</a:t>
            </a:r>
          </a:p>
          <a:p>
            <a:endParaRPr lang="en-US" b="0" i="1" u="none" baseline="0" dirty="0" smtClean="0">
              <a:latin typeface="Century Gothic" pitchFamily="34" charset="0"/>
            </a:endParaRPr>
          </a:p>
          <a:p>
            <a:r>
              <a:rPr lang="en-US" b="0" i="1" u="none" baseline="0" dirty="0" smtClean="0">
                <a:latin typeface="Century Gothic" pitchFamily="34" charset="0"/>
              </a:rPr>
              <a:t>As you can see from this chart, the United States ranks high in infant mortality among other developed countries. You will notice that Finland has one of the lowest infant mortality rate among these countries. We will talk more about Finland later in this training.”</a:t>
            </a:r>
          </a:p>
          <a:p>
            <a:endParaRPr lang="en-US" b="0" i="1" u="none" baseline="0" dirty="0" smtClean="0">
              <a:latin typeface="Century Gothic" pitchFamily="34" charset="0"/>
            </a:endParaRPr>
          </a:p>
          <a:p>
            <a:endParaRPr lang="en-US" b="0" i="1" u="none" baseline="0" dirty="0" smtClean="0">
              <a:latin typeface="Century Gothic" pitchFamily="34" charset="0"/>
            </a:endParaRPr>
          </a:p>
          <a:p>
            <a:endParaRPr lang="en-US" b="0" i="1" u="none" baseline="0" dirty="0" smtClean="0">
              <a:latin typeface="Century Gothic" pitchFamily="34" charset="0"/>
            </a:endParaRPr>
          </a:p>
          <a:p>
            <a:pPr algn="ctr"/>
            <a:r>
              <a:rPr lang="en-US" b="0" i="0" u="none" dirty="0" smtClean="0">
                <a:latin typeface="Century Gothic" pitchFamily="34" charset="0"/>
              </a:rPr>
              <a:t>Reference</a:t>
            </a:r>
          </a:p>
          <a:p>
            <a:r>
              <a:rPr lang="en-US" b="0" i="0" u="none" dirty="0" smtClean="0">
                <a:latin typeface="Century Gothic" pitchFamily="34" charset="0"/>
              </a:rPr>
              <a:t>Organization for Economic Cooperation and Development [OECD]. (2020). Infant mortality rates (indicator). http://doi.org/10.1787/83dea506-en (Accessed on 5 November 2020)</a:t>
            </a:r>
            <a:endParaRPr lang="en-US" b="0" i="0" u="none"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7</a:t>
            </a:fld>
            <a:endParaRPr lang="en-US"/>
          </a:p>
        </p:txBody>
      </p:sp>
    </p:spTree>
    <p:extLst>
      <p:ext uri="{BB962C8B-B14F-4D97-AF65-F5344CB8AC3E}">
        <p14:creationId xmlns:p14="http://schemas.microsoft.com/office/powerpoint/2010/main" val="2039418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0" dirty="0" smtClean="0"/>
              <a:t>“As identified in this figure from the  Centers</a:t>
            </a:r>
            <a:r>
              <a:rPr lang="en-US" i="0" baseline="0" dirty="0" smtClean="0"/>
              <a:t> for Disease Control and Prevention (CDC)</a:t>
            </a:r>
            <a:r>
              <a:rPr lang="en-US" i="0" dirty="0" smtClean="0"/>
              <a:t>, U.S. infant mortality rates are higher among Non-Hispanic</a:t>
            </a:r>
            <a:r>
              <a:rPr lang="en-US" i="0" baseline="0" dirty="0" smtClean="0"/>
              <a:t> Black infants </a:t>
            </a:r>
            <a:r>
              <a:rPr lang="en-US" i="0" dirty="0" smtClean="0"/>
              <a:t>babies and American Indian/Alaska</a:t>
            </a:r>
            <a:r>
              <a:rPr lang="en-US" i="0" baseline="0" dirty="0" smtClean="0"/>
              <a:t> Native infants </a:t>
            </a:r>
            <a:r>
              <a:rPr lang="en-US" i="0" dirty="0" smtClean="0"/>
              <a:t>compared </a:t>
            </a:r>
            <a:r>
              <a:rPr lang="en-US" i="0" u="sng" dirty="0" smtClean="0"/>
              <a:t>to</a:t>
            </a:r>
            <a:r>
              <a:rPr lang="en-US" i="0" u="sng" baseline="0" dirty="0" smtClean="0"/>
              <a:t> all</a:t>
            </a:r>
            <a:r>
              <a:rPr lang="en-US" i="0" u="sng" dirty="0" smtClean="0"/>
              <a:t> babies</a:t>
            </a:r>
            <a:r>
              <a:rPr lang="en-US" i="0" dirty="0" smtClean="0"/>
              <a:t>. Although the rate of infant death has declined over time for all races, the racial disparities in infant mortality rates that we see here have persisted over time despite these declines. For</a:t>
            </a:r>
            <a:r>
              <a:rPr lang="en-US" i="0" baseline="0" dirty="0" smtClean="0"/>
              <a:t> this reason, it is important to look at infant mortality through a health equity lens.</a:t>
            </a:r>
            <a:endParaRPr lang="en-US" i="0" dirty="0" smtClean="0"/>
          </a:p>
          <a:p>
            <a:pPr defTabSz="931774">
              <a:defRPr/>
            </a:pPr>
            <a:endParaRPr lang="en-US" i="0" dirty="0" smtClean="0"/>
          </a:p>
          <a:p>
            <a:r>
              <a:rPr lang="en-US" sz="1200" b="0" i="0" kern="1200" dirty="0" smtClean="0">
                <a:solidFill>
                  <a:schemeClr val="tx1"/>
                </a:solidFill>
                <a:effectLst/>
                <a:latin typeface="+mn-lt"/>
                <a:ea typeface="+mn-ea"/>
                <a:cs typeface="+mn-cs"/>
              </a:rPr>
              <a:t>In 2018, infant mortality rates by race and ethnicity were as follows:</a:t>
            </a:r>
          </a:p>
          <a:p>
            <a:r>
              <a:rPr lang="en-US" sz="1200" b="0" i="0" kern="1200" dirty="0" smtClean="0">
                <a:solidFill>
                  <a:schemeClr val="tx1"/>
                </a:solidFill>
                <a:effectLst/>
                <a:latin typeface="+mn-lt"/>
                <a:ea typeface="+mn-ea"/>
                <a:cs typeface="+mn-cs"/>
              </a:rPr>
              <a:t>Non-Hispanic black: 10.8</a:t>
            </a:r>
          </a:p>
          <a:p>
            <a:r>
              <a:rPr lang="en-US" sz="1200" b="0" i="0" kern="1200" dirty="0" smtClean="0">
                <a:solidFill>
                  <a:schemeClr val="tx1"/>
                </a:solidFill>
                <a:effectLst/>
                <a:latin typeface="+mn-lt"/>
                <a:ea typeface="+mn-ea"/>
                <a:cs typeface="+mn-cs"/>
              </a:rPr>
              <a:t>American Indian/Alaska Native: 9.4</a:t>
            </a:r>
          </a:p>
          <a:p>
            <a:r>
              <a:rPr lang="en-US" sz="1200" b="0" i="0" kern="1200" dirty="0" smtClean="0">
                <a:solidFill>
                  <a:schemeClr val="tx1"/>
                </a:solidFill>
                <a:effectLst/>
                <a:latin typeface="+mn-lt"/>
                <a:ea typeface="+mn-ea"/>
                <a:cs typeface="+mn-cs"/>
              </a:rPr>
              <a:t>Native Hawaiian or other Pacific Islander: 8.2</a:t>
            </a:r>
          </a:p>
          <a:p>
            <a:r>
              <a:rPr lang="en-US" sz="1200" b="0" i="0" kern="1200" dirty="0" smtClean="0">
                <a:solidFill>
                  <a:schemeClr val="tx1"/>
                </a:solidFill>
                <a:effectLst/>
                <a:latin typeface="+mn-lt"/>
                <a:ea typeface="+mn-ea"/>
                <a:cs typeface="+mn-cs"/>
              </a:rPr>
              <a:t>Hispanic: 4.9</a:t>
            </a:r>
          </a:p>
          <a:p>
            <a:r>
              <a:rPr lang="en-US" sz="1200" b="0" i="0" kern="1200" dirty="0" smtClean="0">
                <a:solidFill>
                  <a:schemeClr val="tx1"/>
                </a:solidFill>
                <a:effectLst/>
                <a:latin typeface="+mn-lt"/>
                <a:ea typeface="+mn-ea"/>
                <a:cs typeface="+mn-cs"/>
              </a:rPr>
              <a:t>Non-Hispanic white: 4.6</a:t>
            </a:r>
          </a:p>
          <a:p>
            <a:r>
              <a:rPr lang="en-US" sz="1200" b="0" i="0" kern="1200" dirty="0" smtClean="0">
                <a:solidFill>
                  <a:schemeClr val="tx1"/>
                </a:solidFill>
                <a:effectLst/>
                <a:latin typeface="+mn-lt"/>
                <a:ea typeface="+mn-ea"/>
                <a:cs typeface="+mn-cs"/>
              </a:rPr>
              <a:t>Asian: 3.6</a:t>
            </a:r>
          </a:p>
          <a:p>
            <a:pPr marL="171450" indent="-171450">
              <a:buFont typeface="Arial" panose="020B0604020202020204" pitchFamily="34" charset="0"/>
              <a:buChar char="•"/>
            </a:pPr>
            <a:endParaRPr lang="en-US" i="1" baseline="0" dirty="0" smtClean="0"/>
          </a:p>
          <a:p>
            <a:pPr marL="0" indent="0" algn="ctr">
              <a:buFont typeface="Arial" panose="020B0604020202020204" pitchFamily="34" charset="0"/>
              <a:buNone/>
            </a:pPr>
            <a:r>
              <a:rPr lang="en-US" i="0" baseline="0" dirty="0" smtClean="0"/>
              <a:t>Reference</a:t>
            </a:r>
          </a:p>
          <a:p>
            <a:pPr marL="0" indent="0">
              <a:buFont typeface="Arial" panose="020B0604020202020204" pitchFamily="34" charset="0"/>
              <a:buNone/>
            </a:pPr>
            <a:r>
              <a:rPr lang="en-US" i="1" baseline="0" dirty="0" smtClean="0"/>
              <a:t>CDC. (2020). Infant mortality. Retrieved from https://www.cdc.gov/reproductivehealth/maternalinfanthealth/infantmortality.htm </a:t>
            </a:r>
            <a:endParaRPr lang="en-US" dirty="0" smtClean="0"/>
          </a:p>
        </p:txBody>
      </p:sp>
      <p:sp>
        <p:nvSpPr>
          <p:cNvPr id="4" name="Slide Number Placeholder 3"/>
          <p:cNvSpPr>
            <a:spLocks noGrp="1"/>
          </p:cNvSpPr>
          <p:nvPr>
            <p:ph type="sldNum" sz="quarter" idx="10"/>
          </p:nvPr>
        </p:nvSpPr>
        <p:spPr/>
        <p:txBody>
          <a:bodyPr/>
          <a:lstStyle/>
          <a:p>
            <a:fld id="{FA35F88D-B5A8-4EEC-827D-A53CB8C61D87}" type="slidenum">
              <a:rPr lang="en-US" smtClean="0"/>
              <a:pPr/>
              <a:t>8</a:t>
            </a:fld>
            <a:endParaRPr lang="en-US"/>
          </a:p>
        </p:txBody>
      </p:sp>
    </p:spTree>
    <p:extLst>
      <p:ext uri="{BB962C8B-B14F-4D97-AF65-F5344CB8AC3E}">
        <p14:creationId xmlns:p14="http://schemas.microsoft.com/office/powerpoint/2010/main" val="2966270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u="none" dirty="0" smtClean="0">
                <a:latin typeface="Century Gothic" pitchFamily="34" charset="0"/>
              </a:rPr>
              <a:t>“Nationally the rate</a:t>
            </a:r>
            <a:r>
              <a:rPr lang="en-US" b="0" i="1" u="none" baseline="0" dirty="0" smtClean="0">
                <a:latin typeface="Century Gothic" pitchFamily="34" charset="0"/>
              </a:rPr>
              <a:t> of infant death has steadily declined consistent with the promotion of babies sleeping on their backs in the early 90s. Wisconsin mirrors the national pattern, however has experienced inconsistencies. As noted on the previous slide; the rate for African American babies  dying in Wisconsin is higher than all babies.”</a:t>
            </a:r>
          </a:p>
          <a:p>
            <a:endParaRPr lang="en-US" b="0" i="0" u="none" baseline="0" dirty="0" smtClean="0">
              <a:latin typeface="Century Gothic" pitchFamily="34" charset="0"/>
            </a:endParaRPr>
          </a:p>
          <a:p>
            <a:r>
              <a:rPr lang="en-US" b="1" i="0" u="none" baseline="0" dirty="0" smtClean="0">
                <a:latin typeface="Century Gothic" pitchFamily="34" charset="0"/>
              </a:rPr>
              <a:t>Note:</a:t>
            </a:r>
            <a:r>
              <a:rPr lang="en-US" b="0" i="0" u="none" baseline="0" dirty="0" smtClean="0">
                <a:latin typeface="Century Gothic" pitchFamily="34" charset="0"/>
              </a:rPr>
              <a:t> If anyone asks about why Wisconsin’s line goes up and down, please respond with the following: Because number of deaths in individual states can be small compared to a national view, you will naturally see more variance in the graphing. It is important to always look at the trend over time.</a:t>
            </a:r>
          </a:p>
          <a:p>
            <a:endParaRPr lang="en-US" b="0" i="0" u="none" baseline="0" dirty="0" smtClean="0">
              <a:latin typeface="Century Gothic" pitchFamily="34" charset="0"/>
            </a:endParaRPr>
          </a:p>
          <a:p>
            <a:endParaRPr lang="en-US" b="0" i="0" u="none" baseline="0" dirty="0" smtClean="0">
              <a:latin typeface="Century Gothic" pitchFamily="34" charset="0"/>
            </a:endParaRPr>
          </a:p>
          <a:p>
            <a:endParaRPr lang="en-US" b="0" i="0" u="none" baseline="0" dirty="0" smtClean="0">
              <a:latin typeface="Century Gothic" pitchFamily="34" charset="0"/>
            </a:endParaRPr>
          </a:p>
          <a:p>
            <a:pPr algn="ctr"/>
            <a:r>
              <a:rPr lang="en-US" b="0" i="0" u="none" baseline="0" dirty="0" smtClean="0">
                <a:latin typeface="Century Gothic" pitchFamily="34" charset="0"/>
              </a:rPr>
              <a:t>Reference</a:t>
            </a:r>
          </a:p>
          <a:p>
            <a:r>
              <a:rPr lang="en-US" sz="1200" i="1" dirty="0" smtClean="0"/>
              <a:t>Wisconsin Department of Health Services, Division of Public Health, Office of Health Informatics. (2020). WISH infant mortality module. Retrieved from https://www.dhs.wisconsin.gov/wish/infant-mortality/index.htm</a:t>
            </a:r>
            <a:endParaRPr lang="en-US" b="0" i="0" u="none" baseline="0" dirty="0" smtClean="0">
              <a:latin typeface="Century Gothic" pitchFamily="34" charset="0"/>
            </a:endParaRPr>
          </a:p>
          <a:p>
            <a:endParaRPr lang="en-US" b="0" i="0" u="none"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9</a:t>
            </a:fld>
            <a:endParaRPr lang="en-US"/>
          </a:p>
        </p:txBody>
      </p:sp>
    </p:spTree>
    <p:extLst>
      <p:ext uri="{BB962C8B-B14F-4D97-AF65-F5344CB8AC3E}">
        <p14:creationId xmlns:p14="http://schemas.microsoft.com/office/powerpoint/2010/main" val="4015006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0656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348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219200"/>
            <a:ext cx="20764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200"/>
            <a:ext cx="60769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0115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51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04106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76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362200"/>
            <a:ext cx="4076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36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8011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34868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30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403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68261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1447800"/>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8"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29" name="Rectangle 9"/>
          <p:cNvSpPr>
            <a:spLocks noChangeArrowheads="1"/>
          </p:cNvSpPr>
          <p:nvPr/>
        </p:nvSpPr>
        <p:spPr bwMode="auto">
          <a:xfrm>
            <a:off x="7010400" y="6580188"/>
            <a:ext cx="1981200" cy="171450"/>
          </a:xfrm>
          <a:prstGeom prst="rect">
            <a:avLst/>
          </a:prstGeom>
          <a:noFill/>
          <a:ln w="9525">
            <a:noFill/>
            <a:miter lim="800000"/>
            <a:headEnd/>
            <a:tailEnd/>
          </a:ln>
        </p:spPr>
        <p:txBody>
          <a:bodyPr/>
          <a:lstStyle/>
          <a:p>
            <a:pPr>
              <a:defRPr/>
            </a:pPr>
            <a:endParaRPr lang="en-US" sz="1000" b="1" dirty="0">
              <a:solidFill>
                <a:schemeClr val="bg1"/>
              </a:solidFill>
              <a:latin typeface="Verdana" pitchFamily="34" charset="0"/>
              <a:ea typeface="ＭＳ Ｐゴシック" charset="-128"/>
              <a:cs typeface="+mn-cs"/>
            </a:endParaRPr>
          </a:p>
        </p:txBody>
      </p:sp>
      <p:pic>
        <p:nvPicPr>
          <p:cNvPr id="2" name="Picture 1" descr="CoIINpptHeader.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
            <a:ext cx="9180576" cy="1242438"/>
          </a:xfrm>
          <a:prstGeom prst="rect">
            <a:avLst/>
          </a:prstGeom>
        </p:spPr>
      </p:pic>
      <p:pic>
        <p:nvPicPr>
          <p:cNvPr id="3" name="Picture 2" descr="CoIINidentity.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67600" y="5562600"/>
            <a:ext cx="1389888" cy="105765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b="0" i="0">
          <a:solidFill>
            <a:schemeClr val="tx2"/>
          </a:solidFill>
          <a:latin typeface="Century Gothic"/>
          <a:ea typeface="ＭＳ Ｐゴシック" charset="0"/>
          <a:cs typeface="Century Gothic"/>
        </a:defRPr>
      </a:lvl1pPr>
      <a:lvl2pPr algn="ctr" rtl="0" eaLnBrk="1" fontAlgn="base" hangingPunct="1">
        <a:spcBef>
          <a:spcPct val="0"/>
        </a:spcBef>
        <a:spcAft>
          <a:spcPct val="0"/>
        </a:spcAft>
        <a:defRPr sz="4000" b="1">
          <a:solidFill>
            <a:schemeClr val="tx2"/>
          </a:solidFill>
          <a:latin typeface="Verdana" pitchFamily="1"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pitchFamily="1"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pitchFamily="1"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pitchFamily="1"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pitchFamily="1" charset="0"/>
        </a:defRPr>
      </a:lvl6pPr>
      <a:lvl7pPr marL="914400" algn="ctr" rtl="0" eaLnBrk="1" fontAlgn="base" hangingPunct="1">
        <a:spcBef>
          <a:spcPct val="0"/>
        </a:spcBef>
        <a:spcAft>
          <a:spcPct val="0"/>
        </a:spcAft>
        <a:defRPr sz="4000" b="1">
          <a:solidFill>
            <a:schemeClr val="tx2"/>
          </a:solidFill>
          <a:latin typeface="Verdana" pitchFamily="1" charset="0"/>
        </a:defRPr>
      </a:lvl7pPr>
      <a:lvl8pPr marL="1371600" algn="ctr" rtl="0" eaLnBrk="1" fontAlgn="base" hangingPunct="1">
        <a:spcBef>
          <a:spcPct val="0"/>
        </a:spcBef>
        <a:spcAft>
          <a:spcPct val="0"/>
        </a:spcAft>
        <a:defRPr sz="4000" b="1">
          <a:solidFill>
            <a:schemeClr val="tx2"/>
          </a:solidFill>
          <a:latin typeface="Verdana" pitchFamily="1" charset="0"/>
        </a:defRPr>
      </a:lvl8pPr>
      <a:lvl9pPr marL="1828800" algn="ctr" rtl="0" eaLnBrk="1" fontAlgn="base" hangingPunct="1">
        <a:spcBef>
          <a:spcPct val="0"/>
        </a:spcBef>
        <a:spcAft>
          <a:spcPct val="0"/>
        </a:spcAft>
        <a:defRPr sz="4000" b="1">
          <a:solidFill>
            <a:schemeClr val="tx2"/>
          </a:solidFill>
          <a:latin typeface="Verdana" pitchFamily="1" charset="0"/>
        </a:defRPr>
      </a:lvl9pPr>
    </p:titleStyle>
    <p:bodyStyle>
      <a:lvl1pPr marL="342900" indent="-342900" algn="l" rtl="0" eaLnBrk="1" fontAlgn="base" hangingPunct="1">
        <a:spcBef>
          <a:spcPct val="20000"/>
        </a:spcBef>
        <a:spcAft>
          <a:spcPct val="0"/>
        </a:spcAft>
        <a:buChar char="•"/>
        <a:defRPr sz="3000" b="0" i="0">
          <a:solidFill>
            <a:schemeClr val="tx1"/>
          </a:solidFill>
          <a:latin typeface="Century Gothic"/>
          <a:ea typeface="ＭＳ Ｐゴシック" charset="0"/>
          <a:cs typeface="Century Gothic"/>
        </a:defRPr>
      </a:lvl1pPr>
      <a:lvl2pPr marL="742950" indent="-285750" algn="l" rtl="0" eaLnBrk="1" fontAlgn="base" hangingPunct="1">
        <a:spcBef>
          <a:spcPct val="20000"/>
        </a:spcBef>
        <a:spcAft>
          <a:spcPct val="0"/>
        </a:spcAft>
        <a:buChar char="–"/>
        <a:defRPr sz="2800" b="0" i="0">
          <a:solidFill>
            <a:schemeClr val="tx1"/>
          </a:solidFill>
          <a:latin typeface="Century Gothic"/>
          <a:ea typeface="ＭＳ Ｐゴシック" charset="0"/>
          <a:cs typeface="Century Gothic"/>
        </a:defRPr>
      </a:lvl2pPr>
      <a:lvl3pPr marL="1143000" indent="-228600" algn="l" rtl="0" eaLnBrk="1" fontAlgn="base" hangingPunct="1">
        <a:spcBef>
          <a:spcPct val="20000"/>
        </a:spcBef>
        <a:spcAft>
          <a:spcPct val="0"/>
        </a:spcAft>
        <a:buChar char="•"/>
        <a:defRPr sz="2400" b="0" i="0">
          <a:solidFill>
            <a:schemeClr val="tx1"/>
          </a:solidFill>
          <a:latin typeface="Century Gothic"/>
          <a:ea typeface="ＭＳ Ｐゴシック" charset="0"/>
          <a:cs typeface="Century Gothic"/>
        </a:defRPr>
      </a:lvl3pPr>
      <a:lvl4pPr marL="1600200" indent="-228600" algn="l" rtl="0" eaLnBrk="1" fontAlgn="base" hangingPunct="1">
        <a:spcBef>
          <a:spcPct val="20000"/>
        </a:spcBef>
        <a:spcAft>
          <a:spcPct val="0"/>
        </a:spcAft>
        <a:defRPr sz="2000" b="0" i="0">
          <a:solidFill>
            <a:schemeClr val="tx1"/>
          </a:solidFill>
          <a:latin typeface="Century Gothic"/>
          <a:ea typeface="ＭＳ Ｐゴシック" charset="0"/>
          <a:cs typeface="Century Gothic"/>
        </a:defRPr>
      </a:lvl4pPr>
      <a:lvl5pPr marL="2057400" indent="-228600" algn="l" rtl="0" eaLnBrk="1" fontAlgn="base" hangingPunct="1">
        <a:spcBef>
          <a:spcPct val="20000"/>
        </a:spcBef>
        <a:spcAft>
          <a:spcPct val="0"/>
        </a:spcAft>
        <a:buChar char="»"/>
        <a:defRPr sz="2000" b="0" i="0">
          <a:solidFill>
            <a:schemeClr val="tx1"/>
          </a:solidFill>
          <a:latin typeface="Century Gothic"/>
          <a:ea typeface="ＭＳ Ｐゴシック" charset="0"/>
          <a:cs typeface="Century Gothic"/>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688975"/>
          </a:xfrm>
        </p:spPr>
        <p:txBody>
          <a:bodyPr/>
          <a:lstStyle/>
          <a:p>
            <a:r>
              <a:rPr lang="en-US" dirty="0" smtClean="0">
                <a:solidFill>
                  <a:schemeClr val="tx1"/>
                </a:solidFill>
              </a:rPr>
              <a:t>Sleep Baby Safe</a:t>
            </a:r>
            <a:endParaRPr lang="en-US" dirty="0">
              <a:solidFill>
                <a:schemeClr val="tx1"/>
              </a:solidFill>
            </a:endParaRPr>
          </a:p>
        </p:txBody>
      </p:sp>
      <p:sp>
        <p:nvSpPr>
          <p:cNvPr id="3" name="Subtitle 2"/>
          <p:cNvSpPr>
            <a:spLocks noGrp="1"/>
          </p:cNvSpPr>
          <p:nvPr>
            <p:ph type="subTitle" idx="1"/>
          </p:nvPr>
        </p:nvSpPr>
        <p:spPr>
          <a:xfrm>
            <a:off x="533400" y="3886200"/>
            <a:ext cx="7924800" cy="1752600"/>
          </a:xfrm>
        </p:spPr>
        <p:txBody>
          <a:bodyPr/>
          <a:lstStyle/>
          <a:p>
            <a:r>
              <a:rPr lang="en-US" sz="3200" dirty="0"/>
              <a:t>A training for </a:t>
            </a:r>
            <a:r>
              <a:rPr lang="en-US" sz="3200" dirty="0" smtClean="0"/>
              <a:t>medical providers</a:t>
            </a:r>
          </a:p>
          <a:p>
            <a:r>
              <a:rPr lang="en-US" dirty="0" smtClean="0"/>
              <a:t>(guiding conversations with families to ensure babies thrive)</a:t>
            </a:r>
            <a:endParaRPr lang="en-US" dirty="0"/>
          </a:p>
        </p:txBody>
      </p:sp>
      <p:pic>
        <p:nvPicPr>
          <p:cNvPr id="4" name="Picture 3" descr="Tagli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945" y="2971800"/>
            <a:ext cx="7583055" cy="5524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23" y="1219200"/>
            <a:ext cx="8153400" cy="838200"/>
          </a:xfrm>
        </p:spPr>
        <p:txBody>
          <a:bodyPr>
            <a:noAutofit/>
          </a:bodyPr>
          <a:lstStyle/>
          <a:p>
            <a:r>
              <a:rPr lang="en-US" dirty="0" smtClean="0"/>
              <a:t>Wisconsin SUIDs by county</a:t>
            </a:r>
            <a:endParaRPr lang="en-US" dirty="0"/>
          </a:p>
        </p:txBody>
      </p:sp>
      <p:pic>
        <p:nvPicPr>
          <p:cNvPr id="5" name="Picture 4" descr="C:\Users\AB348\AppData\Local\Microsoft\Windows\Temporary Internet Files\Content.Outlook\EMA9SB15\SUID Map Legend and Sourc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658862"/>
            <a:ext cx="2263775" cy="933450"/>
          </a:xfrm>
          <a:prstGeom prst="rect">
            <a:avLst/>
          </a:prstGeom>
          <a:noFill/>
          <a:ln>
            <a:noFill/>
          </a:ln>
        </p:spPr>
      </p:pic>
      <p:pic>
        <p:nvPicPr>
          <p:cNvPr id="6" name="Picture 5" descr="C:\Users\AB348\AppData\Local\Microsoft\Windows\Temporary Internet Files\Content.Outlook\EMA9SB15\SUID Map 2019.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1905000"/>
            <a:ext cx="4495800" cy="4709573"/>
          </a:xfrm>
          <a:prstGeom prst="rect">
            <a:avLst/>
          </a:prstGeom>
          <a:noFill/>
          <a:ln>
            <a:noFill/>
          </a:ln>
        </p:spPr>
      </p:pic>
    </p:spTree>
    <p:extLst>
      <p:ext uri="{BB962C8B-B14F-4D97-AF65-F5344CB8AC3E}">
        <p14:creationId xmlns:p14="http://schemas.microsoft.com/office/powerpoint/2010/main" val="34116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mortality at the local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AAP safe sleep guidelines</a:t>
            </a:r>
            <a:endParaRPr lang="en-US" dirty="0"/>
          </a:p>
        </p:txBody>
      </p:sp>
      <p:pic>
        <p:nvPicPr>
          <p:cNvPr id="5" name="Content Placeholder 4" descr="1030.full.jpg"/>
          <p:cNvPicPr>
            <a:picLocks noGrp="1" noChangeAspect="1"/>
          </p:cNvPicPr>
          <p:nvPr>
            <p:ph sz="half" idx="1"/>
          </p:nvPr>
        </p:nvPicPr>
        <p:blipFill>
          <a:blip r:embed="rId3" cstate="print"/>
          <a:stretch>
            <a:fillRect/>
          </a:stretch>
        </p:blipFill>
        <p:spPr>
          <a:xfrm>
            <a:off x="2819400" y="2286000"/>
            <a:ext cx="3352800" cy="448753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Top 10 recommendations	</a:t>
            </a:r>
            <a:endParaRPr lang="en-US" dirty="0"/>
          </a:p>
        </p:txBody>
      </p:sp>
      <p:sp>
        <p:nvSpPr>
          <p:cNvPr id="6" name="Content Placeholder 5"/>
          <p:cNvSpPr>
            <a:spLocks noGrp="1"/>
          </p:cNvSpPr>
          <p:nvPr>
            <p:ph idx="1"/>
          </p:nvPr>
        </p:nvSpPr>
        <p:spPr/>
        <p:txBody>
          <a:bodyPr/>
          <a:lstStyle/>
          <a:p>
            <a:pPr marL="514350" indent="-514350">
              <a:buFont typeface="+mj-lt"/>
              <a:buAutoNum type="arabicPeriod"/>
            </a:pPr>
            <a:r>
              <a:rPr lang="en-US" dirty="0" smtClean="0"/>
              <a:t>Back to sleep for every sleep, even naps</a:t>
            </a:r>
          </a:p>
          <a:p>
            <a:pPr marL="514350" indent="-514350">
              <a:buFont typeface="+mj-lt"/>
              <a:buAutoNum type="arabicPeriod"/>
            </a:pPr>
            <a:r>
              <a:rPr lang="en-US" dirty="0" smtClean="0"/>
              <a:t>Use a firm sleep surface</a:t>
            </a:r>
          </a:p>
          <a:p>
            <a:pPr marL="514350" indent="-514350">
              <a:buFont typeface="+mj-lt"/>
              <a:buAutoNum type="arabicPeriod"/>
            </a:pPr>
            <a:r>
              <a:rPr lang="en-US" dirty="0" smtClean="0"/>
              <a:t>Room-sharing without bed-sharing up to age 1</a:t>
            </a:r>
          </a:p>
          <a:p>
            <a:pPr marL="514350" indent="-514350">
              <a:buFont typeface="+mj-lt"/>
              <a:buAutoNum type="arabicPeriod"/>
            </a:pPr>
            <a:r>
              <a:rPr lang="en-US" dirty="0" smtClean="0"/>
              <a:t>Keep soft objects and loose bedding out of the crib</a:t>
            </a:r>
          </a:p>
          <a:p>
            <a:pPr marL="514350" indent="-514350">
              <a:buFont typeface="+mj-lt"/>
              <a:buAutoNum type="arabicPeriod"/>
            </a:pPr>
            <a:r>
              <a:rPr lang="en-US" dirty="0" smtClean="0"/>
              <a:t>Pregnant women should receive prenatal care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 10 recommendations</a:t>
            </a:r>
            <a:endParaRPr lang="en-US" dirty="0"/>
          </a:p>
        </p:txBody>
      </p:sp>
      <p:sp>
        <p:nvSpPr>
          <p:cNvPr id="5" name="Content Placeholder 4"/>
          <p:cNvSpPr>
            <a:spLocks noGrp="1"/>
          </p:cNvSpPr>
          <p:nvPr>
            <p:ph idx="1"/>
          </p:nvPr>
        </p:nvSpPr>
        <p:spPr>
          <a:xfrm>
            <a:off x="457200" y="2362200"/>
            <a:ext cx="8305800" cy="4114800"/>
          </a:xfrm>
        </p:spPr>
        <p:txBody>
          <a:bodyPr/>
          <a:lstStyle/>
          <a:p>
            <a:pPr marL="514350" indent="-514350">
              <a:buNone/>
            </a:pPr>
            <a:r>
              <a:rPr lang="en-US" dirty="0" smtClean="0"/>
              <a:t>6.  Avoid smoke exposure during pregnancy and after birth</a:t>
            </a:r>
          </a:p>
          <a:p>
            <a:pPr marL="514350" indent="-514350">
              <a:buNone/>
            </a:pPr>
            <a:r>
              <a:rPr lang="en-US" dirty="0" smtClean="0"/>
              <a:t>7.  Avoid alcohol and illicit drug use during pregnancy and after birth</a:t>
            </a:r>
          </a:p>
          <a:p>
            <a:pPr marL="514350" indent="-514350">
              <a:buNone/>
            </a:pPr>
            <a:r>
              <a:rPr lang="en-US" dirty="0" smtClean="0"/>
              <a:t>8.  Breastfeeding is recommended</a:t>
            </a:r>
          </a:p>
          <a:p>
            <a:pPr marL="514350" indent="-514350">
              <a:buNone/>
            </a:pPr>
            <a:r>
              <a:rPr lang="en-US" dirty="0" smtClean="0"/>
              <a:t>9.  Consider offering a pacifier at nap and bedtimes</a:t>
            </a:r>
          </a:p>
          <a:p>
            <a:pPr marL="514350" indent="-514350">
              <a:buNone/>
            </a:pPr>
            <a:r>
              <a:rPr lang="en-US" dirty="0" smtClean="0"/>
              <a:t>10. Avoid overheating</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762000"/>
          </a:xfrm>
        </p:spPr>
        <p:txBody>
          <a:bodyPr/>
          <a:lstStyle/>
          <a:p>
            <a:r>
              <a:rPr lang="en-US" dirty="0" smtClean="0"/>
              <a:t>Back to sleep for every sleep</a:t>
            </a:r>
            <a:endParaRPr lang="en-US" dirty="0"/>
          </a:p>
        </p:txBody>
      </p:sp>
      <p:pic>
        <p:nvPicPr>
          <p:cNvPr id="3" name="Picture 2" descr="SS1A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2667000"/>
            <a:ext cx="5486400" cy="365134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86800" cy="762000"/>
          </a:xfrm>
        </p:spPr>
        <p:txBody>
          <a:bodyPr/>
          <a:lstStyle/>
          <a:p>
            <a:r>
              <a:rPr lang="en-US" dirty="0" smtClean="0"/>
              <a:t>Use a firm, flat surface</a:t>
            </a:r>
            <a:endParaRPr lang="en-US" dirty="0"/>
          </a:p>
        </p:txBody>
      </p:sp>
      <p:sp>
        <p:nvSpPr>
          <p:cNvPr id="3" name="Content Placeholder 2"/>
          <p:cNvSpPr>
            <a:spLocks noGrp="1"/>
          </p:cNvSpPr>
          <p:nvPr>
            <p:ph idx="1"/>
          </p:nvPr>
        </p:nvSpPr>
        <p:spPr>
          <a:xfrm>
            <a:off x="381000" y="2209800"/>
            <a:ext cx="8305800" cy="3962400"/>
          </a:xfrm>
        </p:spPr>
        <p:txBody>
          <a:bodyPr/>
          <a:lstStyle/>
          <a:p>
            <a:pPr algn="ctr">
              <a:buNone/>
            </a:pPr>
            <a:r>
              <a:rPr lang="en-US" sz="2800" dirty="0" smtClean="0"/>
              <a:t>NOT a swing, car seat, </a:t>
            </a:r>
            <a:r>
              <a:rPr lang="en-US" sz="2800" smtClean="0"/>
              <a:t>or inclined </a:t>
            </a:r>
            <a:r>
              <a:rPr lang="en-US" sz="2800" dirty="0" smtClean="0"/>
              <a:t>product</a:t>
            </a:r>
            <a:endParaRPr lang="en-US" sz="2800" b="1" dirty="0" smtClean="0"/>
          </a:p>
        </p:txBody>
      </p:sp>
      <p:pic>
        <p:nvPicPr>
          <p:cNvPr id="4" name="Picture 3" descr="car-seat-baby-sleeping.jpg"/>
          <p:cNvPicPr>
            <a:picLocks noChangeAspect="1"/>
          </p:cNvPicPr>
          <p:nvPr/>
        </p:nvPicPr>
        <p:blipFill>
          <a:blip r:embed="rId3" cstate="print"/>
          <a:stretch>
            <a:fillRect/>
          </a:stretch>
        </p:blipFill>
        <p:spPr>
          <a:xfrm>
            <a:off x="2971800" y="3358325"/>
            <a:ext cx="2743200" cy="1823275"/>
          </a:xfrm>
          <a:prstGeom prst="rect">
            <a:avLst/>
          </a:prstGeom>
        </p:spPr>
      </p:pic>
      <p:pic>
        <p:nvPicPr>
          <p:cNvPr id="7" name="Picture 6" descr="6530_12788638624c39e9f698aa7_3.jpg"/>
          <p:cNvPicPr>
            <a:picLocks noChangeAspect="1"/>
          </p:cNvPicPr>
          <p:nvPr/>
        </p:nvPicPr>
        <p:blipFill>
          <a:blip r:embed="rId4" cstate="print"/>
          <a:stretch>
            <a:fillRect/>
          </a:stretch>
        </p:blipFill>
        <p:spPr>
          <a:xfrm>
            <a:off x="457200" y="2971800"/>
            <a:ext cx="2209800" cy="2493918"/>
          </a:xfrm>
          <a:prstGeom prst="rect">
            <a:avLst/>
          </a:prstGeom>
        </p:spPr>
      </p:pic>
      <p:pic>
        <p:nvPicPr>
          <p:cNvPr id="46082" name="Picture 2" descr="Image result for rock n play with baby sleeping"/>
          <p:cNvPicPr>
            <a:picLocks noChangeAspect="1" noChangeArrowheads="1"/>
          </p:cNvPicPr>
          <p:nvPr/>
        </p:nvPicPr>
        <p:blipFill>
          <a:blip r:embed="rId5" cstate="print"/>
          <a:srcRect/>
          <a:stretch>
            <a:fillRect/>
          </a:stretch>
        </p:blipFill>
        <p:spPr bwMode="auto">
          <a:xfrm>
            <a:off x="6019800" y="2971800"/>
            <a:ext cx="2590799" cy="2590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a room…not a bed</a:t>
            </a:r>
            <a:endParaRPr lang="en-US" dirty="0"/>
          </a:p>
        </p:txBody>
      </p:sp>
      <p:sp>
        <p:nvSpPr>
          <p:cNvPr id="3" name="Content Placeholder 2"/>
          <p:cNvSpPr>
            <a:spLocks noGrp="1"/>
          </p:cNvSpPr>
          <p:nvPr>
            <p:ph sz="half" idx="1"/>
          </p:nvPr>
        </p:nvSpPr>
        <p:spPr>
          <a:xfrm>
            <a:off x="457200" y="2133600"/>
            <a:ext cx="4076700" cy="3962400"/>
          </a:xfrm>
        </p:spPr>
        <p:txBody>
          <a:bodyPr/>
          <a:lstStyle/>
          <a:p>
            <a:r>
              <a:rPr lang="en-US" dirty="0" smtClean="0"/>
              <a:t>Promotes breastfeeding easily</a:t>
            </a:r>
          </a:p>
          <a:p>
            <a:r>
              <a:rPr lang="en-US" dirty="0" smtClean="0"/>
              <a:t>Promotes bonding safely</a:t>
            </a:r>
          </a:p>
          <a:p>
            <a:r>
              <a:rPr lang="en-US" dirty="0" smtClean="0"/>
              <a:t>Avoids risks of bed sharing</a:t>
            </a:r>
          </a:p>
          <a:p>
            <a:r>
              <a:rPr lang="en-US" dirty="0" smtClean="0"/>
              <a:t>Room sharing is now recommended up to age 1</a:t>
            </a:r>
            <a:endParaRPr lang="en-US" dirty="0"/>
          </a:p>
        </p:txBody>
      </p:sp>
      <p:sp>
        <p:nvSpPr>
          <p:cNvPr id="7" name="TextBox 6"/>
          <p:cNvSpPr txBox="1"/>
          <p:nvPr/>
        </p:nvSpPr>
        <p:spPr>
          <a:xfrm>
            <a:off x="762000" y="6321623"/>
            <a:ext cx="7620000" cy="307777"/>
          </a:xfrm>
          <a:prstGeom prst="rect">
            <a:avLst/>
          </a:prstGeom>
          <a:noFill/>
        </p:spPr>
        <p:txBody>
          <a:bodyPr wrap="square" rtlCol="0">
            <a:spAutoFit/>
          </a:bodyPr>
          <a:lstStyle/>
          <a:p>
            <a:r>
              <a:rPr lang="en-US" sz="700" i="1" dirty="0"/>
              <a:t>Image courtesy of the Safe to Sleep</a:t>
            </a:r>
            <a:r>
              <a:rPr lang="en-US" sz="700" i="1" baseline="30000" dirty="0"/>
              <a:t>®</a:t>
            </a:r>
            <a:r>
              <a:rPr lang="en-US" sz="700" i="1" dirty="0"/>
              <a:t> campaign, for educational purposes only; </a:t>
            </a:r>
            <a:r>
              <a:rPr lang="en-US" sz="700" dirty="0"/>
              <a:t>Eunice Kennedy Shriver</a:t>
            </a:r>
            <a:r>
              <a:rPr lang="en-US" sz="700" i="1" dirty="0"/>
              <a:t> National Institute of Child Health </a:t>
            </a:r>
            <a:r>
              <a:rPr lang="en-US" sz="700" i="1" dirty="0" smtClean="0"/>
              <a:t>and Human </a:t>
            </a:r>
            <a:r>
              <a:rPr lang="en-US" sz="700" i="1" dirty="0"/>
              <a:t>Development, </a:t>
            </a:r>
            <a:r>
              <a:rPr lang="en-US" sz="700" i="1" u="sng" dirty="0"/>
              <a:t>http://</a:t>
            </a:r>
            <a:r>
              <a:rPr lang="en-US" sz="700" i="1" u="sng" dirty="0" err="1"/>
              <a:t>safetosleep.nichd.nih.gov</a:t>
            </a:r>
            <a:r>
              <a:rPr lang="en-US" sz="700" i="1" dirty="0"/>
              <a:t>; Safe to Sleep</a:t>
            </a:r>
            <a:r>
              <a:rPr lang="en-US" sz="700" i="1" baseline="30000" dirty="0"/>
              <a:t>®</a:t>
            </a:r>
            <a:r>
              <a:rPr lang="en-US" sz="700" i="1" dirty="0"/>
              <a:t> is a registered trademark of the U.S. Department of Health and Human Services. </a:t>
            </a:r>
            <a:endParaRPr lang="en-US" sz="700" dirty="0"/>
          </a:p>
        </p:txBody>
      </p:sp>
      <p:pic>
        <p:nvPicPr>
          <p:cNvPr id="1026" name="Picture 2" descr="D:\Table Talk\Share a Room Zara DSC_4042.jpg"/>
          <p:cNvPicPr>
            <a:picLocks noChangeAspect="1" noChangeArrowheads="1"/>
          </p:cNvPicPr>
          <p:nvPr/>
        </p:nvPicPr>
        <p:blipFill>
          <a:blip r:embed="rId3" cstate="print"/>
          <a:stretch>
            <a:fillRect/>
          </a:stretch>
        </p:blipFill>
        <p:spPr bwMode="auto">
          <a:xfrm>
            <a:off x="4534130" y="2489200"/>
            <a:ext cx="4152439" cy="2768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soft objects out of crib</a:t>
            </a:r>
            <a:endParaRPr lang="en-US" dirty="0"/>
          </a:p>
        </p:txBody>
      </p:sp>
      <p:sp>
        <p:nvSpPr>
          <p:cNvPr id="5" name="Content Placeholder 4"/>
          <p:cNvSpPr>
            <a:spLocks noGrp="1"/>
          </p:cNvSpPr>
          <p:nvPr>
            <p:ph idx="1"/>
          </p:nvPr>
        </p:nvSpPr>
        <p:spPr>
          <a:xfrm>
            <a:off x="5257800" y="2438400"/>
            <a:ext cx="3657600" cy="3200400"/>
          </a:xfrm>
        </p:spPr>
        <p:txBody>
          <a:bodyPr/>
          <a:lstStyle/>
          <a:p>
            <a:r>
              <a:rPr lang="en-US" dirty="0" smtClean="0"/>
              <a:t>No blankets</a:t>
            </a:r>
          </a:p>
          <a:p>
            <a:r>
              <a:rPr lang="en-US" dirty="0" smtClean="0"/>
              <a:t>No comforters</a:t>
            </a:r>
          </a:p>
          <a:p>
            <a:r>
              <a:rPr lang="en-US" dirty="0" smtClean="0"/>
              <a:t>No pillows</a:t>
            </a:r>
          </a:p>
          <a:p>
            <a:r>
              <a:rPr lang="en-US" dirty="0" smtClean="0"/>
              <a:t>No bumper pads</a:t>
            </a:r>
          </a:p>
          <a:p>
            <a:endParaRPr lang="en-US" dirty="0" smtClean="0"/>
          </a:p>
          <a:p>
            <a:endParaRPr lang="en-US" dirty="0"/>
          </a:p>
        </p:txBody>
      </p:sp>
      <p:pic>
        <p:nvPicPr>
          <p:cNvPr id="6" name="Content Placeholder 4" descr="crib-safety.png"/>
          <p:cNvPicPr>
            <a:picLocks noChangeAspect="1"/>
          </p:cNvPicPr>
          <p:nvPr/>
        </p:nvPicPr>
        <p:blipFill>
          <a:blip r:embed="rId3" cstate="print"/>
          <a:stretch>
            <a:fillRect/>
          </a:stretch>
        </p:blipFill>
        <p:spPr bwMode="auto">
          <a:xfrm>
            <a:off x="520337" y="2362200"/>
            <a:ext cx="4585063"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 prenatal care</a:t>
            </a:r>
            <a:endParaRPr lang="en-US" dirty="0"/>
          </a:p>
        </p:txBody>
      </p:sp>
      <p:sp>
        <p:nvSpPr>
          <p:cNvPr id="3" name="Content Placeholder 2"/>
          <p:cNvSpPr>
            <a:spLocks noGrp="1"/>
          </p:cNvSpPr>
          <p:nvPr>
            <p:ph idx="1"/>
          </p:nvPr>
        </p:nvSpPr>
        <p:spPr>
          <a:xfrm>
            <a:off x="457200" y="2362200"/>
            <a:ext cx="3581400" cy="3810000"/>
          </a:xfrm>
        </p:spPr>
        <p:txBody>
          <a:bodyPr/>
          <a:lstStyle/>
          <a:p>
            <a:pPr>
              <a:buNone/>
            </a:pPr>
            <a:r>
              <a:rPr lang="en-US" dirty="0" smtClean="0"/>
              <a:t>	There is epidemiologic evidence linking a lower risk of SIDS for infants whose mothers obtain regular prenatal care</a:t>
            </a:r>
          </a:p>
        </p:txBody>
      </p:sp>
      <p:pic>
        <p:nvPicPr>
          <p:cNvPr id="4" name="Content Placeholder 4" descr="DSC_1824-23.jpg"/>
          <p:cNvPicPr>
            <a:picLocks noChangeAspect="1"/>
          </p:cNvPicPr>
          <p:nvPr/>
        </p:nvPicPr>
        <p:blipFill>
          <a:blip r:embed="rId3" cstate="print"/>
          <a:stretch>
            <a:fillRect/>
          </a:stretch>
        </p:blipFill>
        <p:spPr>
          <a:xfrm>
            <a:off x="4648200" y="2743200"/>
            <a:ext cx="4076700" cy="2717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762000"/>
          </a:xfrm>
        </p:spPr>
        <p:txBody>
          <a:bodyPr/>
          <a:lstStyle/>
          <a:p>
            <a:r>
              <a:rPr lang="en-US" dirty="0" smtClean="0"/>
              <a:t>Objectives</a:t>
            </a:r>
            <a:endParaRPr lang="en-US" dirty="0"/>
          </a:p>
        </p:txBody>
      </p:sp>
      <p:sp>
        <p:nvSpPr>
          <p:cNvPr id="3" name="Content Placeholder 2"/>
          <p:cNvSpPr>
            <a:spLocks noGrp="1"/>
          </p:cNvSpPr>
          <p:nvPr>
            <p:ph idx="1"/>
          </p:nvPr>
        </p:nvSpPr>
        <p:spPr>
          <a:xfrm>
            <a:off x="457200" y="2209800"/>
            <a:ext cx="8305800" cy="4267200"/>
          </a:xfrm>
        </p:spPr>
        <p:txBody>
          <a:bodyPr/>
          <a:lstStyle/>
          <a:p>
            <a:r>
              <a:rPr lang="en-US" sz="2800" dirty="0" smtClean="0"/>
              <a:t>Provide update on infant mortality</a:t>
            </a:r>
          </a:p>
          <a:p>
            <a:r>
              <a:rPr lang="en-US" sz="2800" dirty="0" smtClean="0"/>
              <a:t>Refresh knowledge of American Academy of Pediatrics (AAP) safe sleep recommendations</a:t>
            </a:r>
          </a:p>
          <a:p>
            <a:r>
              <a:rPr lang="en-US" sz="2800" dirty="0" smtClean="0"/>
              <a:t>Promote engaging families in conversations about baby’s sleep environment</a:t>
            </a:r>
          </a:p>
          <a:p>
            <a:r>
              <a:rPr lang="en-US" sz="2800" dirty="0" smtClean="0"/>
              <a:t>Guide families on using safe sleep practices</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smoke exposure</a:t>
            </a:r>
            <a:endParaRPr lang="en-US" dirty="0"/>
          </a:p>
        </p:txBody>
      </p:sp>
      <p:sp>
        <p:nvSpPr>
          <p:cNvPr id="3" name="Content Placeholder 2"/>
          <p:cNvSpPr>
            <a:spLocks noGrp="1"/>
          </p:cNvSpPr>
          <p:nvPr>
            <p:ph idx="1"/>
          </p:nvPr>
        </p:nvSpPr>
        <p:spPr/>
        <p:txBody>
          <a:bodyPr/>
          <a:lstStyle/>
          <a:p>
            <a:pPr>
              <a:buNone/>
            </a:pPr>
            <a:r>
              <a:rPr lang="en-US" sz="3000" dirty="0" smtClean="0"/>
              <a:t>Both maternal smoking and smoke in the</a:t>
            </a:r>
          </a:p>
          <a:p>
            <a:pPr>
              <a:buNone/>
            </a:pPr>
            <a:r>
              <a:rPr lang="en-US" sz="3000" dirty="0" smtClean="0"/>
              <a:t>infant environment after birth are major risk</a:t>
            </a:r>
          </a:p>
          <a:p>
            <a:pPr>
              <a:buNone/>
            </a:pPr>
            <a:r>
              <a:rPr lang="en-US" sz="3000" dirty="0" smtClean="0"/>
              <a:t>factors for SIDS</a:t>
            </a:r>
            <a:endParaRPr lang="en-US" sz="3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alcohol and illicit drugs</a:t>
            </a:r>
            <a:endParaRPr lang="en-US" dirty="0"/>
          </a:p>
        </p:txBody>
      </p:sp>
      <p:sp>
        <p:nvSpPr>
          <p:cNvPr id="3" name="Content Placeholder 2"/>
          <p:cNvSpPr>
            <a:spLocks noGrp="1"/>
          </p:cNvSpPr>
          <p:nvPr>
            <p:ph idx="1"/>
          </p:nvPr>
        </p:nvSpPr>
        <p:spPr/>
        <p:txBody>
          <a:bodyPr/>
          <a:lstStyle/>
          <a:p>
            <a:pPr>
              <a:buNone/>
            </a:pPr>
            <a:r>
              <a:rPr lang="en-US" dirty="0" smtClean="0"/>
              <a:t>There is an increased risk of SIDS with</a:t>
            </a:r>
          </a:p>
          <a:p>
            <a:pPr>
              <a:buNone/>
            </a:pPr>
            <a:r>
              <a:rPr lang="en-US" dirty="0" smtClean="0"/>
              <a:t>prenatal and postnatal exposure to alcohol </a:t>
            </a:r>
          </a:p>
          <a:p>
            <a:pPr>
              <a:buNone/>
            </a:pPr>
            <a:r>
              <a:rPr lang="en-US" dirty="0" smtClean="0"/>
              <a:t>or illicit drug use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Breastfeeding is recommended</a:t>
            </a:r>
            <a:endParaRPr lang="en-US" dirty="0"/>
          </a:p>
        </p:txBody>
      </p:sp>
      <p:sp>
        <p:nvSpPr>
          <p:cNvPr id="3" name="Content Placeholder 2"/>
          <p:cNvSpPr>
            <a:spLocks noGrp="1"/>
          </p:cNvSpPr>
          <p:nvPr>
            <p:ph idx="1"/>
          </p:nvPr>
        </p:nvSpPr>
        <p:spPr>
          <a:xfrm>
            <a:off x="457200" y="2362200"/>
            <a:ext cx="4267200" cy="3962400"/>
          </a:xfrm>
        </p:spPr>
        <p:txBody>
          <a:bodyPr/>
          <a:lstStyle/>
          <a:p>
            <a:r>
              <a:rPr lang="en-US" dirty="0" smtClean="0"/>
              <a:t>Breastfeeding is associated with a reduced risk of SIDS</a:t>
            </a:r>
          </a:p>
          <a:p>
            <a:r>
              <a:rPr lang="en-US" dirty="0" smtClean="0"/>
              <a:t>Breastfeeding has been shown to be more protective against SIDS than not breastfeeding</a:t>
            </a:r>
          </a:p>
          <a:p>
            <a:endParaRPr lang="en-US" dirty="0"/>
          </a:p>
        </p:txBody>
      </p:sp>
      <p:pic>
        <p:nvPicPr>
          <p:cNvPr id="4" name="Content Placeholder 4" descr="DSC_19642.jpg"/>
          <p:cNvPicPr>
            <a:picLocks noChangeAspect="1"/>
          </p:cNvPicPr>
          <p:nvPr/>
        </p:nvPicPr>
        <p:blipFill>
          <a:blip r:embed="rId3" cstate="print"/>
          <a:stretch>
            <a:fillRect/>
          </a:stretch>
        </p:blipFill>
        <p:spPr>
          <a:xfrm>
            <a:off x="4686300" y="2590800"/>
            <a:ext cx="4076700" cy="2717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offering a pacifier</a:t>
            </a:r>
            <a:endParaRPr lang="en-US" dirty="0"/>
          </a:p>
        </p:txBody>
      </p:sp>
      <p:sp>
        <p:nvSpPr>
          <p:cNvPr id="3" name="Content Placeholder 2"/>
          <p:cNvSpPr>
            <a:spLocks noGrp="1"/>
          </p:cNvSpPr>
          <p:nvPr>
            <p:ph idx="1"/>
          </p:nvPr>
        </p:nvSpPr>
        <p:spPr/>
        <p:txBody>
          <a:bodyPr/>
          <a:lstStyle/>
          <a:p>
            <a:r>
              <a:rPr lang="en-US" dirty="0" smtClean="0"/>
              <a:t>Offer at nap time and bed time</a:t>
            </a:r>
          </a:p>
          <a:p>
            <a:r>
              <a:rPr lang="en-US" dirty="0" smtClean="0"/>
              <a:t>Studies have reported a protective effect of pacifiers on the incident of SIDS</a:t>
            </a:r>
          </a:p>
          <a:p>
            <a:r>
              <a:rPr lang="en-US" dirty="0" smtClean="0"/>
              <a:t>The protective effect persists through the sleep period even if it falls out of the baby's mouth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762000"/>
          </a:xfrm>
        </p:spPr>
        <p:txBody>
          <a:bodyPr/>
          <a:lstStyle/>
          <a:p>
            <a:r>
              <a:rPr lang="en-US" dirty="0" smtClean="0"/>
              <a:t>Avoid overheating</a:t>
            </a:r>
            <a:endParaRPr lang="en-US" dirty="0"/>
          </a:p>
        </p:txBody>
      </p:sp>
      <p:sp>
        <p:nvSpPr>
          <p:cNvPr id="3" name="Content Placeholder 2"/>
          <p:cNvSpPr>
            <a:spLocks noGrp="1"/>
          </p:cNvSpPr>
          <p:nvPr>
            <p:ph sz="half" idx="1"/>
          </p:nvPr>
        </p:nvSpPr>
        <p:spPr>
          <a:xfrm>
            <a:off x="571500" y="2133600"/>
            <a:ext cx="5219700" cy="4267200"/>
          </a:xfrm>
        </p:spPr>
        <p:txBody>
          <a:bodyPr/>
          <a:lstStyle/>
          <a:p>
            <a:r>
              <a:rPr lang="en-US" dirty="0" smtClean="0"/>
              <a:t>Set room temperature to what is comfortable for adults</a:t>
            </a:r>
          </a:p>
          <a:p>
            <a:r>
              <a:rPr lang="en-US" dirty="0" smtClean="0"/>
              <a:t>Dress baby to be comfortable</a:t>
            </a:r>
          </a:p>
          <a:p>
            <a:r>
              <a:rPr lang="en-US" dirty="0" smtClean="0"/>
              <a:t>Use a sleep sack </a:t>
            </a:r>
          </a:p>
          <a:p>
            <a:r>
              <a:rPr lang="en-US" dirty="0" smtClean="0"/>
              <a:t>Use of a fan in the room has been considered a protective factor</a:t>
            </a:r>
            <a:endParaRPr lang="en-US" sz="1200" dirty="0"/>
          </a:p>
        </p:txBody>
      </p:sp>
      <p:pic>
        <p:nvPicPr>
          <p:cNvPr id="7" name="Content Placeholder 6" descr="ABCs Luke Lightning Bolts DSC_1943.jpg"/>
          <p:cNvPicPr>
            <a:picLocks noGrp="1" noChangeAspect="1"/>
          </p:cNvPicPr>
          <p:nvPr>
            <p:ph sz="half" idx="2"/>
          </p:nvPr>
        </p:nvPicPr>
        <p:blipFill>
          <a:blip r:embed="rId3" cstate="print"/>
          <a:stretch>
            <a:fillRect/>
          </a:stretch>
        </p:blipFill>
        <p:spPr>
          <a:xfrm>
            <a:off x="5867400" y="2362200"/>
            <a:ext cx="2181369" cy="31242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safe sleep surfaces</a:t>
            </a:r>
            <a:endParaRPr lang="en-US" dirty="0"/>
          </a:p>
        </p:txBody>
      </p:sp>
      <p:pic>
        <p:nvPicPr>
          <p:cNvPr id="6" name="Picture 5" descr="AltSafeSleepOption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2590800"/>
            <a:ext cx="3710315" cy="3429000"/>
          </a:xfrm>
          <a:prstGeom prst="rect">
            <a:avLst/>
          </a:prstGeom>
        </p:spPr>
      </p:pic>
      <p:sp>
        <p:nvSpPr>
          <p:cNvPr id="4" name="TextBox 3"/>
          <p:cNvSpPr txBox="1"/>
          <p:nvPr/>
        </p:nvSpPr>
        <p:spPr>
          <a:xfrm>
            <a:off x="762000" y="6321623"/>
            <a:ext cx="7620000" cy="307777"/>
          </a:xfrm>
          <a:prstGeom prst="rect">
            <a:avLst/>
          </a:prstGeom>
          <a:noFill/>
        </p:spPr>
        <p:txBody>
          <a:bodyPr wrap="square" rtlCol="0">
            <a:spAutoFit/>
          </a:bodyPr>
          <a:lstStyle/>
          <a:p>
            <a:r>
              <a:rPr lang="en-US" sz="700" i="1" dirty="0"/>
              <a:t>Image courtesy of the Safe to Sleep</a:t>
            </a:r>
            <a:r>
              <a:rPr lang="en-US" sz="700" i="1" baseline="30000" dirty="0"/>
              <a:t>®</a:t>
            </a:r>
            <a:r>
              <a:rPr lang="en-US" sz="700" i="1" dirty="0"/>
              <a:t> campaign, for educational purposes only; </a:t>
            </a:r>
            <a:r>
              <a:rPr lang="en-US" sz="700" dirty="0"/>
              <a:t>Eunice Kennedy Shriver</a:t>
            </a:r>
            <a:r>
              <a:rPr lang="en-US" sz="700" i="1" dirty="0"/>
              <a:t> National Institute of Child Health </a:t>
            </a:r>
            <a:r>
              <a:rPr lang="en-US" sz="700" i="1" dirty="0" smtClean="0"/>
              <a:t>and Human </a:t>
            </a:r>
            <a:r>
              <a:rPr lang="en-US" sz="700" i="1" dirty="0"/>
              <a:t>Development, </a:t>
            </a:r>
            <a:r>
              <a:rPr lang="en-US" sz="700" i="1" u="sng" dirty="0"/>
              <a:t>http://</a:t>
            </a:r>
            <a:r>
              <a:rPr lang="en-US" sz="700" i="1" u="sng" dirty="0" err="1"/>
              <a:t>safetosleep.nichd.nih.gov</a:t>
            </a:r>
            <a:r>
              <a:rPr lang="en-US" sz="700" i="1" dirty="0"/>
              <a:t>; Safe to Sleep</a:t>
            </a:r>
            <a:r>
              <a:rPr lang="en-US" sz="700" i="1" baseline="30000" dirty="0"/>
              <a:t>®</a:t>
            </a:r>
            <a:r>
              <a:rPr lang="en-US" sz="700" i="1" dirty="0"/>
              <a:t> is a registered trademark of the U.S. Department of Health and Human Services. </a:t>
            </a:r>
            <a:endParaRPr lang="en-US" sz="7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safe sleep surfaces</a:t>
            </a:r>
            <a:endParaRPr lang="en-US" dirty="0"/>
          </a:p>
        </p:txBody>
      </p:sp>
      <p:pic>
        <p:nvPicPr>
          <p:cNvPr id="4" name="Content Placeholder 3" descr="Newborn Nest Zara DSC_4228.jpg"/>
          <p:cNvPicPr>
            <a:picLocks noGrp="1" noChangeAspect="1"/>
          </p:cNvPicPr>
          <p:nvPr>
            <p:ph idx="1"/>
          </p:nvPr>
        </p:nvPicPr>
        <p:blipFill>
          <a:blip r:embed="rId3" cstate="print"/>
          <a:stretch>
            <a:fillRect/>
          </a:stretch>
        </p:blipFill>
        <p:spPr>
          <a:xfrm>
            <a:off x="1828800" y="2362200"/>
            <a:ext cx="2438400" cy="3657600"/>
          </a:xfrm>
        </p:spPr>
      </p:pic>
      <p:pic>
        <p:nvPicPr>
          <p:cNvPr id="5" name="Picture 4" descr="Newborn Nest by Bed Zara &amp; Mom DSC_4270_2.jpg"/>
          <p:cNvPicPr>
            <a:picLocks noChangeAspect="1"/>
          </p:cNvPicPr>
          <p:nvPr/>
        </p:nvPicPr>
        <p:blipFill>
          <a:blip r:embed="rId4" cstate="print"/>
          <a:stretch>
            <a:fillRect/>
          </a:stretch>
        </p:blipFill>
        <p:spPr>
          <a:xfrm>
            <a:off x="4800600" y="2362200"/>
            <a:ext cx="2438400" cy="36576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762000"/>
          </a:xfrm>
        </p:spPr>
        <p:txBody>
          <a:bodyPr/>
          <a:lstStyle/>
          <a:p>
            <a:r>
              <a:rPr lang="en-US" dirty="0" smtClean="0"/>
              <a:t>Cultural tradition</a:t>
            </a:r>
            <a:endParaRPr lang="en-US" dirty="0"/>
          </a:p>
        </p:txBody>
      </p:sp>
      <p:pic>
        <p:nvPicPr>
          <p:cNvPr id="6" name="Picture 5" descr="SS4A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2209800"/>
            <a:ext cx="2138934" cy="3200400"/>
          </a:xfrm>
          <a:prstGeom prst="rect">
            <a:avLst/>
          </a:prstGeom>
        </p:spPr>
      </p:pic>
      <p:pic>
        <p:nvPicPr>
          <p:cNvPr id="7" name="Picture 6" descr="SS4AI_A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2209800"/>
            <a:ext cx="2138934" cy="3200400"/>
          </a:xfrm>
          <a:prstGeom prst="rect">
            <a:avLst/>
          </a:prstGeom>
        </p:spPr>
      </p:pic>
      <p:pic>
        <p:nvPicPr>
          <p:cNvPr id="8" name="Picture 7" descr="SS4W.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1800" y="4343400"/>
            <a:ext cx="3200400" cy="2133600"/>
          </a:xfrm>
          <a:prstGeom prst="rect">
            <a:avLst/>
          </a:prstGeom>
        </p:spPr>
      </p:pic>
      <p:pic>
        <p:nvPicPr>
          <p:cNvPr id="11" name="Picture 10" descr="SS4H.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1800" y="2209800"/>
            <a:ext cx="3200400" cy="21336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families might not embrace the AAP guidelines </a:t>
            </a:r>
            <a:endParaRPr lang="en-US" dirty="0"/>
          </a:p>
        </p:txBody>
      </p:sp>
      <p:sp>
        <p:nvSpPr>
          <p:cNvPr id="3" name="Content Placeholder 2"/>
          <p:cNvSpPr>
            <a:spLocks noGrp="1"/>
          </p:cNvSpPr>
          <p:nvPr>
            <p:ph idx="1"/>
          </p:nvPr>
        </p:nvSpPr>
        <p:spPr>
          <a:xfrm>
            <a:off x="533400" y="2438400"/>
            <a:ext cx="8305800" cy="4191000"/>
          </a:xfrm>
        </p:spPr>
        <p:txBody>
          <a:bodyPr numCol="2">
            <a:normAutofit fontScale="92500" lnSpcReduction="10000"/>
          </a:bodyPr>
          <a:lstStyle/>
          <a:p>
            <a:pPr>
              <a:buFont typeface="Arial" pitchFamily="34" charset="0"/>
              <a:buChar char="•"/>
            </a:pPr>
            <a:r>
              <a:rPr lang="en-US" sz="2800" dirty="0" smtClean="0">
                <a:latin typeface="Century Gothic" pitchFamily="34" charset="0"/>
              </a:rPr>
              <a:t>Comfort of baby or themselves</a:t>
            </a:r>
          </a:p>
          <a:p>
            <a:pPr>
              <a:buFont typeface="Arial" pitchFamily="34" charset="0"/>
              <a:buChar char="•"/>
            </a:pPr>
            <a:r>
              <a:rPr lang="en-US" sz="2800" dirty="0" smtClean="0">
                <a:latin typeface="Century Gothic" pitchFamily="34" charset="0"/>
              </a:rPr>
              <a:t>Convenience</a:t>
            </a:r>
          </a:p>
          <a:p>
            <a:pPr>
              <a:buFont typeface="Arial" pitchFamily="34" charset="0"/>
              <a:buChar char="•"/>
            </a:pPr>
            <a:r>
              <a:rPr lang="en-US" sz="2800" dirty="0" smtClean="0">
                <a:latin typeface="Century Gothic" pitchFamily="34" charset="0"/>
              </a:rPr>
              <a:t>Safety</a:t>
            </a:r>
          </a:p>
          <a:p>
            <a:pPr>
              <a:buFont typeface="Arial" pitchFamily="34" charset="0"/>
              <a:buChar char="•"/>
            </a:pPr>
            <a:r>
              <a:rPr lang="en-US" sz="2800" dirty="0" smtClean="0">
                <a:latin typeface="Century Gothic" pitchFamily="34" charset="0"/>
              </a:rPr>
              <a:t>Prior experience with other children or own  childhood</a:t>
            </a:r>
          </a:p>
          <a:p>
            <a:pPr>
              <a:buFont typeface="Arial" pitchFamily="34" charset="0"/>
              <a:buChar char="•"/>
            </a:pPr>
            <a:r>
              <a:rPr lang="en-US" sz="2800" dirty="0" smtClean="0">
                <a:latin typeface="Century Gothic" pitchFamily="34" charset="0"/>
              </a:rPr>
              <a:t>Advice from family members or friends</a:t>
            </a:r>
          </a:p>
          <a:p>
            <a:pPr>
              <a:buFont typeface="Arial" pitchFamily="34" charset="0"/>
              <a:buChar char="•"/>
            </a:pPr>
            <a:r>
              <a:rPr lang="en-US" sz="2800" dirty="0" smtClean="0">
                <a:latin typeface="Century Gothic" pitchFamily="34" charset="0"/>
              </a:rPr>
              <a:t>Lack space for a </a:t>
            </a:r>
            <a:r>
              <a:rPr lang="en-US" sz="3100" dirty="0" smtClean="0">
                <a:latin typeface="Century Gothic" pitchFamily="34" charset="0"/>
              </a:rPr>
              <a:t>crib</a:t>
            </a:r>
          </a:p>
          <a:p>
            <a:pPr>
              <a:buFont typeface="Arial" pitchFamily="34" charset="0"/>
              <a:buChar char="•"/>
            </a:pPr>
            <a:r>
              <a:rPr lang="en-US" sz="2800" dirty="0" smtClean="0">
                <a:latin typeface="Century Gothic" pitchFamily="34" charset="0"/>
              </a:rPr>
              <a:t>Lack of a crib (money or access)</a:t>
            </a:r>
          </a:p>
          <a:p>
            <a:pPr>
              <a:buFont typeface="Arial" pitchFamily="34" charset="0"/>
              <a:buChar char="•"/>
            </a:pPr>
            <a:r>
              <a:rPr lang="en-US" sz="2800" dirty="0" smtClean="0">
                <a:latin typeface="Century Gothic" pitchFamily="34" charset="0"/>
              </a:rPr>
              <a:t>Differing information or knowledge</a:t>
            </a:r>
          </a:p>
          <a:p>
            <a:pPr>
              <a:buFont typeface="Arial" pitchFamily="34" charset="0"/>
              <a:buChar char="•"/>
            </a:pPr>
            <a:r>
              <a:rPr lang="en-US" sz="2800" dirty="0" smtClean="0">
                <a:latin typeface="Century Gothic" pitchFamily="34" charset="0"/>
              </a:rPr>
              <a:t>Mixed messages from health care providers</a:t>
            </a:r>
          </a:p>
          <a:p>
            <a:pPr>
              <a:buFont typeface="Arial" pitchFamily="34" charset="0"/>
              <a:buChar char="•"/>
            </a:pPr>
            <a:r>
              <a:rPr lang="en-US" sz="2800" dirty="0" smtClean="0">
                <a:latin typeface="Century Gothic" pitchFamily="34" charset="0"/>
              </a:rPr>
              <a:t>Information is not culturally appropriate </a:t>
            </a:r>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Conversations with families</a:t>
            </a:r>
            <a:endParaRPr lang="en-US" dirty="0"/>
          </a:p>
        </p:txBody>
      </p:sp>
      <p:sp>
        <p:nvSpPr>
          <p:cNvPr id="3" name="Content Placeholder 2"/>
          <p:cNvSpPr>
            <a:spLocks noGrp="1"/>
          </p:cNvSpPr>
          <p:nvPr>
            <p:ph idx="1"/>
          </p:nvPr>
        </p:nvSpPr>
        <p:spPr>
          <a:xfrm>
            <a:off x="533400" y="2438400"/>
            <a:ext cx="8305800" cy="4191000"/>
          </a:xfrm>
        </p:spPr>
        <p:txBody>
          <a:bodyPr numCol="1">
            <a:normAutofit fontScale="92500" lnSpcReduction="20000"/>
          </a:bodyPr>
          <a:lstStyle/>
          <a:p>
            <a:pPr>
              <a:buFont typeface="Arial" pitchFamily="34" charset="0"/>
              <a:buChar char="•"/>
            </a:pPr>
            <a:r>
              <a:rPr lang="en-US" sz="2800" dirty="0" smtClean="0">
                <a:latin typeface="Century Gothic" pitchFamily="34" charset="0"/>
              </a:rPr>
              <a:t>Prenatal</a:t>
            </a:r>
          </a:p>
          <a:p>
            <a:pPr lvl="1">
              <a:buFont typeface="Arial" pitchFamily="34" charset="0"/>
              <a:buChar char="•"/>
            </a:pPr>
            <a:r>
              <a:rPr lang="en-US" sz="2600" dirty="0" smtClean="0">
                <a:latin typeface="Century Gothic" pitchFamily="34" charset="0"/>
              </a:rPr>
              <a:t>Where will baby to sleep when you bring him home?</a:t>
            </a:r>
          </a:p>
          <a:p>
            <a:pPr lvl="1">
              <a:buFont typeface="Arial" pitchFamily="34" charset="0"/>
              <a:buChar char="•"/>
            </a:pPr>
            <a:r>
              <a:rPr lang="en-US" sz="2600" dirty="0" smtClean="0">
                <a:latin typeface="Century Gothic" pitchFamily="34" charset="0"/>
              </a:rPr>
              <a:t>Will you travel overnight with baby?</a:t>
            </a:r>
          </a:p>
          <a:p>
            <a:pPr lvl="1">
              <a:buFont typeface="Arial" pitchFamily="34" charset="0"/>
              <a:buChar char="•"/>
            </a:pPr>
            <a:r>
              <a:rPr lang="en-US" sz="2600" dirty="0" smtClean="0">
                <a:latin typeface="Century Gothic" pitchFamily="34" charset="0"/>
              </a:rPr>
              <a:t>Where will baby stay while you are working?</a:t>
            </a:r>
          </a:p>
          <a:p>
            <a:pPr>
              <a:buFont typeface="Arial" pitchFamily="34" charset="0"/>
              <a:buChar char="•"/>
            </a:pPr>
            <a:r>
              <a:rPr lang="en-US" sz="2800" dirty="0" smtClean="0">
                <a:latin typeface="Century Gothic" pitchFamily="34" charset="0"/>
              </a:rPr>
              <a:t>Postpartum</a:t>
            </a:r>
          </a:p>
          <a:p>
            <a:pPr lvl="1">
              <a:buFont typeface="Arial" pitchFamily="34" charset="0"/>
              <a:buChar char="•"/>
            </a:pPr>
            <a:r>
              <a:rPr lang="en-US" sz="2600" dirty="0" smtClean="0">
                <a:latin typeface="Century Gothic" pitchFamily="34" charset="0"/>
              </a:rPr>
              <a:t>Where did baby sleep last night?</a:t>
            </a:r>
          </a:p>
          <a:p>
            <a:pPr lvl="1">
              <a:buFont typeface="Arial" pitchFamily="34" charset="0"/>
              <a:buChar char="•"/>
            </a:pPr>
            <a:r>
              <a:rPr lang="en-US" sz="2600" dirty="0" smtClean="0">
                <a:latin typeface="Century Gothic" pitchFamily="34" charset="0"/>
              </a:rPr>
              <a:t>Do you know where baby sleeps at daycare?</a:t>
            </a:r>
          </a:p>
          <a:p>
            <a:pPr>
              <a:buFont typeface="Arial" pitchFamily="34" charset="0"/>
              <a:buChar char="•"/>
            </a:pPr>
            <a:endParaRPr lang="en-US" sz="2800" dirty="0" smtClean="0">
              <a:latin typeface="Century Gothic" pitchFamily="34" charset="0"/>
            </a:endParaRPr>
          </a:p>
          <a:p>
            <a:pPr>
              <a:buFont typeface="Arial" pitchFamily="34" charset="0"/>
              <a:buChar char="•"/>
            </a:pPr>
            <a:r>
              <a:rPr lang="en-US" sz="2800" dirty="0" smtClean="0">
                <a:latin typeface="Century Gothic" pitchFamily="34" charset="0"/>
              </a:rPr>
              <a:t>“I really support these guidelines as your [pediatrician].” </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beliefs</a:t>
            </a:r>
            <a:endParaRPr lang="en-US" dirty="0"/>
          </a:p>
        </p:txBody>
      </p:sp>
      <p:sp>
        <p:nvSpPr>
          <p:cNvPr id="3" name="Content Placeholder 2"/>
          <p:cNvSpPr>
            <a:spLocks noGrp="1"/>
          </p:cNvSpPr>
          <p:nvPr>
            <p:ph idx="1"/>
          </p:nvPr>
        </p:nvSpPr>
        <p:spPr>
          <a:xfrm>
            <a:off x="609600" y="2514600"/>
            <a:ext cx="8001000" cy="3962400"/>
          </a:xfrm>
        </p:spPr>
        <p:txBody>
          <a:bodyPr/>
          <a:lstStyle/>
          <a:p>
            <a:r>
              <a:rPr lang="en-US" sz="2800" dirty="0" smtClean="0"/>
              <a:t>What are your personal feelings about how and where an infant should sleep?</a:t>
            </a:r>
          </a:p>
          <a:p>
            <a:r>
              <a:rPr lang="en-US" sz="2800" dirty="0" smtClean="0"/>
              <a:t>Do your personal experiences impact your clinical practice?</a:t>
            </a:r>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safe way to share a bed</a:t>
            </a:r>
            <a:endParaRPr lang="en-US" dirty="0"/>
          </a:p>
        </p:txBody>
      </p:sp>
      <p:sp>
        <p:nvSpPr>
          <p:cNvPr id="3" name="Content Placeholder 2"/>
          <p:cNvSpPr>
            <a:spLocks noGrp="1"/>
          </p:cNvSpPr>
          <p:nvPr>
            <p:ph idx="1"/>
          </p:nvPr>
        </p:nvSpPr>
        <p:spPr/>
        <p:txBody>
          <a:bodyPr/>
          <a:lstStyle/>
          <a:p>
            <a:pPr>
              <a:buNone/>
            </a:pPr>
            <a:r>
              <a:rPr lang="en-US" dirty="0" smtClean="0"/>
              <a:t>   “</a:t>
            </a:r>
            <a:r>
              <a:rPr lang="en-US" i="1" dirty="0" smtClean="0"/>
              <a:t>As your physician I cannot tell you how to sleep with your baby safely because there truly is no safe way. But let’s talk about how you can </a:t>
            </a:r>
            <a:r>
              <a:rPr lang="en-US" b="1" i="1" dirty="0" smtClean="0"/>
              <a:t>reduce the risk </a:t>
            </a:r>
            <a:r>
              <a:rPr lang="en-US" i="1" dirty="0" smtClean="0"/>
              <a:t>of anything happening. Remember what we talked about</a:t>
            </a:r>
            <a:r>
              <a:rPr lang="en-US" dirty="0" smtClean="0"/>
              <a: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all you do!</a:t>
            </a:r>
            <a:endParaRPr lang="en-US" dirty="0"/>
          </a:p>
        </p:txBody>
      </p:sp>
      <p:pic>
        <p:nvPicPr>
          <p:cNvPr id="9" name="Picture 8" descr="SSpptSlide35cent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7700" y="2438400"/>
            <a:ext cx="2766060" cy="3657600"/>
          </a:xfrm>
          <a:prstGeom prst="rect">
            <a:avLst/>
          </a:prstGeom>
        </p:spPr>
      </p:pic>
      <p:pic>
        <p:nvPicPr>
          <p:cNvPr id="10" name="Picture 9" descr="SSpptSlide35lef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327" y="3200400"/>
            <a:ext cx="2982388" cy="1905000"/>
          </a:xfrm>
          <a:prstGeom prst="rect">
            <a:avLst/>
          </a:prstGeom>
        </p:spPr>
      </p:pic>
      <p:pic>
        <p:nvPicPr>
          <p:cNvPr id="11" name="Picture 10" descr="SSpptSlide35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600" y="3200400"/>
            <a:ext cx="2973658" cy="19812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184" y="3200400"/>
            <a:ext cx="8743216" cy="966217"/>
          </a:xfrm>
          <a:prstGeom prst="rect">
            <a:avLst/>
          </a:prstGeom>
        </p:spPr>
      </p:pic>
      <p:sp>
        <p:nvSpPr>
          <p:cNvPr id="3" name="TextBox 2"/>
          <p:cNvSpPr txBox="1"/>
          <p:nvPr/>
        </p:nvSpPr>
        <p:spPr>
          <a:xfrm>
            <a:off x="148738" y="6400800"/>
            <a:ext cx="2010487" cy="276999"/>
          </a:xfrm>
          <a:prstGeom prst="rect">
            <a:avLst/>
          </a:prstGeom>
          <a:noFill/>
        </p:spPr>
        <p:txBody>
          <a:bodyPr wrap="none" rtlCol="0">
            <a:spAutoFit/>
          </a:bodyPr>
          <a:lstStyle/>
          <a:p>
            <a:r>
              <a:rPr lang="en-US" sz="1200" dirty="0" smtClean="0"/>
              <a:t>Updated: January 2018</a:t>
            </a:r>
            <a:endParaRPr lang="en-US" sz="1200" dirty="0"/>
          </a:p>
        </p:txBody>
      </p:sp>
    </p:spTree>
    <p:extLst>
      <p:ext uri="{BB962C8B-B14F-4D97-AF65-F5344CB8AC3E}">
        <p14:creationId xmlns:p14="http://schemas.microsoft.com/office/powerpoint/2010/main" val="1010118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causes of infant death</a:t>
            </a:r>
            <a:endParaRPr lang="en-US" dirty="0"/>
          </a:p>
        </p:txBody>
      </p:sp>
      <p:sp>
        <p:nvSpPr>
          <p:cNvPr id="3" name="Content Placeholder 2"/>
          <p:cNvSpPr>
            <a:spLocks noGrp="1"/>
          </p:cNvSpPr>
          <p:nvPr>
            <p:ph idx="1"/>
          </p:nvPr>
        </p:nvSpPr>
        <p:spPr>
          <a:xfrm>
            <a:off x="685800" y="2362200"/>
            <a:ext cx="8077200" cy="3962400"/>
          </a:xfrm>
        </p:spPr>
        <p:txBody>
          <a:bodyPr/>
          <a:lstStyle/>
          <a:p>
            <a:pPr marL="514350" indent="-514350">
              <a:buFont typeface="+mj-lt"/>
              <a:buAutoNum type="arabicPeriod"/>
            </a:pPr>
            <a:r>
              <a:rPr lang="en-US" sz="2800" dirty="0" smtClean="0"/>
              <a:t>Preterm birth</a:t>
            </a:r>
          </a:p>
          <a:p>
            <a:pPr marL="514350" indent="-514350">
              <a:buFont typeface="+mj-lt"/>
              <a:buAutoNum type="arabicPeriod"/>
            </a:pPr>
            <a:r>
              <a:rPr lang="en-US" sz="2800" dirty="0" smtClean="0"/>
              <a:t>Congenital anomalies </a:t>
            </a:r>
          </a:p>
          <a:p>
            <a:pPr marL="514350" indent="-514350">
              <a:buFont typeface="+mj-lt"/>
              <a:buAutoNum type="arabicPeriod"/>
            </a:pPr>
            <a:r>
              <a:rPr lang="en-US" sz="2800" dirty="0" smtClean="0"/>
              <a:t>Maternal complications</a:t>
            </a:r>
          </a:p>
          <a:p>
            <a:pPr marL="514350" indent="-514350">
              <a:buFont typeface="+mj-lt"/>
              <a:buAutoNum type="arabicPeriod"/>
            </a:pPr>
            <a:r>
              <a:rPr lang="en-US" sz="2800" dirty="0" smtClean="0"/>
              <a:t>Sudden Infant Death Syndrome (SIDS)</a:t>
            </a:r>
          </a:p>
          <a:p>
            <a:pPr marL="514350" indent="-514350">
              <a:buFont typeface="+mj-lt"/>
              <a:buAutoNum type="arabicPeriod"/>
            </a:pPr>
            <a:r>
              <a:rPr lang="en-US" sz="2800" dirty="0" smtClean="0"/>
              <a:t>Unintentional and intentional injury (including suffocation)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Sudden Unexpected Infant Deaths</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1178929025"/>
              </p:ext>
            </p:extLst>
          </p:nvPr>
        </p:nvGraphicFramePr>
        <p:xfrm>
          <a:off x="457200" y="2362200"/>
          <a:ext cx="83058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990600"/>
          </a:xfrm>
        </p:spPr>
        <p:txBody>
          <a:bodyPr/>
          <a:lstStyle/>
          <a:p>
            <a:r>
              <a:rPr lang="en-US" dirty="0" smtClean="0"/>
              <a:t>SIDS risk: triple risk model</a:t>
            </a:r>
            <a:endParaRPr lang="en-US" dirty="0"/>
          </a:p>
        </p:txBody>
      </p:sp>
      <p:pic>
        <p:nvPicPr>
          <p:cNvPr id="4" name="Content Placeholder 3" descr="Triple-risk model for SIDS.jpg"/>
          <p:cNvPicPr>
            <a:picLocks noGrp="1"/>
          </p:cNvPicPr>
          <p:nvPr>
            <p:ph idx="1"/>
          </p:nvPr>
        </p:nvPicPr>
        <p:blipFill>
          <a:blip r:embed="rId3" cstate="print"/>
          <a:stretch>
            <a:fillRect/>
          </a:stretch>
        </p:blipFill>
        <p:spPr>
          <a:xfrm>
            <a:off x="1763506" y="2049225"/>
            <a:ext cx="5704094" cy="42753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914400"/>
          </a:xfrm>
        </p:spPr>
        <p:txBody>
          <a:bodyPr/>
          <a:lstStyle/>
          <a:p>
            <a:r>
              <a:rPr lang="en-US" dirty="0" smtClean="0"/>
              <a:t>Infant mortality by country, 2018</a:t>
            </a:r>
            <a:endParaRPr lang="en-US" dirty="0"/>
          </a:p>
        </p:txBody>
      </p:sp>
      <p:sp>
        <p:nvSpPr>
          <p:cNvPr id="7" name="TextBox 6"/>
          <p:cNvSpPr txBox="1"/>
          <p:nvPr/>
        </p:nvSpPr>
        <p:spPr>
          <a:xfrm>
            <a:off x="0" y="6563264"/>
            <a:ext cx="1657350" cy="230832"/>
          </a:xfrm>
          <a:prstGeom prst="rect">
            <a:avLst/>
          </a:prstGeom>
          <a:noFill/>
        </p:spPr>
        <p:txBody>
          <a:bodyPr wrap="square" rtlCol="0">
            <a:spAutoFit/>
          </a:bodyPr>
          <a:lstStyle/>
          <a:p>
            <a:r>
              <a:rPr lang="en-US" sz="900" i="1" dirty="0" smtClean="0"/>
              <a:t>Source: (OECD, 2020).</a:t>
            </a:r>
            <a:endParaRPr lang="en-US" sz="900" i="1" dirty="0"/>
          </a:p>
        </p:txBody>
      </p:sp>
      <p:pic>
        <p:nvPicPr>
          <p:cNvPr id="4" name="Picture 3"/>
          <p:cNvPicPr>
            <a:picLocks noChangeAspect="1"/>
          </p:cNvPicPr>
          <p:nvPr/>
        </p:nvPicPr>
        <p:blipFill>
          <a:blip r:embed="rId3"/>
          <a:stretch>
            <a:fillRect/>
          </a:stretch>
        </p:blipFill>
        <p:spPr>
          <a:xfrm>
            <a:off x="1295400" y="1905000"/>
            <a:ext cx="6488740" cy="4526656"/>
          </a:xfrm>
          <a:prstGeom prst="rect">
            <a:avLst/>
          </a:prstGeom>
        </p:spPr>
      </p:pic>
    </p:spTree>
    <p:extLst>
      <p:ext uri="{BB962C8B-B14F-4D97-AF65-F5344CB8AC3E}">
        <p14:creationId xmlns:p14="http://schemas.microsoft.com/office/powerpoint/2010/main" val="2572138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990600"/>
          </a:xfrm>
        </p:spPr>
        <p:txBody>
          <a:bodyPr/>
          <a:lstStyle/>
          <a:p>
            <a:r>
              <a:rPr lang="en-US" dirty="0"/>
              <a:t>U.S. infant mortality by race and ethnicity, </a:t>
            </a:r>
            <a:r>
              <a:rPr lang="en-US" dirty="0" smtClean="0"/>
              <a:t>2018</a:t>
            </a:r>
            <a:endParaRPr lang="en-US" dirty="0">
              <a:solidFill>
                <a:srgbClr val="FF0000"/>
              </a:solidFill>
            </a:endParaRPr>
          </a:p>
        </p:txBody>
      </p:sp>
      <p:sp>
        <p:nvSpPr>
          <p:cNvPr id="3" name="TextBox 2"/>
          <p:cNvSpPr txBox="1"/>
          <p:nvPr/>
        </p:nvSpPr>
        <p:spPr>
          <a:xfrm>
            <a:off x="0" y="6553200"/>
            <a:ext cx="1657350" cy="230832"/>
          </a:xfrm>
          <a:prstGeom prst="rect">
            <a:avLst/>
          </a:prstGeom>
          <a:noFill/>
        </p:spPr>
        <p:txBody>
          <a:bodyPr wrap="square" rtlCol="0">
            <a:spAutoFit/>
          </a:bodyPr>
          <a:lstStyle/>
          <a:p>
            <a:r>
              <a:rPr lang="en-US" sz="900" i="1" dirty="0" smtClean="0"/>
              <a:t>Source: (CDC, 2020).</a:t>
            </a:r>
            <a:endParaRPr lang="en-US" sz="900" i="1" dirty="0"/>
          </a:p>
        </p:txBody>
      </p:sp>
      <p:pic>
        <p:nvPicPr>
          <p:cNvPr id="4" name="Picture 3"/>
          <p:cNvPicPr>
            <a:picLocks noChangeAspect="1"/>
          </p:cNvPicPr>
          <p:nvPr/>
        </p:nvPicPr>
        <p:blipFill>
          <a:blip r:embed="rId3"/>
          <a:stretch>
            <a:fillRect/>
          </a:stretch>
        </p:blipFill>
        <p:spPr>
          <a:xfrm>
            <a:off x="2438400" y="2582925"/>
            <a:ext cx="4062608" cy="4085691"/>
          </a:xfrm>
          <a:prstGeom prst="rect">
            <a:avLst/>
          </a:prstGeom>
        </p:spPr>
      </p:pic>
    </p:spTree>
    <p:extLst>
      <p:ext uri="{BB962C8B-B14F-4D97-AF65-F5344CB8AC3E}">
        <p14:creationId xmlns:p14="http://schemas.microsoft.com/office/powerpoint/2010/main" val="1761549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mortality in Wisconsin</a:t>
            </a:r>
            <a:endParaRPr lang="en-US" dirty="0"/>
          </a:p>
        </p:txBody>
      </p:sp>
      <p:sp>
        <p:nvSpPr>
          <p:cNvPr id="5" name="Rectangle 4"/>
          <p:cNvSpPr/>
          <p:nvPr/>
        </p:nvSpPr>
        <p:spPr>
          <a:xfrm>
            <a:off x="0" y="6553200"/>
            <a:ext cx="3581400" cy="228600"/>
          </a:xfrm>
          <a:prstGeom prst="rect">
            <a:avLst/>
          </a:prstGeom>
        </p:spPr>
        <p:txBody>
          <a:bodyPr wrap="square">
            <a:spAutoFit/>
          </a:bodyPr>
          <a:lstStyle/>
          <a:p>
            <a:r>
              <a:rPr lang="en-US" sz="900" i="1" dirty="0" smtClean="0"/>
              <a:t>Source: </a:t>
            </a:r>
            <a:r>
              <a:rPr lang="en-US" sz="900" i="1" dirty="0"/>
              <a:t>(</a:t>
            </a:r>
            <a:r>
              <a:rPr lang="en-US" sz="900" i="1" dirty="0" smtClean="0"/>
              <a:t>Wisconsin Department of Health Services, 2020).</a:t>
            </a:r>
            <a:endParaRPr lang="en-US" sz="900" i="1" dirty="0"/>
          </a:p>
        </p:txBody>
      </p:sp>
      <p:pic>
        <p:nvPicPr>
          <p:cNvPr id="3" name="Picture 2"/>
          <p:cNvPicPr>
            <a:picLocks noChangeAspect="1"/>
          </p:cNvPicPr>
          <p:nvPr/>
        </p:nvPicPr>
        <p:blipFill>
          <a:blip r:embed="rId3"/>
          <a:stretch>
            <a:fillRect/>
          </a:stretch>
        </p:blipFill>
        <p:spPr>
          <a:xfrm>
            <a:off x="1371600" y="2209800"/>
            <a:ext cx="6248400" cy="4165600"/>
          </a:xfrm>
          <a:prstGeom prst="rect">
            <a:avLst/>
          </a:prstGeom>
        </p:spPr>
      </p:pic>
    </p:spTree>
    <p:extLst>
      <p:ext uri="{BB962C8B-B14F-4D97-AF65-F5344CB8AC3E}">
        <p14:creationId xmlns:p14="http://schemas.microsoft.com/office/powerpoint/2010/main" val="3527064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CHAW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7750</TotalTime>
  <Words>6476</Words>
  <Application>Microsoft Office PowerPoint</Application>
  <PresentationFormat>On-screen Show (4:3)</PresentationFormat>
  <Paragraphs>353</Paragraphs>
  <Slides>32</Slides>
  <Notes>32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ＭＳ Ｐゴシック</vt:lpstr>
      <vt:lpstr>Arial</vt:lpstr>
      <vt:lpstr>Calibri</vt:lpstr>
      <vt:lpstr>Century Gothic</vt:lpstr>
      <vt:lpstr>Verdana</vt:lpstr>
      <vt:lpstr>CHAW Template</vt:lpstr>
      <vt:lpstr>Sleep Baby Safe</vt:lpstr>
      <vt:lpstr>Objectives</vt:lpstr>
      <vt:lpstr>Personal beliefs</vt:lpstr>
      <vt:lpstr>Leading causes of infant death</vt:lpstr>
      <vt:lpstr>Sudden Unexpected Infant Deaths</vt:lpstr>
      <vt:lpstr>SIDS risk: triple risk model</vt:lpstr>
      <vt:lpstr>Infant mortality by country, 2018</vt:lpstr>
      <vt:lpstr>U.S. infant mortality by race and ethnicity, 2018</vt:lpstr>
      <vt:lpstr>Infant mortality in Wisconsin</vt:lpstr>
      <vt:lpstr>Wisconsin SUIDs by county</vt:lpstr>
      <vt:lpstr>Infant mortality at the local level</vt:lpstr>
      <vt:lpstr>AAP safe sleep guidelines</vt:lpstr>
      <vt:lpstr>Top 10 recommendations </vt:lpstr>
      <vt:lpstr>Top 10 recommendations</vt:lpstr>
      <vt:lpstr>Back to sleep for every sleep</vt:lpstr>
      <vt:lpstr>Use a firm, flat surface</vt:lpstr>
      <vt:lpstr>Share a room…not a bed</vt:lpstr>
      <vt:lpstr>Keep soft objects out of crib</vt:lpstr>
      <vt:lpstr>Regular prenatal care</vt:lpstr>
      <vt:lpstr>Avoid smoke exposure</vt:lpstr>
      <vt:lpstr>Avoid alcohol and illicit drugs</vt:lpstr>
      <vt:lpstr>Breastfeeding is recommended</vt:lpstr>
      <vt:lpstr>Consider offering a pacifier</vt:lpstr>
      <vt:lpstr>Avoid overheating</vt:lpstr>
      <vt:lpstr>Alternative safe sleep surfaces</vt:lpstr>
      <vt:lpstr>Alternative safe sleep surfaces</vt:lpstr>
      <vt:lpstr>Cultural tradition</vt:lpstr>
      <vt:lpstr>Why families might not embrace the AAP guidelines </vt:lpstr>
      <vt:lpstr>Conversations with families</vt:lpstr>
      <vt:lpstr>No safe way to share a bed</vt:lpstr>
      <vt:lpstr>Thank you for all you do!</vt:lpstr>
      <vt:lpstr>PowerPoint Presentation</vt:lpstr>
    </vt:vector>
  </TitlesOfParts>
  <Company>Children's Hospital and Health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Sleep Babies Safe</dc:title>
  <dc:creator>KXO01</dc:creator>
  <cp:lastModifiedBy>Waara, Sarah</cp:lastModifiedBy>
  <cp:revision>677</cp:revision>
  <dcterms:created xsi:type="dcterms:W3CDTF">2015-04-03T19:14:13Z</dcterms:created>
  <dcterms:modified xsi:type="dcterms:W3CDTF">2020-11-11T15:07:18Z</dcterms:modified>
</cp:coreProperties>
</file>