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257" r:id="rId3"/>
    <p:sldId id="258" r:id="rId4"/>
    <p:sldId id="261" r:id="rId5"/>
    <p:sldId id="265" r:id="rId6"/>
    <p:sldId id="283" r:id="rId7"/>
    <p:sldId id="268" r:id="rId8"/>
    <p:sldId id="266" r:id="rId9"/>
    <p:sldId id="269" r:id="rId10"/>
    <p:sldId id="301" r:id="rId11"/>
    <p:sldId id="267" r:id="rId12"/>
    <p:sldId id="284" r:id="rId13"/>
    <p:sldId id="285" r:id="rId14"/>
    <p:sldId id="296" r:id="rId15"/>
    <p:sldId id="271" r:id="rId16"/>
    <p:sldId id="295" r:id="rId17"/>
    <p:sldId id="272" r:id="rId18"/>
    <p:sldId id="302" r:id="rId19"/>
    <p:sldId id="275" r:id="rId20"/>
    <p:sldId id="298" r:id="rId21"/>
    <p:sldId id="303" r:id="rId22"/>
    <p:sldId id="300" r:id="rId23"/>
    <p:sldId id="289"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2B39D"/>
    <a:srgbClr val="F0615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3" autoAdjust="0"/>
    <p:restoredTop sz="78191" autoAdjust="0"/>
  </p:normalViewPr>
  <p:slideViewPr>
    <p:cSldViewPr>
      <p:cViewPr>
        <p:scale>
          <a:sx n="86" d="100"/>
          <a:sy n="86" d="100"/>
        </p:scale>
        <p:origin x="-882" y="-396"/>
      </p:cViewPr>
      <p:guideLst>
        <p:guide orient="horz" pos="2160"/>
        <p:guide pos="2880"/>
      </p:guideLst>
    </p:cSldViewPr>
  </p:slideViewPr>
  <p:outlineViewPr>
    <p:cViewPr>
      <p:scale>
        <a:sx n="33" d="100"/>
        <a:sy n="33" d="100"/>
      </p:scale>
      <p:origin x="0" y="283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9184954-87FD-43B9-88AD-AC6C2EF08C48}" type="datetimeFigureOut">
              <a:rPr lang="en-US" smtClean="0"/>
              <a:pPr/>
              <a:t>2/3/2016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40F05A3-9522-4852-AD19-E221DE24778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5D38099-EAE0-4543-841D-46211F2710D2}" type="datetimeFigureOut">
              <a:rPr lang="en-US" smtClean="0"/>
              <a:pPr/>
              <a:t>2/3/2016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A35F88D-B5A8-4EEC-827D-A53CB8C61D87}" type="slidenum">
              <a:rPr lang="en-US" smtClean="0"/>
              <a:pPr/>
              <a:t>‹#›</a:t>
            </a:fld>
            <a:endParaRPr lang="en-US"/>
          </a:p>
        </p:txBody>
      </p:sp>
    </p:spTree>
    <p:extLst>
      <p:ext uri="{BB962C8B-B14F-4D97-AF65-F5344CB8AC3E}">
        <p14:creationId xmlns="" xmlns:p14="http://schemas.microsoft.com/office/powerpoint/2010/main" val="3995904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dirty="0" smtClean="0">
                <a:latin typeface="Century Gothic" pitchFamily="34" charset="0"/>
              </a:rPr>
              <a:t>Trainer/educator</a:t>
            </a:r>
            <a:r>
              <a:rPr lang="en-US" b="0" i="1" baseline="0" dirty="0" smtClean="0">
                <a:latin typeface="Century Gothic" pitchFamily="34" charset="0"/>
              </a:rPr>
              <a:t> needs to i</a:t>
            </a:r>
            <a:r>
              <a:rPr lang="en-US" b="0" i="1" dirty="0" smtClean="0">
                <a:latin typeface="Century Gothic" pitchFamily="34" charset="0"/>
              </a:rPr>
              <a:t>ntroduce yourself</a:t>
            </a:r>
            <a:r>
              <a:rPr lang="en-US" b="0" i="1" baseline="0" dirty="0" smtClean="0">
                <a:latin typeface="Century Gothic" pitchFamily="34" charset="0"/>
              </a:rPr>
              <a:t> and organization then:</a:t>
            </a:r>
          </a:p>
          <a:p>
            <a:pPr lvl="1">
              <a:buFontTx/>
              <a:buChar char="-"/>
            </a:pPr>
            <a:r>
              <a:rPr lang="en-US" b="0" i="1" dirty="0" smtClean="0">
                <a:latin typeface="Century Gothic" pitchFamily="34" charset="0"/>
              </a:rPr>
              <a:t>Reference that the WI</a:t>
            </a:r>
            <a:r>
              <a:rPr lang="en-US" b="0" i="1" baseline="0" dirty="0" smtClean="0">
                <a:latin typeface="Century Gothic" pitchFamily="34" charset="0"/>
              </a:rPr>
              <a:t> Dept Heath Services made safe sleep a priority and your relationship to DHS or Children’s Health Alliance of Wisconsin</a:t>
            </a:r>
          </a:p>
          <a:p>
            <a:pPr lvl="1">
              <a:buFontTx/>
              <a:buChar char="-"/>
            </a:pPr>
            <a:r>
              <a:rPr lang="en-US" b="0" i="1" baseline="0" dirty="0" smtClean="0">
                <a:latin typeface="Century Gothic" pitchFamily="34" charset="0"/>
              </a:rPr>
              <a:t>Include that this is a </a:t>
            </a:r>
            <a:r>
              <a:rPr lang="en-US" b="0" i="1" u="sng" baseline="0" dirty="0" smtClean="0">
                <a:latin typeface="Century Gothic" pitchFamily="34" charset="0"/>
              </a:rPr>
              <a:t>National effort </a:t>
            </a:r>
            <a:r>
              <a:rPr lang="en-US" b="0" i="1" baseline="0" dirty="0" smtClean="0">
                <a:latin typeface="Century Gothic" pitchFamily="34" charset="0"/>
              </a:rPr>
              <a:t>to improve the sleep environment for babies</a:t>
            </a:r>
          </a:p>
          <a:p>
            <a:pPr lvl="1">
              <a:buFontTx/>
              <a:buChar char="-"/>
            </a:pPr>
            <a:r>
              <a:rPr lang="en-US" b="0" i="1" baseline="0" dirty="0" smtClean="0">
                <a:latin typeface="Century Gothic" pitchFamily="34" charset="0"/>
              </a:rPr>
              <a:t>You want the audience to know who “we” is and why this “we” is talking to them</a:t>
            </a:r>
            <a:endParaRPr lang="en-US" b="0" i="1" dirty="0" smtClean="0">
              <a:latin typeface="Century Gothic" pitchFamily="34" charset="0"/>
            </a:endParaRPr>
          </a:p>
          <a:p>
            <a:endParaRPr lang="en-US" b="1" i="1" dirty="0" smtClean="0">
              <a:latin typeface="Century Gothic" pitchFamily="34" charset="0"/>
            </a:endParaRPr>
          </a:p>
          <a:p>
            <a:r>
              <a:rPr lang="en-US" i="1" dirty="0" smtClean="0">
                <a:latin typeface="Century Gothic" pitchFamily="34" charset="0"/>
              </a:rPr>
              <a:t>“We recognize “safe sleep and co-sleeping” has received significant attention</a:t>
            </a:r>
            <a:r>
              <a:rPr lang="en-US" i="1" baseline="0" dirty="0" smtClean="0">
                <a:latin typeface="Century Gothic" pitchFamily="34" charset="0"/>
              </a:rPr>
              <a:t> and w</a:t>
            </a:r>
            <a:r>
              <a:rPr lang="en-US" i="1" dirty="0" smtClean="0">
                <a:latin typeface="Century Gothic" pitchFamily="34" charset="0"/>
              </a:rPr>
              <a:t>e know that families are continuously receiving mixed messages about how to sleep their baby – from medical professionals, family members and friends. We</a:t>
            </a:r>
            <a:r>
              <a:rPr lang="en-US" i="1" baseline="0" dirty="0" smtClean="0">
                <a:latin typeface="Century Gothic" pitchFamily="34" charset="0"/>
              </a:rPr>
              <a:t> want to make sure every family knows what we have learned and has the most accurate and consistent information  in hopes that all babies are sleeping safe.”</a:t>
            </a:r>
            <a:endParaRPr lang="en-US" i="1" dirty="0" smtClean="0">
              <a:latin typeface="Century Gothic"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solidFill>
                  <a:srgbClr val="FF0000"/>
                </a:solidFill>
                <a:latin typeface="Century Gothic" pitchFamily="34" charset="0"/>
              </a:rPr>
              <a:t>Ask</a:t>
            </a:r>
            <a:r>
              <a:rPr lang="en-US" b="1" i="1" baseline="0" dirty="0" smtClean="0">
                <a:solidFill>
                  <a:srgbClr val="FF0000"/>
                </a:solidFill>
                <a:latin typeface="Century Gothic" pitchFamily="34" charset="0"/>
              </a:rPr>
              <a:t> the parents: </a:t>
            </a:r>
            <a:r>
              <a:rPr lang="en-US" b="0" i="1" baseline="0" dirty="0" smtClean="0">
                <a:solidFill>
                  <a:srgbClr val="FF0000"/>
                </a:solidFill>
                <a:latin typeface="Century Gothic" pitchFamily="34" charset="0"/>
              </a:rPr>
              <a:t>What messages have you received about infants sleeping? What do you know about safe sleep?</a:t>
            </a:r>
            <a:endParaRPr lang="en-US" b="1" i="1" baseline="0" dirty="0" smtClean="0">
              <a:solidFill>
                <a:srgbClr val="FF0000"/>
              </a:solidFill>
              <a:latin typeface="Century Gothic"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i="1" baseline="0" dirty="0" smtClean="0">
              <a:solidFill>
                <a:srgbClr val="FF0000"/>
              </a:solidFill>
              <a:latin typeface="Century Gothic"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i="1" baseline="0" dirty="0" smtClean="0">
                <a:solidFill>
                  <a:srgbClr val="FF0000"/>
                </a:solidFill>
                <a:latin typeface="Century Gothic" pitchFamily="34" charset="0"/>
              </a:rPr>
              <a:t>Possibly add (depending on responses): </a:t>
            </a:r>
            <a:r>
              <a:rPr lang="en-US" sz="1200" i="1" dirty="0" smtClean="0">
                <a:latin typeface="Century Gothic" pitchFamily="34" charset="0"/>
              </a:rPr>
              <a:t>Some of us probably put our babies on their tummies to sleep, decorated the crib with cute bumper pads ,matching quilts and stuffed animals, and even shared a bed.  Everyone wants to protect a new baby and we used to think this is the way you did it. </a:t>
            </a:r>
            <a:endParaRPr lang="en-US" b="1" i="1" baseline="0" dirty="0" smtClean="0">
              <a:solidFill>
                <a:srgbClr val="FF0000"/>
              </a:solidFill>
              <a:latin typeface="Century Gothic" pitchFamily="34" charset="0"/>
            </a:endParaRPr>
          </a:p>
          <a:p>
            <a:endParaRPr lang="en-US" b="1" i="1" u="sng" dirty="0" smtClean="0">
              <a:solidFill>
                <a:srgbClr val="FF0000"/>
              </a:solidFill>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1</a:t>
            </a:fld>
            <a:endParaRPr lang="en-US"/>
          </a:p>
        </p:txBody>
      </p:sp>
    </p:spTree>
    <p:extLst>
      <p:ext uri="{BB962C8B-B14F-4D97-AF65-F5344CB8AC3E}">
        <p14:creationId xmlns="" xmlns:p14="http://schemas.microsoft.com/office/powerpoint/2010/main" val="4128429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baseline="0" dirty="0" smtClean="0">
                <a:latin typeface="Century Gothic" pitchFamily="34" charset="0"/>
              </a:rPr>
              <a:t>“Babies should not be left to sleep in a car seat or baby swing. A baby’s airway can become blocked when their neck is bent and cuts off their ability to breath because their neck is not strong enough. Be conscious of putting a blanket over the car seat, you want to limit how long the blanket is covering the baby and you want to use a breathable material to avoid overheating and lack of fresh air. We cannot keep baby awake all the time and dosing off might happen, but it is important to not let them go into a deep sleep in the car seat or the swing – that is when it becomes unsafe.”</a:t>
            </a:r>
          </a:p>
          <a:p>
            <a:endParaRPr lang="en-US" b="1" i="1" baseline="0" dirty="0" smtClean="0">
              <a:latin typeface="Century Gothic" pitchFamily="34" charset="0"/>
            </a:endParaRPr>
          </a:p>
          <a:p>
            <a:endParaRPr lang="en-US" b="1" i="1" baseline="0" dirty="0" smtClean="0">
              <a:latin typeface="Century Gothic" pitchFamily="34" charset="0"/>
            </a:endParaRPr>
          </a:p>
          <a:p>
            <a:endParaRPr lang="en-US" b="1" i="0" baseline="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latin typeface="Century Gothic" pitchFamily="34" charset="0"/>
              </a:rPr>
              <a:t>“Babies</a:t>
            </a:r>
            <a:r>
              <a:rPr lang="en-US" i="1" baseline="0" dirty="0" smtClean="0">
                <a:latin typeface="Century Gothic" pitchFamily="34" charset="0"/>
              </a:rPr>
              <a:t> are not born with habits. </a:t>
            </a:r>
            <a:r>
              <a:rPr lang="en-US" b="0" i="1" baseline="0" dirty="0" smtClean="0">
                <a:latin typeface="Century Gothic" pitchFamily="34" charset="0"/>
              </a:rPr>
              <a:t>Habits are hard to break so it is easier for both parents and their baby to sleep safely if parents always, consistently place baby to sleep alone, on their backs, in a crib, in a smoke-free home, starting at birth, and during every sleep time. </a:t>
            </a:r>
            <a:r>
              <a:rPr lang="en-US" i="1" baseline="0" dirty="0" smtClean="0">
                <a:latin typeface="Century Gothic" pitchFamily="34" charset="0"/>
              </a:rPr>
              <a:t>Babies do need tummy time to develop different muscles, but it should only be when they are awake and supervised. </a:t>
            </a:r>
            <a:r>
              <a:rPr lang="en-US" b="0" i="1" baseline="0" dirty="0" smtClean="0">
                <a:latin typeface="Century Gothic" pitchFamily="34" charset="0"/>
              </a:rPr>
              <a:t>Tummy time is important to help avoid your baby getting a flat head.  </a:t>
            </a:r>
            <a:endParaRPr lang="en-US" b="0" i="1" dirty="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11</a:t>
            </a:fld>
            <a:endParaRPr lang="en-US"/>
          </a:p>
        </p:txBody>
      </p:sp>
    </p:spTree>
    <p:extLst>
      <p:ext uri="{BB962C8B-B14F-4D97-AF65-F5344CB8AC3E}">
        <p14:creationId xmlns="" xmlns:p14="http://schemas.microsoft.com/office/powerpoint/2010/main" val="1959628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latin typeface="Century Gothic" pitchFamily="34" charset="0"/>
              </a:rPr>
              <a:t>“Parents often think babies need to be kept warmer</a:t>
            </a:r>
            <a:r>
              <a:rPr lang="en-US" i="1" baseline="0" dirty="0" smtClean="0">
                <a:latin typeface="Century Gothic" pitchFamily="34" charset="0"/>
              </a:rPr>
              <a:t> than themselves. We have learned that babies can become overheated and as a result are at risk for death. Sleep sacks are great because the baby is adequately covered and avoids the risk of a blanket. Healthy babies do a good job regulating their own body temperature.”</a:t>
            </a:r>
            <a:r>
              <a:rPr lang="en-US" b="1" i="1" u="none" baseline="0" dirty="0" smtClean="0">
                <a:latin typeface="Century Gothic" pitchFamily="34" charset="0"/>
              </a:rPr>
              <a:t/>
            </a:r>
            <a:br>
              <a:rPr lang="en-US" b="1" i="1" u="none" baseline="0" dirty="0" smtClean="0">
                <a:latin typeface="Century Gothic" pitchFamily="34" charset="0"/>
              </a:rPr>
            </a:br>
            <a:endParaRPr lang="en-US" b="1" i="1" u="none" dirty="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12</a:t>
            </a:fld>
            <a:endParaRPr lang="en-US"/>
          </a:p>
        </p:txBody>
      </p:sp>
    </p:spTree>
    <p:extLst>
      <p:ext uri="{BB962C8B-B14F-4D97-AF65-F5344CB8AC3E}">
        <p14:creationId xmlns="" xmlns:p14="http://schemas.microsoft.com/office/powerpoint/2010/main" val="2927038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latin typeface="Century Gothic" pitchFamily="34" charset="0"/>
              </a:rPr>
              <a:t>“No matter what the container is, the surface must be flat and firm. Historically</a:t>
            </a:r>
            <a:r>
              <a:rPr lang="en-US" i="1" baseline="0" dirty="0" smtClean="0">
                <a:latin typeface="Century Gothic" pitchFamily="34" charset="0"/>
              </a:rPr>
              <a:t> we have used other alternatives for generations. We first and foremost recommend the crib or pack n play, please let me know if you need help getting one. Otherwise these examples are for when you are in a pinch, maybe stuck at a friends house for the night or in a hotel. This will help to sleep your baby safe if baby is somewhere other than home. These alternatives should really only be used for up to 2 months old. Make sure the surface is firm and secure, such as using a </a:t>
            </a:r>
            <a:r>
              <a:rPr lang="en-US" b="0" i="1" baseline="0" dirty="0" smtClean="0">
                <a:latin typeface="Century Gothic" pitchFamily="34" charset="0"/>
              </a:rPr>
              <a:t>changing pad.”</a:t>
            </a:r>
          </a:p>
          <a:p>
            <a:endParaRPr lang="en-US" i="1" baseline="0" dirty="0" smtClean="0">
              <a:latin typeface="Century Gothic" pitchFamily="34" charset="0"/>
            </a:endParaRPr>
          </a:p>
          <a:p>
            <a:endParaRPr lang="en-US" dirty="0" smtClean="0">
              <a:latin typeface="Century Gothic" pitchFamily="34" charset="0"/>
            </a:endParaRPr>
          </a:p>
          <a:p>
            <a:r>
              <a:rPr lang="en-US" dirty="0" smtClean="0">
                <a:latin typeface="Century Gothic" pitchFamily="34" charset="0"/>
              </a:rPr>
              <a:t>Refer families to a local source for a crib or Pack N Play. Mention</a:t>
            </a:r>
            <a:r>
              <a:rPr lang="en-US" baseline="0" dirty="0" smtClean="0">
                <a:latin typeface="Century Gothic" pitchFamily="34" charset="0"/>
              </a:rPr>
              <a:t> new born nest program if your county offers these.</a:t>
            </a:r>
            <a:endParaRPr lang="en-US" dirty="0" smtClean="0">
              <a:latin typeface="Century Gothic" pitchFamily="34" charset="0"/>
            </a:endParaRPr>
          </a:p>
          <a:p>
            <a:endParaRPr lang="en-US" dirty="0" smtClean="0">
              <a:latin typeface="Century Gothic" pitchFamily="34" charset="0"/>
            </a:endParaRPr>
          </a:p>
          <a:p>
            <a:endParaRPr lang="en-US" u="none" dirty="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13</a:t>
            </a:fld>
            <a:endParaRPr lang="en-US"/>
          </a:p>
        </p:txBody>
      </p:sp>
    </p:spTree>
    <p:extLst>
      <p:ext uri="{BB962C8B-B14F-4D97-AF65-F5344CB8AC3E}">
        <p14:creationId xmlns="" xmlns:p14="http://schemas.microsoft.com/office/powerpoint/2010/main" val="3907431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latin typeface="Century Gothic" pitchFamily="34" charset="0"/>
              </a:rPr>
              <a:t>“It is important</a:t>
            </a:r>
            <a:r>
              <a:rPr lang="en-US" i="1" baseline="0" dirty="0" smtClean="0">
                <a:latin typeface="Century Gothic" pitchFamily="34" charset="0"/>
              </a:rPr>
              <a:t> that you share this information with other family members and caregivers. Babies learn to sleep a certain way. If a baby is used to sleeping on their back and then is slept on their tummy, they are 4 times at risk for something happening. Babies love consistency.”</a:t>
            </a:r>
            <a:endParaRPr lang="en-US" i="1" dirty="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latin typeface="Century Gothic" pitchFamily="34" charset="0"/>
              </a:rPr>
              <a:t>“Here</a:t>
            </a:r>
            <a:r>
              <a:rPr lang="en-US" i="1" baseline="0" dirty="0" smtClean="0">
                <a:latin typeface="Century Gothic" pitchFamily="34" charset="0"/>
              </a:rPr>
              <a:t> is a sleep environment. What do you believe poses a risk to this baby?</a:t>
            </a:r>
          </a:p>
          <a:p>
            <a:endParaRPr lang="en-US" i="1" baseline="0" dirty="0" smtClean="0">
              <a:latin typeface="Century Gothic" pitchFamily="34" charset="0"/>
            </a:endParaRPr>
          </a:p>
          <a:p>
            <a:r>
              <a:rPr lang="en-US" dirty="0" smtClean="0">
                <a:latin typeface="Century Gothic" pitchFamily="34" charset="0"/>
              </a:rPr>
              <a:t>Answer:  Bumper pads</a:t>
            </a:r>
          </a:p>
          <a:p>
            <a:endParaRPr lang="en-US" dirty="0" smtClean="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15</a:t>
            </a:fld>
            <a:endParaRPr lang="en-US"/>
          </a:p>
        </p:txBody>
      </p:sp>
    </p:spTree>
    <p:extLst>
      <p:ext uri="{BB962C8B-B14F-4D97-AF65-F5344CB8AC3E}">
        <p14:creationId xmlns="" xmlns:p14="http://schemas.microsoft.com/office/powerpoint/2010/main" val="118561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“It is important that babies</a:t>
            </a:r>
            <a:r>
              <a:rPr lang="en-US" i="1" baseline="0" dirty="0" smtClean="0"/>
              <a:t> always sleep in a crib or Pack N’ Play every time they are asleep. Couches, chairs – especially bean bag chairs – are dangerous.”</a:t>
            </a:r>
          </a:p>
          <a:p>
            <a:endParaRPr lang="en-US" baseline="0" dirty="0" smtClean="0"/>
          </a:p>
          <a:p>
            <a:r>
              <a:rPr lang="en-US" baseline="0" dirty="0" smtClean="0"/>
              <a:t>Answer: Chair is unsafe, baby is at risk of falling off of mom, baby is not on back, co-sleeping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latin typeface="Century Gothic" pitchFamily="34" charset="0"/>
              </a:rPr>
              <a:t>“Here is another sleep environment for a baby. What do you think?”</a:t>
            </a:r>
          </a:p>
          <a:p>
            <a:endParaRPr lang="en-US" b="1" i="0" dirty="0" smtClean="0">
              <a:latin typeface="Century Gothic" pitchFamily="34" charset="0"/>
            </a:endParaRPr>
          </a:p>
          <a:p>
            <a:r>
              <a:rPr lang="en-US" dirty="0" smtClean="0">
                <a:latin typeface="Century Gothic" pitchFamily="34" charset="0"/>
              </a:rPr>
              <a:t>Answer:	In bed with adult</a:t>
            </a:r>
          </a:p>
          <a:p>
            <a:r>
              <a:rPr lang="en-US" dirty="0" smtClean="0">
                <a:latin typeface="Century Gothic" pitchFamily="34" charset="0"/>
              </a:rPr>
              <a:t>	On</a:t>
            </a:r>
            <a:r>
              <a:rPr lang="en-US" baseline="0" dirty="0" smtClean="0">
                <a:latin typeface="Century Gothic" pitchFamily="34" charset="0"/>
              </a:rPr>
              <a:t> tummy</a:t>
            </a:r>
          </a:p>
          <a:p>
            <a:r>
              <a:rPr lang="en-US" baseline="0" dirty="0" smtClean="0">
                <a:latin typeface="Century Gothic" pitchFamily="34" charset="0"/>
              </a:rPr>
              <a:t>	Sleeping on soft bedding and near big pillow</a:t>
            </a:r>
          </a:p>
          <a:p>
            <a:endParaRPr lang="en-US" baseline="0" dirty="0" smtClean="0"/>
          </a:p>
        </p:txBody>
      </p:sp>
      <p:sp>
        <p:nvSpPr>
          <p:cNvPr id="4" name="Slide Number Placeholder 3"/>
          <p:cNvSpPr>
            <a:spLocks noGrp="1"/>
          </p:cNvSpPr>
          <p:nvPr>
            <p:ph type="sldNum" sz="quarter" idx="10"/>
          </p:nvPr>
        </p:nvSpPr>
        <p:spPr/>
        <p:txBody>
          <a:bodyPr/>
          <a:lstStyle/>
          <a:p>
            <a:fld id="{FA35F88D-B5A8-4EEC-827D-A53CB8C61D87}" type="slidenum">
              <a:rPr lang="en-US" smtClean="0"/>
              <a:pPr/>
              <a:t>17</a:t>
            </a:fld>
            <a:endParaRPr lang="en-US"/>
          </a:p>
        </p:txBody>
      </p:sp>
    </p:spTree>
    <p:extLst>
      <p:ext uri="{BB962C8B-B14F-4D97-AF65-F5344CB8AC3E}">
        <p14:creationId xmlns="" xmlns:p14="http://schemas.microsoft.com/office/powerpoint/2010/main" val="338898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i="1" dirty="0" smtClean="0"/>
              <a:t>“Having a baby is an</a:t>
            </a:r>
            <a:r>
              <a:rPr lang="en-US" sz="1200" i="1" baseline="0" dirty="0" smtClean="0"/>
              <a:t> exciting time. Your extended family is happy for you and offering free advice. As mentioned earlier, you also hear different messages from a variety of people. We know you want to do the very best for your baby to make sure he/she grows ups to be healthy and happy. This is why we want to give you support and information as you make decisions that will help your baby do well.  It is your decision on how you sleep your baby. We want to make sure you have all the facts about what is the safest way.</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i="1"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i="1" baseline="0" dirty="0" smtClean="0"/>
              <a:t>Conversations with others can be challenging. Using the story of seat belts is a </a:t>
            </a:r>
            <a:r>
              <a:rPr lang="en-US" sz="2400" i="1" baseline="0" dirty="0" smtClean="0"/>
              <a:t>great way </a:t>
            </a:r>
            <a:r>
              <a:rPr lang="en-US" sz="2400" i="1" dirty="0" smtClean="0"/>
              <a:t>to educate others</a:t>
            </a:r>
            <a:r>
              <a:rPr lang="en-US" sz="2400" i="1" baseline="0" dirty="0" smtClean="0"/>
              <a:t> </a:t>
            </a:r>
            <a:r>
              <a:rPr lang="en-US" sz="2400" i="1" dirty="0" smtClean="0"/>
              <a:t>- </a:t>
            </a:r>
            <a:r>
              <a:rPr lang="en-US" sz="2400" b="0" i="1" baseline="0" dirty="0" smtClean="0">
                <a:latin typeface="Century Gothic" pitchFamily="34" charset="0"/>
              </a:rPr>
              <a:t>While many of us survived never wearing a seat belt, we wear them now, and we would agree if we were in a car crash, our chances of surviving are much greater if we are wearing a seat belt. This is similar to how your mom may have slept you a certain way and you survived, but we have ways to make sure more babies survive.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b="0" i="1" baseline="0" dirty="0" smtClean="0">
              <a:latin typeface="Century Gothic"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b="0" i="1" baseline="0" dirty="0" smtClean="0">
                <a:latin typeface="Century Gothic" pitchFamily="34" charset="0"/>
              </a:rPr>
              <a:t>If you find it may be difficult to talk to family about how you want to sleep your baby, then consider sharing the ‘Table Talk` sheet. You could put it out when Grandma or other caregivers are visiting and this gives you the opportunity to share what you’ve learned.”</a:t>
            </a:r>
            <a:endParaRPr lang="en-US"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b="1" dirty="0" smtClean="0"/>
          </a:p>
          <a:p>
            <a:endParaRPr lang="en-US"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baseline="0" dirty="0" smtClean="0">
                <a:latin typeface="Century Gothic" pitchFamily="34" charset="0"/>
              </a:rPr>
              <a:t>“</a:t>
            </a:r>
            <a:r>
              <a:rPr lang="en-US" i="1" dirty="0" smtClean="0">
                <a:latin typeface="Century Gothic" pitchFamily="34" charset="0"/>
              </a:rPr>
              <a:t>We understand there</a:t>
            </a:r>
            <a:r>
              <a:rPr lang="en-US" i="1" baseline="0" dirty="0" smtClean="0">
                <a:latin typeface="Century Gothic" pitchFamily="34" charset="0"/>
              </a:rPr>
              <a:t> are many cultures, traditions, environments, socioeconomic status and other factors that can affect a families abilities or choices in how the baby will sleep. </a:t>
            </a:r>
            <a:r>
              <a:rPr lang="en-US" i="1" dirty="0" smtClean="0">
                <a:latin typeface="Century Gothic" pitchFamily="34" charset="0"/>
              </a:rPr>
              <a:t>We would</a:t>
            </a:r>
            <a:r>
              <a:rPr lang="en-US" i="1" baseline="0" dirty="0" smtClean="0">
                <a:latin typeface="Century Gothic" pitchFamily="34" charset="0"/>
              </a:rPr>
              <a:t> like to provide suggestion for some common barriers.</a:t>
            </a:r>
            <a:r>
              <a:rPr lang="en-US" i="0" baseline="0" dirty="0" smtClean="0">
                <a:latin typeface="Century Gothic" pitchFamily="34" charset="0"/>
              </a:rPr>
              <a:t>”</a:t>
            </a:r>
          </a:p>
          <a:p>
            <a:r>
              <a:rPr lang="en-US" b="1" i="1" baseline="0" dirty="0" smtClean="0">
                <a:latin typeface="Century Gothic" pitchFamily="34" charset="0"/>
              </a:rPr>
              <a:t>What if baby seems to not like their crib</a:t>
            </a:r>
            <a:r>
              <a:rPr lang="en-US" i="0" baseline="0" dirty="0" smtClean="0">
                <a:latin typeface="Century Gothic" pitchFamily="34" charset="0"/>
              </a:rPr>
              <a:t>…</a:t>
            </a:r>
            <a:r>
              <a:rPr lang="en-US" b="0" i="1" baseline="0" dirty="0" smtClean="0">
                <a:latin typeface="Century Gothic" pitchFamily="34" charset="0"/>
              </a:rPr>
              <a:t>Again, sleeping is a learned behavior and that is why it is so important for baby to be on their back from the start and get used to the ABC sleep environment . If you lay them in their crib before they are in a deep sleep it avoids the startle reflex and you can rub their tummy to soothe them as they fall asleep</a:t>
            </a:r>
          </a:p>
          <a:p>
            <a:r>
              <a:rPr lang="en-US" b="1" i="1" baseline="0" dirty="0" smtClean="0">
                <a:latin typeface="Century Gothic" pitchFamily="34" charset="0"/>
              </a:rPr>
              <a:t>What if I want to bond with my baby… </a:t>
            </a:r>
            <a:r>
              <a:rPr lang="en-US" b="0" i="1" baseline="0" dirty="0" smtClean="0">
                <a:latin typeface="Century Gothic" pitchFamily="34" charset="0"/>
              </a:rPr>
              <a:t>Babies bond best when they are awake and there is interaction… do not think you are missing out on bonding if you are not co sleeping. There are many times to bond with your baby when you are both awake. Bonding is happening as you breast feed, if you are carrying baby around in a baby carrier, playing during tummy time, rubbing their tummy in the crib and not to mention all the bonding that occurs as you are pregnant.”</a:t>
            </a:r>
          </a:p>
          <a:p>
            <a:endParaRPr lang="en-US" b="1" i="1" baseline="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19</a:t>
            </a:fld>
            <a:endParaRPr lang="en-US"/>
          </a:p>
        </p:txBody>
      </p:sp>
    </p:spTree>
    <p:extLst>
      <p:ext uri="{BB962C8B-B14F-4D97-AF65-F5344CB8AC3E}">
        <p14:creationId xmlns="" xmlns:p14="http://schemas.microsoft.com/office/powerpoint/2010/main" val="3542259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baseline="0" dirty="0" smtClean="0">
                <a:solidFill>
                  <a:srgbClr val="FF0000"/>
                </a:solidFill>
                <a:latin typeface="Century Gothic" pitchFamily="34" charset="0"/>
              </a:rPr>
              <a:t>We want to help you understand what has been learned  over the past 20 plus years, and WHY your baby should sleep alone, on their back in an uncluttered crib. And by the end you can consider what you want for your baby and set a goal for how your baby will safely sleep.</a:t>
            </a:r>
          </a:p>
        </p:txBody>
      </p:sp>
      <p:sp>
        <p:nvSpPr>
          <p:cNvPr id="4" name="Slide Number Placeholder 3"/>
          <p:cNvSpPr>
            <a:spLocks noGrp="1"/>
          </p:cNvSpPr>
          <p:nvPr>
            <p:ph type="sldNum" sz="quarter" idx="10"/>
          </p:nvPr>
        </p:nvSpPr>
        <p:spPr/>
        <p:txBody>
          <a:bodyPr/>
          <a:lstStyle/>
          <a:p>
            <a:fld id="{FA35F88D-B5A8-4EEC-827D-A53CB8C61D87}" type="slidenum">
              <a:rPr lang="en-US" smtClean="0"/>
              <a:pPr/>
              <a:t>2</a:t>
            </a:fld>
            <a:endParaRPr lang="en-US"/>
          </a:p>
        </p:txBody>
      </p:sp>
    </p:spTree>
    <p:extLst>
      <p:ext uri="{BB962C8B-B14F-4D97-AF65-F5344CB8AC3E}">
        <p14:creationId xmlns="" xmlns:p14="http://schemas.microsoft.com/office/powerpoint/2010/main" val="3099783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baseline="0" dirty="0" smtClean="0">
                <a:latin typeface="Century Gothic" pitchFamily="34" charset="0"/>
              </a:rPr>
              <a:t>“</a:t>
            </a:r>
            <a:r>
              <a:rPr lang="en-US" b="1" i="1" baseline="0" dirty="0" smtClean="0">
                <a:latin typeface="Century Gothic" pitchFamily="34" charset="0"/>
              </a:rPr>
              <a:t>What if it is easier to take care of baby if he is sleeping with me or there’s no space for a crib in my bedroom</a:t>
            </a:r>
            <a:r>
              <a:rPr lang="en-US" b="0" i="1" baseline="0" dirty="0" smtClean="0">
                <a:latin typeface="Century Gothic" pitchFamily="34" charset="0"/>
              </a:rPr>
              <a:t>… you can rearrange the room to make space for the crib near your bed, take a piece of furniture out, or  put the crib right outside your room. There are many ways to keep baby close but still safe.”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baseline="0" dirty="0" smtClean="0">
              <a:solidFill>
                <a:srgbClr val="FF0000"/>
              </a:solidFill>
              <a:latin typeface="Century Gothic"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solidFill>
                  <a:srgbClr val="FF0000"/>
                </a:solidFill>
                <a:latin typeface="Century Gothic" pitchFamily="34" charset="0"/>
              </a:rPr>
              <a:t>When you are sleeping you are not awake to care for your child and his/her safety, so having baby in a crib or pack n play is best so everyone gets good sleep.  </a:t>
            </a:r>
            <a:r>
              <a:rPr lang="en-US" b="0" i="1" baseline="0" dirty="0" smtClean="0">
                <a:solidFill>
                  <a:srgbClr val="FF0000"/>
                </a:solidFill>
                <a:latin typeface="Century Gothic" pitchFamily="34" charset="0"/>
              </a:rPr>
              <a:t>MS  - I added this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1" baseline="0" dirty="0" smtClean="0">
              <a:latin typeface="Century Gothic"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i="1" baseline="0" dirty="0" smtClean="0">
                <a:latin typeface="Century Gothic" pitchFamily="34" charset="0"/>
              </a:rPr>
              <a:t>We would love to give you resources for assistance or answer any questions more specifically to you. </a:t>
            </a:r>
          </a:p>
          <a:p>
            <a:endParaRPr lang="en-US" b="0"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i="1" dirty="0" smtClean="0"/>
              <a:t>Very</a:t>
            </a:r>
            <a:r>
              <a:rPr lang="en-US" i="1" baseline="0" dirty="0" smtClean="0"/>
              <a:t> commonly when we hear of these tragedies, you hear the parent say “I didn’t think it would happen to me…” This is why it is so important for us to share this message. We would never want a parent to say “I didn’t know” I didn’t know my baby was supposed to sleep on their back, I didn’t know I wasn’t supposed to co-sleep, or that I should avoid blankets. We want everyone to be safe not just lucky that something like this didn’t happen.”</a:t>
            </a:r>
            <a:endParaRPr lang="en-US" i="1"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“Our</a:t>
            </a:r>
            <a:r>
              <a:rPr lang="en-US" i="1" baseline="0" dirty="0" smtClean="0"/>
              <a:t> goal is to help you and your baby celebrate their first birthday! Please take the time to write down a goal of your own  to have your baby sleep safe. </a:t>
            </a:r>
          </a:p>
          <a:p>
            <a:r>
              <a:rPr lang="en-US" i="0" baseline="0" dirty="0" smtClean="0"/>
              <a:t>(Ex: telling your family, making space for a crib near your bed so it is convenient and safe, staying clear of bumper pads and any other cute accessories for the crib)</a:t>
            </a:r>
          </a:p>
          <a:p>
            <a:r>
              <a:rPr lang="en-US" i="1" baseline="0" dirty="0" smtClean="0"/>
              <a:t>Would anyone like to share? Are there any questions?”</a:t>
            </a:r>
          </a:p>
          <a:p>
            <a:endParaRPr lang="en-US" i="1" baseline="0" dirty="0" smtClean="0"/>
          </a:p>
          <a:p>
            <a:r>
              <a:rPr lang="en-US" b="1" i="1" baseline="0" dirty="0" smtClean="0"/>
              <a:t>Include action steps worksheet – what is their plan?</a:t>
            </a:r>
            <a:endParaRPr lang="en-US" b="1" i="1"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baseline="0" dirty="0" smtClean="0">
                <a:latin typeface="Century Gothic" pitchFamily="34" charset="0"/>
              </a:rPr>
              <a:t>“We are excited for you and wish you the best as you </a:t>
            </a:r>
            <a:r>
              <a:rPr lang="en-US" i="1" baseline="0" smtClean="0">
                <a:latin typeface="Century Gothic" pitchFamily="34" charset="0"/>
              </a:rPr>
              <a:t>bring your </a:t>
            </a:r>
            <a:r>
              <a:rPr lang="en-US" i="1" baseline="0" dirty="0" smtClean="0">
                <a:latin typeface="Century Gothic" pitchFamily="34" charset="0"/>
              </a:rPr>
              <a:t>new and precious infant into the world!”</a:t>
            </a:r>
          </a:p>
          <a:p>
            <a:endParaRPr lang="en-US" baseline="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Century Gothic" pitchFamily="34" charset="0"/>
              </a:rPr>
              <a:t>“Before we talk about how</a:t>
            </a:r>
            <a:r>
              <a:rPr lang="en-US" i="1" baseline="0" dirty="0" smtClean="0">
                <a:latin typeface="Century Gothic" pitchFamily="34" charset="0"/>
              </a:rPr>
              <a:t> to provide your baby a safe sleep environment, we would like to talk about the problem. As you can see the US has the highest infant mortality compared to many other developed countries – </a:t>
            </a:r>
            <a:r>
              <a:rPr lang="en-US" b="0" i="1" baseline="0" dirty="0" smtClean="0">
                <a:latin typeface="Century Gothic" pitchFamily="34" charset="0"/>
              </a:rPr>
              <a:t>infant mortality  is the death of an infant in the first 12 months</a:t>
            </a:r>
            <a:r>
              <a:rPr lang="en-US" b="1" i="1" baseline="0" dirty="0" smtClean="0">
                <a:latin typeface="Century Gothic" pitchFamily="34" charset="0"/>
              </a:rPr>
              <a:t> </a:t>
            </a:r>
            <a:r>
              <a:rPr lang="en-US" b="0" i="1" baseline="0" dirty="0" smtClean="0">
                <a:latin typeface="Century Gothic" pitchFamily="34" charset="0"/>
              </a:rPr>
              <a:t>and this is all infant deaths not just sleep-related ones. But, </a:t>
            </a:r>
            <a:r>
              <a:rPr lang="en-US" b="0" i="1" u="none" baseline="0" dirty="0" smtClean="0">
                <a:latin typeface="Century Gothic" pitchFamily="34" charset="0"/>
              </a:rPr>
              <a:t>o</a:t>
            </a:r>
            <a:r>
              <a:rPr lang="en-US" b="0" i="1" dirty="0" smtClean="0"/>
              <a:t>nce an infant reaches one month of age, a</a:t>
            </a:r>
            <a:r>
              <a:rPr lang="en-US" b="0" i="1" baseline="0" dirty="0" smtClean="0"/>
              <a:t> </a:t>
            </a:r>
            <a:r>
              <a:rPr lang="en-US" b="0" i="1" dirty="0" smtClean="0"/>
              <a:t>common cause of death</a:t>
            </a:r>
            <a:r>
              <a:rPr lang="en-US" b="0" i="1" baseline="0" dirty="0" smtClean="0"/>
              <a:t> is</a:t>
            </a:r>
            <a:r>
              <a:rPr lang="en-US" b="0" i="1" dirty="0" smtClean="0"/>
              <a:t> related to  SIDS  and the sleep environment. Sleep related deaths are often categorized as suffocation. </a:t>
            </a:r>
            <a:r>
              <a:rPr lang="en-US" b="0" i="1" baseline="0" dirty="0" smtClean="0">
                <a:latin typeface="Century Gothic" pitchFamily="34" charset="0"/>
              </a:rPr>
              <a:t>This has become an important issue to the U.S. as there are now 36 states that have committed to improving safe sleep and spreading the word.”</a:t>
            </a:r>
          </a:p>
          <a:p>
            <a:endParaRPr lang="en-US" b="0" i="1" baseline="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3</a:t>
            </a:fld>
            <a:endParaRPr lang="en-US"/>
          </a:p>
        </p:txBody>
      </p:sp>
    </p:spTree>
    <p:extLst>
      <p:ext uri="{BB962C8B-B14F-4D97-AF65-F5344CB8AC3E}">
        <p14:creationId xmlns="" xmlns:p14="http://schemas.microsoft.com/office/powerpoint/2010/main" val="3720443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0" i="1" dirty="0" smtClean="0">
                <a:latin typeface="Century Gothic" pitchFamily="34" charset="0"/>
              </a:rPr>
              <a:t>“Now let’s take a closer look at Wisconsin. During</a:t>
            </a:r>
            <a:r>
              <a:rPr lang="en-US" b="0" i="1" baseline="0" dirty="0" smtClean="0">
                <a:latin typeface="Century Gothic" pitchFamily="34" charset="0"/>
              </a:rPr>
              <a:t> 2013 -14, 118 infants died in unsafe sleep environments in 33 different counties. I</a:t>
            </a:r>
            <a:r>
              <a:rPr lang="en-US" b="0" i="1" dirty="0" smtClean="0">
                <a:latin typeface="Century Gothic" pitchFamily="34" charset="0"/>
              </a:rPr>
              <a:t>n</a:t>
            </a:r>
            <a:r>
              <a:rPr lang="en-US" b="0" i="1" baseline="0" dirty="0" smtClean="0">
                <a:latin typeface="Century Gothic" pitchFamily="34" charset="0"/>
              </a:rPr>
              <a:t> 2013 there were 55  unexpected infant deaths in 20 different WI counties. Several key points of the SUID report released by Children’s Health Alliance include:</a:t>
            </a:r>
            <a:r>
              <a:rPr lang="en-US" b="0" i="0" baseline="0" dirty="0" smtClean="0">
                <a:solidFill>
                  <a:srgbClr val="FF0000"/>
                </a:solidFill>
                <a:latin typeface="Century Gothic" pitchFamily="34" charset="0"/>
              </a:rPr>
              <a:t> </a:t>
            </a:r>
          </a:p>
          <a:p>
            <a:pPr>
              <a:buFontTx/>
              <a:buChar char="-"/>
            </a:pPr>
            <a:r>
              <a:rPr lang="en-US" b="0" i="1" baseline="0" dirty="0" smtClean="0">
                <a:solidFill>
                  <a:srgbClr val="FF0000"/>
                </a:solidFill>
                <a:latin typeface="Century Gothic" pitchFamily="34" charset="0"/>
              </a:rPr>
              <a:t>List percentages that involve the sleep environment</a:t>
            </a:r>
          </a:p>
          <a:p>
            <a:pPr>
              <a:buFontTx/>
              <a:buChar char="-"/>
            </a:pPr>
            <a:r>
              <a:rPr lang="en-US" b="0" i="1" baseline="0" dirty="0" smtClean="0">
                <a:solidFill>
                  <a:srgbClr val="FF0000"/>
                </a:solidFill>
                <a:latin typeface="Century Gothic" pitchFamily="34" charset="0"/>
              </a:rPr>
              <a:t> Note that the lowest percentage involves a caregiver being under the influence. Often times people think this is the most common reason behind an unexpected death, but this goes to show that there are many other risks happening. </a:t>
            </a:r>
            <a:endParaRPr lang="en-US" b="1" i="1" baseline="0" dirty="0" smtClean="0">
              <a:solidFill>
                <a:srgbClr val="FF0000"/>
              </a:solidFill>
              <a:latin typeface="Century Gothic" pitchFamily="34" charset="0"/>
            </a:endParaRPr>
          </a:p>
          <a:p>
            <a:pPr>
              <a:buFontTx/>
              <a:buNone/>
            </a:pPr>
            <a:r>
              <a:rPr lang="en-US" b="0" i="1" dirty="0" smtClean="0">
                <a:latin typeface="Century Gothic" pitchFamily="34" charset="0"/>
              </a:rPr>
              <a:t>It</a:t>
            </a:r>
            <a:r>
              <a:rPr lang="en-US" b="0" i="1" baseline="0" dirty="0" smtClean="0">
                <a:latin typeface="Century Gothic" pitchFamily="34" charset="0"/>
              </a:rPr>
              <a:t> is important you know that t</a:t>
            </a:r>
            <a:r>
              <a:rPr lang="en-US" b="0" i="1" dirty="0" smtClean="0">
                <a:latin typeface="Century Gothic" pitchFamily="34" charset="0"/>
              </a:rPr>
              <a:t>his isn't to scare you,</a:t>
            </a:r>
            <a:r>
              <a:rPr lang="en-US" b="0" i="1" baseline="0" dirty="0" smtClean="0">
                <a:latin typeface="Century Gothic" pitchFamily="34" charset="0"/>
              </a:rPr>
              <a:t> but to make you aware of the risks that come with an unsafe sleep environment. We have to remember there are thousands  of  babies and parents out there sleeping safely as we speak, and yes accidents happen and you fall asleep next to them, but w</a:t>
            </a:r>
            <a:r>
              <a:rPr lang="en-US" b="0" i="1" baseline="0" dirty="0" smtClean="0">
                <a:solidFill>
                  <a:srgbClr val="FF0000"/>
                </a:solidFill>
                <a:latin typeface="Century Gothic" pitchFamily="34" charset="0"/>
              </a:rPr>
              <a:t>e want you to view sleep related deaths as preventable and not a mysterious phenomenon outside our control. </a:t>
            </a:r>
            <a:r>
              <a:rPr lang="en-US" b="0" i="1" dirty="0" smtClean="0">
                <a:latin typeface="Century Gothic" pitchFamily="34" charset="0"/>
              </a:rPr>
              <a:t>Once a baby is born, prevention is a priority. Sleeping baby</a:t>
            </a:r>
            <a:r>
              <a:rPr lang="en-US" b="0" i="1" baseline="0" dirty="0" smtClean="0">
                <a:latin typeface="Century Gothic" pitchFamily="34" charset="0"/>
              </a:rPr>
              <a:t> safe, breastfeeding, and not smoking are the top prevention actions we can take.”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latin typeface="Century Gothic" pitchFamily="34" charset="0"/>
            </a:endParaRPr>
          </a:p>
          <a:p>
            <a:pPr>
              <a:buFontTx/>
              <a:buNone/>
            </a:pPr>
            <a:endParaRPr lang="en-US" b="1" baseline="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4</a:t>
            </a:fld>
            <a:endParaRPr lang="en-US"/>
          </a:p>
        </p:txBody>
      </p:sp>
    </p:spTree>
    <p:extLst>
      <p:ext uri="{BB962C8B-B14F-4D97-AF65-F5344CB8AC3E}">
        <p14:creationId xmlns="" xmlns:p14="http://schemas.microsoft.com/office/powerpoint/2010/main" val="2007031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latin typeface="Century Gothic" pitchFamily="34" charset="0"/>
              </a:rPr>
              <a:t>The American</a:t>
            </a:r>
            <a:r>
              <a:rPr lang="en-US" i="1" baseline="0" dirty="0" smtClean="0">
                <a:latin typeface="Century Gothic" pitchFamily="34" charset="0"/>
              </a:rPr>
              <a:t> Academy of Pediatrics  is a national organization of pediatricians  devoted to taking care of your babies and children. Based on what they have learned through many years of experience and research, they revised the guidelines for safe sleep in 2011. </a:t>
            </a:r>
          </a:p>
          <a:p>
            <a:endParaRPr lang="en-US" b="1" i="1" baseline="0" dirty="0" smtClean="0">
              <a:latin typeface="Century Gothic" pitchFamily="34" charset="0"/>
            </a:endParaRPr>
          </a:p>
          <a:p>
            <a:r>
              <a:rPr lang="en-US" i="1" baseline="0" dirty="0" smtClean="0">
                <a:latin typeface="Century Gothic" pitchFamily="34" charset="0"/>
              </a:rPr>
              <a:t>The new guidelines are now the gold standard and widely accepted and used by primary care pediatricians, family physicians, neonatal care, and child care professionals. </a:t>
            </a:r>
            <a:r>
              <a:rPr lang="en-US" i="1" dirty="0" smtClean="0">
                <a:latin typeface="Century Gothic" pitchFamily="34" charset="0"/>
              </a:rPr>
              <a:t>Since</a:t>
            </a:r>
            <a:r>
              <a:rPr lang="en-US" i="1" baseline="0" dirty="0" smtClean="0">
                <a:latin typeface="Century Gothic" pitchFamily="34" charset="0"/>
              </a:rPr>
              <a:t> having babies sleep their backs infant deaths have </a:t>
            </a:r>
            <a:r>
              <a:rPr lang="en-US" i="1" dirty="0" smtClean="0">
                <a:latin typeface="Century Gothic" pitchFamily="34" charset="0"/>
              </a:rPr>
              <a:t>been steadily</a:t>
            </a:r>
            <a:r>
              <a:rPr lang="en-US" i="1" baseline="0" dirty="0" smtClean="0">
                <a:latin typeface="Century Gothic" pitchFamily="34" charset="0"/>
              </a:rPr>
              <a:t> decreasing and even further supporting the use of the ABC’s. T</a:t>
            </a:r>
            <a:r>
              <a:rPr lang="en-US" i="1" dirty="0" smtClean="0">
                <a:latin typeface="Century Gothic" pitchFamily="34" charset="0"/>
              </a:rPr>
              <a:t>hese are meant to help give every baby the best chance to reach their 1</a:t>
            </a:r>
            <a:r>
              <a:rPr lang="en-US" i="1" baseline="30000" dirty="0" smtClean="0">
                <a:latin typeface="Century Gothic" pitchFamily="34" charset="0"/>
              </a:rPr>
              <a:t>st</a:t>
            </a:r>
            <a:r>
              <a:rPr lang="en-US" i="1" dirty="0" smtClean="0">
                <a:latin typeface="Century Gothic" pitchFamily="34" charset="0"/>
              </a:rPr>
              <a:t> birthday safely and healthy.” </a:t>
            </a:r>
          </a:p>
          <a:p>
            <a:endParaRPr lang="en-US" i="1" dirty="0" smtClean="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5</a:t>
            </a:fld>
            <a:endParaRPr lang="en-US"/>
          </a:p>
        </p:txBody>
      </p:sp>
    </p:spTree>
    <p:extLst>
      <p:ext uri="{BB962C8B-B14F-4D97-AF65-F5344CB8AC3E}">
        <p14:creationId xmlns="" xmlns:p14="http://schemas.microsoft.com/office/powerpoint/2010/main" val="4207036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baseline="0" dirty="0" smtClean="0">
                <a:latin typeface="Century Gothic" pitchFamily="34" charset="0"/>
              </a:rPr>
              <a:t>“ It is highly recommended to follow the ABCs. Alone, on the back and in a crib or Pack N’ Play, and free from any smoke in the air.  </a:t>
            </a:r>
            <a:r>
              <a:rPr lang="en-US" i="1" u="sng" baseline="0" dirty="0" smtClean="0">
                <a:solidFill>
                  <a:srgbClr val="FF0000"/>
                </a:solidFill>
                <a:latin typeface="Century Gothic" pitchFamily="34" charset="0"/>
              </a:rPr>
              <a:t>Babies need to sleep on their back  for every sleep time. (Nap, night time, day care, visit to someone’s home etc.) Babies love consistency. If they start out sleeping on their backs, they learn to sleep this way because sleeping is a learned behavior (like talking).” </a:t>
            </a:r>
          </a:p>
          <a:p>
            <a:endParaRPr lang="en-US" i="1" dirty="0" smtClean="0">
              <a:latin typeface="Century Gothic" pitchFamily="34" charset="0"/>
            </a:endParaRPr>
          </a:p>
          <a:p>
            <a:r>
              <a:rPr lang="en-US" i="1" dirty="0" smtClean="0">
                <a:latin typeface="Century Gothic" pitchFamily="34" charset="0"/>
              </a:rPr>
              <a:t>“Infants who are exposed to secondhand smoke after birth also are at greater risk for SIDS. </a:t>
            </a:r>
            <a:r>
              <a:rPr lang="en-US" b="0" i="1" dirty="0" smtClean="0">
                <a:latin typeface="Century Gothic" pitchFamily="34" charset="0"/>
              </a:rPr>
              <a:t>Chemicals in secondhand smoke appear to affect the brain in ways that interfere with its regulation of infants' breathing. More specifically,</a:t>
            </a:r>
            <a:r>
              <a:rPr lang="en-US" b="0" i="1" baseline="0" dirty="0" smtClean="0">
                <a:latin typeface="Century Gothic" pitchFamily="34" charset="0"/>
              </a:rPr>
              <a:t> </a:t>
            </a:r>
            <a:r>
              <a:rPr lang="en-US" b="0" i="1" dirty="0" smtClean="0">
                <a:latin typeface="Century Gothic" pitchFamily="34" charset="0"/>
              </a:rPr>
              <a:t>Infants who die from SIDS have higher concentrations of nicotine in their lungs and higher levels of cotinine (a biological marker for secondhand smoke exposure that stays in the baby’s system longer) than infants who die from other causes.”</a:t>
            </a:r>
          </a:p>
        </p:txBody>
      </p:sp>
      <p:sp>
        <p:nvSpPr>
          <p:cNvPr id="4" name="Slide Number Placeholder 3"/>
          <p:cNvSpPr>
            <a:spLocks noGrp="1"/>
          </p:cNvSpPr>
          <p:nvPr>
            <p:ph type="sldNum" sz="quarter" idx="10"/>
          </p:nvPr>
        </p:nvSpPr>
        <p:spPr/>
        <p:txBody>
          <a:bodyPr/>
          <a:lstStyle/>
          <a:p>
            <a:fld id="{FA35F88D-B5A8-4EEC-827D-A53CB8C61D87}" type="slidenum">
              <a:rPr lang="en-US" smtClean="0"/>
              <a:pPr/>
              <a:t>6</a:t>
            </a:fld>
            <a:endParaRPr lang="en-US"/>
          </a:p>
        </p:txBody>
      </p:sp>
    </p:spTree>
    <p:extLst>
      <p:ext uri="{BB962C8B-B14F-4D97-AF65-F5344CB8AC3E}">
        <p14:creationId xmlns="" xmlns:p14="http://schemas.microsoft.com/office/powerpoint/2010/main" val="796729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baseline="0" dirty="0" smtClean="0">
                <a:latin typeface="Century Gothic" pitchFamily="34" charset="0"/>
              </a:rPr>
              <a:t>“Share a room instead of a bed because adult beds have lots of risk factors in them. There are a variety of soft, pillow-top mattresses, which do not support infants necks, this increases their risk of cutting off their airway if their heads roll forward or sideways or are hyper extended. There are also pillows and blankets which could easily suffocate an infant. Babies are not coordinated enough to move a blanket or pillow off of their face. K</a:t>
            </a:r>
            <a:r>
              <a:rPr lang="en-US" i="1" baseline="0" dirty="0" smtClean="0">
                <a:latin typeface="Century Gothic" pitchFamily="34" charset="0"/>
              </a:rPr>
              <a:t>eeping baby close to you promotes breast feeding, bonding and safety. Breast fed babies are at a reduced risk for an unexpected infant death.”</a:t>
            </a:r>
          </a:p>
        </p:txBody>
      </p:sp>
      <p:sp>
        <p:nvSpPr>
          <p:cNvPr id="4" name="Slide Number Placeholder 3"/>
          <p:cNvSpPr>
            <a:spLocks noGrp="1"/>
          </p:cNvSpPr>
          <p:nvPr>
            <p:ph type="sldNum" sz="quarter" idx="10"/>
          </p:nvPr>
        </p:nvSpPr>
        <p:spPr/>
        <p:txBody>
          <a:bodyPr/>
          <a:lstStyle/>
          <a:p>
            <a:fld id="{FA35F88D-B5A8-4EEC-827D-A53CB8C61D87}" type="slidenum">
              <a:rPr lang="en-US" smtClean="0"/>
              <a:pPr/>
              <a:t>7</a:t>
            </a:fld>
            <a:endParaRPr lang="en-US"/>
          </a:p>
        </p:txBody>
      </p:sp>
    </p:spTree>
    <p:extLst>
      <p:ext uri="{BB962C8B-B14F-4D97-AF65-F5344CB8AC3E}">
        <p14:creationId xmlns="" xmlns:p14="http://schemas.microsoft.com/office/powerpoint/2010/main" val="897474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i="1" baseline="0" dirty="0" smtClean="0">
                <a:latin typeface="Century Gothic" pitchFamily="34" charset="0"/>
              </a:rPr>
              <a:t>After research and studies, we found that babies sleeping on their backs is the safest – as you can see the  trachea (airway)  actually lies on top of the esophagus (tube that goes into the stomach). When a baby spits up, gravity will keep the spit-up in the esophagus, and it will  either come out of the  baby’s mouth or he will swallow it. Either way his trachea is protected when the baby is on his back. Also, placing the baby on his tummy doesn’t allow him to breathe in fresh air. Since the back to sleep campaign started in 1992, we’ve seen a 50 % reduction in infant deaths.”</a:t>
            </a:r>
            <a:endParaRPr lang="en-US" b="0" i="1" baseline="0" dirty="0" smtClean="0">
              <a:latin typeface="Century Gothic" pitchFamily="34" charset="0"/>
            </a:endParaRPr>
          </a:p>
          <a:p>
            <a:pPr defTabSz="931774">
              <a:defRPr/>
            </a:pPr>
            <a:endParaRPr lang="en-US" b="0" i="1" baseline="0" dirty="0" smtClean="0">
              <a:latin typeface="Century Gothic" pitchFamily="34" charset="0"/>
            </a:endParaRPr>
          </a:p>
          <a:p>
            <a:pPr defTabSz="931774">
              <a:defRPr/>
            </a:pPr>
            <a:r>
              <a:rPr lang="en-US" b="0" i="1" baseline="0" dirty="0" smtClean="0">
                <a:latin typeface="Century Gothic" pitchFamily="34" charset="0"/>
              </a:rPr>
              <a:t>Demonstrate using two fingers. Finger on top is the trachea – baby can breathe.</a:t>
            </a:r>
            <a:endParaRPr lang="en-US" i="1" dirty="0" smtClean="0">
              <a:latin typeface="Century Gothic" pitchFamily="34" charset="0"/>
            </a:endParaRPr>
          </a:p>
          <a:p>
            <a:endParaRPr lang="en-US" i="1"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8</a:t>
            </a:fld>
            <a:endParaRPr lang="en-US"/>
          </a:p>
        </p:txBody>
      </p:sp>
    </p:spTree>
    <p:extLst>
      <p:ext uri="{BB962C8B-B14F-4D97-AF65-F5344CB8AC3E}">
        <p14:creationId xmlns="" xmlns:p14="http://schemas.microsoft.com/office/powerpoint/2010/main" val="3214126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Century Gothic" pitchFamily="34" charset="0"/>
              </a:rPr>
              <a:t>“</a:t>
            </a:r>
            <a:r>
              <a:rPr lang="en-US" i="1" baseline="0" dirty="0" smtClean="0">
                <a:latin typeface="Century Gothic" pitchFamily="34" charset="0"/>
              </a:rPr>
              <a:t>What is most important is to sleep a baby in a cribs that has a firm mattress, only </a:t>
            </a:r>
            <a:r>
              <a:rPr lang="en-US" i="1" u="none" baseline="0" dirty="0" smtClean="0">
                <a:latin typeface="Century Gothic" pitchFamily="34" charset="0"/>
              </a:rPr>
              <a:t>6 centimeters </a:t>
            </a:r>
            <a:r>
              <a:rPr lang="en-US" i="1" baseline="0" dirty="0" smtClean="0">
                <a:latin typeface="Century Gothic" pitchFamily="34" charset="0"/>
              </a:rPr>
              <a:t>of </a:t>
            </a:r>
            <a:r>
              <a:rPr lang="en-US" i="1" dirty="0" smtClean="0">
                <a:latin typeface="Century Gothic" pitchFamily="34" charset="0"/>
              </a:rPr>
              <a:t>space</a:t>
            </a:r>
            <a:r>
              <a:rPr lang="en-US" i="1" baseline="0" dirty="0" smtClean="0">
                <a:latin typeface="Century Gothic" pitchFamily="34" charset="0"/>
              </a:rPr>
              <a:t> between rails on the crib </a:t>
            </a:r>
            <a:r>
              <a:rPr lang="en-US" i="0" u="none" baseline="0" dirty="0" smtClean="0">
                <a:latin typeface="Century Gothic" pitchFamily="34" charset="0"/>
              </a:rPr>
              <a:t>(a soda can should not fit through the rails), </a:t>
            </a:r>
            <a:r>
              <a:rPr lang="en-US" i="1" baseline="0" dirty="0" smtClean="0">
                <a:latin typeface="Century Gothic" pitchFamily="34" charset="0"/>
              </a:rPr>
              <a:t>no drop sides on the crib, strong hardware and tough testing, no bumper pads or stuffed animals, blankets, pillows, loose baby items etc. (nothing means nothing!) Pack N’ Plays also should have a tight fitting sheet free from items mentioned. </a:t>
            </a:r>
            <a:r>
              <a:rPr lang="en-US" b="0" i="1" baseline="0" dirty="0" smtClean="0">
                <a:latin typeface="Century Gothic" pitchFamily="34" charset="0"/>
              </a:rPr>
              <a:t>Using a Pack N’ Play for temporary storage is contaminating the area with germs. It’s important to keep it clean and empty so baby can use it at anytime.</a:t>
            </a:r>
            <a:r>
              <a:rPr lang="en-US" i="1" baseline="0" dirty="0" smtClean="0">
                <a:latin typeface="Century Gothic" pitchFamily="34" charset="0"/>
              </a:rPr>
              <a:t>”</a:t>
            </a:r>
            <a:r>
              <a:rPr lang="en-US" b="1" i="1" baseline="0" dirty="0" smtClean="0">
                <a:latin typeface="Century Gothic"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latin typeface="Century Gothic" pitchFamily="34" charset="0"/>
              </a:rPr>
              <a:t>(Google consumer product safety commission for more information)</a:t>
            </a:r>
          </a:p>
          <a:p>
            <a:endParaRPr lang="en-US" i="1" baseline="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9</a:t>
            </a:fld>
            <a:endParaRPr lang="en-US"/>
          </a:p>
        </p:txBody>
      </p:sp>
    </p:spTree>
    <p:extLst>
      <p:ext uri="{BB962C8B-B14F-4D97-AF65-F5344CB8AC3E}">
        <p14:creationId xmlns="" xmlns:p14="http://schemas.microsoft.com/office/powerpoint/2010/main" val="4191360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 xmlns:p14="http://schemas.microsoft.com/office/powerpoint/2010/main" val="1806568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410348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219200"/>
            <a:ext cx="207645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200"/>
            <a:ext cx="607695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540115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69518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2504106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76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362200"/>
            <a:ext cx="4076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4336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858011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834868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306301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9403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968261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7200" y="14478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8" name="Rectangle 3"/>
          <p:cNvSpPr>
            <a:spLocks noGrp="1" noChangeArrowheads="1"/>
          </p:cNvSpPr>
          <p:nvPr>
            <p:ph type="body" idx="1"/>
          </p:nvPr>
        </p:nvSpPr>
        <p:spPr bwMode="auto">
          <a:xfrm>
            <a:off x="457200" y="2362200"/>
            <a:ext cx="83058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29" name="Rectangle 9"/>
          <p:cNvSpPr>
            <a:spLocks noChangeArrowheads="1"/>
          </p:cNvSpPr>
          <p:nvPr/>
        </p:nvSpPr>
        <p:spPr bwMode="auto">
          <a:xfrm>
            <a:off x="7010400" y="6580188"/>
            <a:ext cx="1981200" cy="171450"/>
          </a:xfrm>
          <a:prstGeom prst="rect">
            <a:avLst/>
          </a:prstGeom>
          <a:noFill/>
          <a:ln w="9525">
            <a:noFill/>
            <a:miter lim="800000"/>
            <a:headEnd/>
            <a:tailEnd/>
          </a:ln>
        </p:spPr>
        <p:txBody>
          <a:bodyPr/>
          <a:lstStyle/>
          <a:p>
            <a:pPr>
              <a:defRPr/>
            </a:pPr>
            <a:endParaRPr lang="en-US" sz="1000" b="1" dirty="0">
              <a:solidFill>
                <a:schemeClr val="bg1"/>
              </a:solidFill>
              <a:latin typeface="Verdana" pitchFamily="34" charset="0"/>
              <a:ea typeface="ＭＳ Ｐゴシック" charset="-128"/>
              <a:cs typeface="+mn-cs"/>
            </a:endParaRPr>
          </a:p>
        </p:txBody>
      </p:sp>
      <p:pic>
        <p:nvPicPr>
          <p:cNvPr id="2" name="Picture 1" descr="CoIINpptHeader.jpg"/>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0" y="-1"/>
            <a:ext cx="9180576" cy="1242438"/>
          </a:xfrm>
          <a:prstGeom prst="rect">
            <a:avLst/>
          </a:prstGeom>
        </p:spPr>
      </p:pic>
      <p:pic>
        <p:nvPicPr>
          <p:cNvPr id="3" name="Picture 2" descr="CoIINidentity.jpg"/>
          <p:cNvPicPr>
            <a:picLocks noChangeAspect="1"/>
          </p:cNvPicPr>
          <p:nvPr userDrawn="1"/>
        </p:nvPicPr>
        <p:blipFill>
          <a:blip r:embed="rId14" cstate="print">
            <a:extLst>
              <a:ext uri="{28A0092B-C50C-407E-A947-70E740481C1C}">
                <a14:useLocalDpi xmlns="" xmlns:a14="http://schemas.microsoft.com/office/drawing/2010/main" val="0"/>
              </a:ext>
            </a:extLst>
          </a:blip>
          <a:stretch>
            <a:fillRect/>
          </a:stretch>
        </p:blipFill>
        <p:spPr>
          <a:xfrm>
            <a:off x="7467600" y="5562600"/>
            <a:ext cx="1389888" cy="105765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000" b="0" i="0">
          <a:solidFill>
            <a:schemeClr val="tx2"/>
          </a:solidFill>
          <a:latin typeface="Century Gothic"/>
          <a:ea typeface="ＭＳ Ｐゴシック" charset="0"/>
          <a:cs typeface="Century Gothic"/>
        </a:defRPr>
      </a:lvl1pPr>
      <a:lvl2pPr algn="ctr" rtl="0" eaLnBrk="1" fontAlgn="base" hangingPunct="1">
        <a:spcBef>
          <a:spcPct val="0"/>
        </a:spcBef>
        <a:spcAft>
          <a:spcPct val="0"/>
        </a:spcAft>
        <a:defRPr sz="4000" b="1">
          <a:solidFill>
            <a:schemeClr val="tx2"/>
          </a:solidFill>
          <a:latin typeface="Verdana" pitchFamily="1" charset="0"/>
          <a:ea typeface="ＭＳ Ｐゴシック" charset="0"/>
          <a:cs typeface="ＭＳ Ｐゴシック" charset="0"/>
        </a:defRPr>
      </a:lvl2pPr>
      <a:lvl3pPr algn="ctr" rtl="0" eaLnBrk="1" fontAlgn="base" hangingPunct="1">
        <a:spcBef>
          <a:spcPct val="0"/>
        </a:spcBef>
        <a:spcAft>
          <a:spcPct val="0"/>
        </a:spcAft>
        <a:defRPr sz="4000" b="1">
          <a:solidFill>
            <a:schemeClr val="tx2"/>
          </a:solidFill>
          <a:latin typeface="Verdana" pitchFamily="1" charset="0"/>
          <a:ea typeface="ＭＳ Ｐゴシック" charset="0"/>
          <a:cs typeface="ＭＳ Ｐゴシック" charset="0"/>
        </a:defRPr>
      </a:lvl3pPr>
      <a:lvl4pPr algn="ctr" rtl="0" eaLnBrk="1" fontAlgn="base" hangingPunct="1">
        <a:spcBef>
          <a:spcPct val="0"/>
        </a:spcBef>
        <a:spcAft>
          <a:spcPct val="0"/>
        </a:spcAft>
        <a:defRPr sz="4000" b="1">
          <a:solidFill>
            <a:schemeClr val="tx2"/>
          </a:solidFill>
          <a:latin typeface="Verdana" pitchFamily="1" charset="0"/>
          <a:ea typeface="ＭＳ Ｐゴシック" charset="0"/>
          <a:cs typeface="ＭＳ Ｐゴシック" charset="0"/>
        </a:defRPr>
      </a:lvl4pPr>
      <a:lvl5pPr algn="ctr" rtl="0" eaLnBrk="1" fontAlgn="base" hangingPunct="1">
        <a:spcBef>
          <a:spcPct val="0"/>
        </a:spcBef>
        <a:spcAft>
          <a:spcPct val="0"/>
        </a:spcAft>
        <a:defRPr sz="4000" b="1">
          <a:solidFill>
            <a:schemeClr val="tx2"/>
          </a:solidFill>
          <a:latin typeface="Verdana" pitchFamily="1" charset="0"/>
          <a:ea typeface="ＭＳ Ｐゴシック" charset="0"/>
          <a:cs typeface="ＭＳ Ｐゴシック" charset="0"/>
        </a:defRPr>
      </a:lvl5pPr>
      <a:lvl6pPr marL="457200" algn="ctr" rtl="0" eaLnBrk="1" fontAlgn="base" hangingPunct="1">
        <a:spcBef>
          <a:spcPct val="0"/>
        </a:spcBef>
        <a:spcAft>
          <a:spcPct val="0"/>
        </a:spcAft>
        <a:defRPr sz="4000" b="1">
          <a:solidFill>
            <a:schemeClr val="tx2"/>
          </a:solidFill>
          <a:latin typeface="Verdana" pitchFamily="1" charset="0"/>
        </a:defRPr>
      </a:lvl6pPr>
      <a:lvl7pPr marL="914400" algn="ctr" rtl="0" eaLnBrk="1" fontAlgn="base" hangingPunct="1">
        <a:spcBef>
          <a:spcPct val="0"/>
        </a:spcBef>
        <a:spcAft>
          <a:spcPct val="0"/>
        </a:spcAft>
        <a:defRPr sz="4000" b="1">
          <a:solidFill>
            <a:schemeClr val="tx2"/>
          </a:solidFill>
          <a:latin typeface="Verdana" pitchFamily="1" charset="0"/>
        </a:defRPr>
      </a:lvl7pPr>
      <a:lvl8pPr marL="1371600" algn="ctr" rtl="0" eaLnBrk="1" fontAlgn="base" hangingPunct="1">
        <a:spcBef>
          <a:spcPct val="0"/>
        </a:spcBef>
        <a:spcAft>
          <a:spcPct val="0"/>
        </a:spcAft>
        <a:defRPr sz="4000" b="1">
          <a:solidFill>
            <a:schemeClr val="tx2"/>
          </a:solidFill>
          <a:latin typeface="Verdana" pitchFamily="1" charset="0"/>
        </a:defRPr>
      </a:lvl8pPr>
      <a:lvl9pPr marL="1828800" algn="ctr" rtl="0" eaLnBrk="1" fontAlgn="base" hangingPunct="1">
        <a:spcBef>
          <a:spcPct val="0"/>
        </a:spcBef>
        <a:spcAft>
          <a:spcPct val="0"/>
        </a:spcAft>
        <a:defRPr sz="4000" b="1">
          <a:solidFill>
            <a:schemeClr val="tx2"/>
          </a:solidFill>
          <a:latin typeface="Verdana" pitchFamily="1" charset="0"/>
        </a:defRPr>
      </a:lvl9pPr>
    </p:titleStyle>
    <p:bodyStyle>
      <a:lvl1pPr marL="342900" indent="-342900" algn="l" rtl="0" eaLnBrk="1" fontAlgn="base" hangingPunct="1">
        <a:spcBef>
          <a:spcPct val="20000"/>
        </a:spcBef>
        <a:spcAft>
          <a:spcPct val="0"/>
        </a:spcAft>
        <a:buChar char="•"/>
        <a:defRPr sz="3000" b="0" i="0">
          <a:solidFill>
            <a:schemeClr val="tx1"/>
          </a:solidFill>
          <a:latin typeface="Century Gothic"/>
          <a:ea typeface="ＭＳ Ｐゴシック" charset="0"/>
          <a:cs typeface="Century Gothic"/>
        </a:defRPr>
      </a:lvl1pPr>
      <a:lvl2pPr marL="742950" indent="-285750" algn="l" rtl="0" eaLnBrk="1" fontAlgn="base" hangingPunct="1">
        <a:spcBef>
          <a:spcPct val="20000"/>
        </a:spcBef>
        <a:spcAft>
          <a:spcPct val="0"/>
        </a:spcAft>
        <a:buChar char="–"/>
        <a:defRPr sz="2800" b="0" i="0">
          <a:solidFill>
            <a:schemeClr val="tx1"/>
          </a:solidFill>
          <a:latin typeface="Century Gothic"/>
          <a:ea typeface="ＭＳ Ｐゴシック" charset="0"/>
          <a:cs typeface="Century Gothic"/>
        </a:defRPr>
      </a:lvl2pPr>
      <a:lvl3pPr marL="1143000" indent="-228600" algn="l" rtl="0" eaLnBrk="1" fontAlgn="base" hangingPunct="1">
        <a:spcBef>
          <a:spcPct val="20000"/>
        </a:spcBef>
        <a:spcAft>
          <a:spcPct val="0"/>
        </a:spcAft>
        <a:buChar char="•"/>
        <a:defRPr sz="2400" b="0" i="0">
          <a:solidFill>
            <a:schemeClr val="tx1"/>
          </a:solidFill>
          <a:latin typeface="Century Gothic"/>
          <a:ea typeface="ＭＳ Ｐゴシック" charset="0"/>
          <a:cs typeface="Century Gothic"/>
        </a:defRPr>
      </a:lvl3pPr>
      <a:lvl4pPr marL="1600200" indent="-228600" algn="l" rtl="0" eaLnBrk="1" fontAlgn="base" hangingPunct="1">
        <a:spcBef>
          <a:spcPct val="20000"/>
        </a:spcBef>
        <a:spcAft>
          <a:spcPct val="0"/>
        </a:spcAft>
        <a:defRPr sz="2000" b="0" i="0">
          <a:solidFill>
            <a:schemeClr val="tx1"/>
          </a:solidFill>
          <a:latin typeface="Century Gothic"/>
          <a:ea typeface="ＭＳ Ｐゴシック" charset="0"/>
          <a:cs typeface="Century Gothic"/>
        </a:defRPr>
      </a:lvl4pPr>
      <a:lvl5pPr marL="2057400" indent="-228600" algn="l" rtl="0" eaLnBrk="1" fontAlgn="base" hangingPunct="1">
        <a:spcBef>
          <a:spcPct val="20000"/>
        </a:spcBef>
        <a:spcAft>
          <a:spcPct val="0"/>
        </a:spcAft>
        <a:buChar char="»"/>
        <a:defRPr sz="2000" b="0" i="0">
          <a:solidFill>
            <a:schemeClr val="tx1"/>
          </a:solidFill>
          <a:latin typeface="Century Gothic"/>
          <a:ea typeface="ＭＳ Ｐゴシック" charset="0"/>
          <a:cs typeface="Century Gothic"/>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bies-diverse_istock_000010072649large1.jpg"/>
          <p:cNvPicPr>
            <a:picLocks noChangeAspect="1"/>
          </p:cNvPicPr>
          <p:nvPr/>
        </p:nvPicPr>
        <p:blipFill>
          <a:blip r:embed="rId3" cstate="print"/>
          <a:stretch>
            <a:fillRect/>
          </a:stretch>
        </p:blipFill>
        <p:spPr>
          <a:xfrm>
            <a:off x="685800" y="3657600"/>
            <a:ext cx="7543800" cy="1905000"/>
          </a:xfrm>
          <a:prstGeom prst="rect">
            <a:avLst/>
          </a:prstGeom>
        </p:spPr>
      </p:pic>
      <p:sp>
        <p:nvSpPr>
          <p:cNvPr id="2" name="Title 1"/>
          <p:cNvSpPr>
            <a:spLocks noGrp="1"/>
          </p:cNvSpPr>
          <p:nvPr>
            <p:ph type="ctrTitle"/>
          </p:nvPr>
        </p:nvSpPr>
        <p:spPr>
          <a:xfrm>
            <a:off x="685800" y="1828800"/>
            <a:ext cx="7772400" cy="688975"/>
          </a:xfrm>
        </p:spPr>
        <p:txBody>
          <a:bodyPr/>
          <a:lstStyle/>
          <a:p>
            <a:r>
              <a:rPr lang="en-US" b="1" dirty="0" smtClean="0">
                <a:solidFill>
                  <a:schemeClr val="tx1"/>
                </a:solidFill>
              </a:rPr>
              <a:t>Sleep Baby Safe</a:t>
            </a:r>
            <a:endParaRPr lang="en-US" b="1" dirty="0">
              <a:solidFill>
                <a:schemeClr val="tx1"/>
              </a:solidFill>
            </a:endParaRPr>
          </a:p>
        </p:txBody>
      </p:sp>
      <p:sp>
        <p:nvSpPr>
          <p:cNvPr id="3" name="Subtitle 2"/>
          <p:cNvSpPr>
            <a:spLocks noGrp="1"/>
          </p:cNvSpPr>
          <p:nvPr>
            <p:ph type="subTitle" idx="1"/>
          </p:nvPr>
        </p:nvSpPr>
        <p:spPr>
          <a:xfrm>
            <a:off x="1295400" y="2895600"/>
            <a:ext cx="6781800" cy="762000"/>
          </a:xfrm>
        </p:spPr>
        <p:txBody>
          <a:bodyPr/>
          <a:lstStyle/>
          <a:p>
            <a:r>
              <a:rPr lang="en-US" dirty="0" smtClean="0"/>
              <a:t>Ensuring your baby thrives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Always sleep on a firm surface</a:t>
            </a:r>
            <a:endParaRPr lang="en-US" dirty="0"/>
          </a:p>
        </p:txBody>
      </p:sp>
      <p:sp>
        <p:nvSpPr>
          <p:cNvPr id="3" name="Content Placeholder 2"/>
          <p:cNvSpPr>
            <a:spLocks noGrp="1"/>
          </p:cNvSpPr>
          <p:nvPr>
            <p:ph idx="1"/>
          </p:nvPr>
        </p:nvSpPr>
        <p:spPr>
          <a:xfrm>
            <a:off x="457200" y="2514600"/>
            <a:ext cx="8305800" cy="3962400"/>
          </a:xfrm>
        </p:spPr>
        <p:txBody>
          <a:bodyPr/>
          <a:lstStyle/>
          <a:p>
            <a:pPr algn="ctr">
              <a:buNone/>
            </a:pPr>
            <a:r>
              <a:rPr lang="en-US" dirty="0" smtClean="0"/>
              <a:t>NOT the swing 	      NOT the car seat</a:t>
            </a:r>
            <a:endParaRPr lang="en-US" b="1" dirty="0" smtClean="0"/>
          </a:p>
        </p:txBody>
      </p:sp>
      <p:pic>
        <p:nvPicPr>
          <p:cNvPr id="4" name="Picture 3" descr="car-seat-baby-sleeping.jpg"/>
          <p:cNvPicPr>
            <a:picLocks noChangeAspect="1"/>
          </p:cNvPicPr>
          <p:nvPr/>
        </p:nvPicPr>
        <p:blipFill>
          <a:blip r:embed="rId3" cstate="print"/>
          <a:stretch>
            <a:fillRect/>
          </a:stretch>
        </p:blipFill>
        <p:spPr>
          <a:xfrm>
            <a:off x="4724400" y="3124200"/>
            <a:ext cx="3152775" cy="2095500"/>
          </a:xfrm>
          <a:prstGeom prst="rect">
            <a:avLst/>
          </a:prstGeom>
        </p:spPr>
      </p:pic>
      <p:pic>
        <p:nvPicPr>
          <p:cNvPr id="7" name="Picture 6" descr="6530_12788638624c39e9f698aa7_3.jpg"/>
          <p:cNvPicPr>
            <a:picLocks noChangeAspect="1"/>
          </p:cNvPicPr>
          <p:nvPr/>
        </p:nvPicPr>
        <p:blipFill>
          <a:blip r:embed="rId4" cstate="print"/>
          <a:stretch>
            <a:fillRect/>
          </a:stretch>
        </p:blipFill>
        <p:spPr>
          <a:xfrm>
            <a:off x="1447800" y="3124200"/>
            <a:ext cx="2363164" cy="2667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Back-to-sleep…tummy to play</a:t>
            </a:r>
            <a:endParaRPr lang="en-US" dirty="0"/>
          </a:p>
        </p:txBody>
      </p:sp>
      <p:sp>
        <p:nvSpPr>
          <p:cNvPr id="3" name="Content Placeholder 2"/>
          <p:cNvSpPr>
            <a:spLocks noGrp="1"/>
          </p:cNvSpPr>
          <p:nvPr>
            <p:ph sz="half" idx="1"/>
          </p:nvPr>
        </p:nvSpPr>
        <p:spPr>
          <a:xfrm>
            <a:off x="457200" y="2362200"/>
            <a:ext cx="3657600" cy="3657600"/>
          </a:xfrm>
        </p:spPr>
        <p:txBody>
          <a:bodyPr/>
          <a:lstStyle/>
          <a:p>
            <a:r>
              <a:rPr lang="en-US" sz="2400" dirty="0" smtClean="0"/>
              <a:t>Babies will learn to be comfortable if they start out on their backs and stay on their backs</a:t>
            </a:r>
          </a:p>
          <a:p>
            <a:r>
              <a:rPr lang="en-US" sz="2400" dirty="0" smtClean="0"/>
              <a:t>On their backs at every sleep time – naps and nighttime</a:t>
            </a:r>
            <a:endParaRPr lang="en-US" sz="2400" dirty="0"/>
          </a:p>
        </p:txBody>
      </p:sp>
      <p:pic>
        <p:nvPicPr>
          <p:cNvPr id="4" name="Picture 3" descr="SS3AA.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81868" y="2581950"/>
            <a:ext cx="4228732" cy="28282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overheating</a:t>
            </a:r>
            <a:endParaRPr lang="en-US" dirty="0"/>
          </a:p>
        </p:txBody>
      </p:sp>
      <p:sp>
        <p:nvSpPr>
          <p:cNvPr id="3" name="Content Placeholder 2"/>
          <p:cNvSpPr>
            <a:spLocks noGrp="1"/>
          </p:cNvSpPr>
          <p:nvPr>
            <p:ph idx="1"/>
          </p:nvPr>
        </p:nvSpPr>
        <p:spPr>
          <a:xfrm>
            <a:off x="381000" y="2590800"/>
            <a:ext cx="4267200" cy="3886200"/>
          </a:xfrm>
        </p:spPr>
        <p:txBody>
          <a:bodyPr/>
          <a:lstStyle/>
          <a:p>
            <a:r>
              <a:rPr lang="en-US" dirty="0" smtClean="0"/>
              <a:t>Set room temperature to what is comfortable for adults</a:t>
            </a:r>
          </a:p>
          <a:p>
            <a:r>
              <a:rPr lang="en-US" dirty="0" smtClean="0"/>
              <a:t>Dress baby to be comfortable</a:t>
            </a:r>
          </a:p>
          <a:p>
            <a:r>
              <a:rPr lang="en-US" dirty="0" smtClean="0"/>
              <a:t>Use a sleep sack </a:t>
            </a:r>
          </a:p>
          <a:p>
            <a:endParaRPr lang="en-US" sz="2400" dirty="0" smtClean="0"/>
          </a:p>
          <a:p>
            <a:pPr>
              <a:buNone/>
            </a:pPr>
            <a:endParaRPr lang="en-US" sz="2400" dirty="0" smtClean="0"/>
          </a:p>
        </p:txBody>
      </p:sp>
      <p:pic>
        <p:nvPicPr>
          <p:cNvPr id="5" name="Picture 4" descr="SS Native American ABC vertical.jpg"/>
          <p:cNvPicPr>
            <a:picLocks noChangeAspect="1"/>
          </p:cNvPicPr>
          <p:nvPr/>
        </p:nvPicPr>
        <p:blipFill>
          <a:blip r:embed="rId3" cstate="print"/>
          <a:stretch>
            <a:fillRect/>
          </a:stretch>
        </p:blipFill>
        <p:spPr>
          <a:xfrm>
            <a:off x="4837158" y="2743200"/>
            <a:ext cx="3822792" cy="25146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sleep surfaces</a:t>
            </a:r>
            <a:endParaRPr lang="en-US" dirty="0"/>
          </a:p>
        </p:txBody>
      </p:sp>
      <p:pic>
        <p:nvPicPr>
          <p:cNvPr id="6" name="Picture 5" descr="AltSafeSleepOptions.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590800" y="2286000"/>
            <a:ext cx="4038600" cy="3732395"/>
          </a:xfrm>
          <a:prstGeom prst="rect">
            <a:avLst/>
          </a:prstGeom>
        </p:spPr>
      </p:pic>
      <p:sp>
        <p:nvSpPr>
          <p:cNvPr id="4" name="TextBox 3"/>
          <p:cNvSpPr txBox="1"/>
          <p:nvPr/>
        </p:nvSpPr>
        <p:spPr>
          <a:xfrm>
            <a:off x="762000" y="6321623"/>
            <a:ext cx="7620000" cy="307777"/>
          </a:xfrm>
          <a:prstGeom prst="rect">
            <a:avLst/>
          </a:prstGeom>
          <a:noFill/>
        </p:spPr>
        <p:txBody>
          <a:bodyPr wrap="square" rtlCol="0">
            <a:spAutoFit/>
          </a:bodyPr>
          <a:lstStyle/>
          <a:p>
            <a:r>
              <a:rPr lang="en-US" sz="700" i="1" dirty="0"/>
              <a:t>Image courtesy of the Safe to Sleep</a:t>
            </a:r>
            <a:r>
              <a:rPr lang="en-US" sz="700" i="1" baseline="30000" dirty="0"/>
              <a:t>®</a:t>
            </a:r>
            <a:r>
              <a:rPr lang="en-US" sz="700" i="1" dirty="0"/>
              <a:t> campaign, for educational purposes only; </a:t>
            </a:r>
            <a:r>
              <a:rPr lang="en-US" sz="700" dirty="0"/>
              <a:t>Eunice Kennedy Shriver</a:t>
            </a:r>
            <a:r>
              <a:rPr lang="en-US" sz="700" i="1" dirty="0"/>
              <a:t> National Institute of Child Health </a:t>
            </a:r>
            <a:r>
              <a:rPr lang="en-US" sz="700" i="1" dirty="0" smtClean="0"/>
              <a:t>and Human </a:t>
            </a:r>
            <a:r>
              <a:rPr lang="en-US" sz="700" i="1" dirty="0"/>
              <a:t>Development, </a:t>
            </a:r>
            <a:r>
              <a:rPr lang="en-US" sz="700" i="1" u="sng" dirty="0"/>
              <a:t>http://</a:t>
            </a:r>
            <a:r>
              <a:rPr lang="en-US" sz="700" i="1" u="sng" dirty="0" err="1"/>
              <a:t>safetosleep.nichd.nih.gov</a:t>
            </a:r>
            <a:r>
              <a:rPr lang="en-US" sz="700" i="1" dirty="0"/>
              <a:t>; Safe to Sleep</a:t>
            </a:r>
            <a:r>
              <a:rPr lang="en-US" sz="700" i="1" baseline="30000" dirty="0"/>
              <a:t>®</a:t>
            </a:r>
            <a:r>
              <a:rPr lang="en-US" sz="700" i="1" dirty="0"/>
              <a:t> is a registered trademark of the U.S. Department of Health and Human Services. </a:t>
            </a:r>
            <a:endParaRPr lang="en-US" sz="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the message</a:t>
            </a:r>
            <a:endParaRPr lang="en-US" dirty="0"/>
          </a:p>
        </p:txBody>
      </p:sp>
      <p:sp>
        <p:nvSpPr>
          <p:cNvPr id="3" name="Content Placeholder 2"/>
          <p:cNvSpPr>
            <a:spLocks noGrp="1"/>
          </p:cNvSpPr>
          <p:nvPr>
            <p:ph idx="1"/>
          </p:nvPr>
        </p:nvSpPr>
        <p:spPr>
          <a:xfrm>
            <a:off x="457200" y="2362200"/>
            <a:ext cx="8305800" cy="1143000"/>
          </a:xfrm>
        </p:spPr>
        <p:txBody>
          <a:bodyPr/>
          <a:lstStyle/>
          <a:p>
            <a:r>
              <a:rPr lang="en-US" dirty="0" smtClean="0"/>
              <a:t>Share where and how baby sleeps with babysitters and other family members</a:t>
            </a:r>
          </a:p>
        </p:txBody>
      </p:sp>
      <p:pic>
        <p:nvPicPr>
          <p:cNvPr id="4" name="Picture 3" descr="MomDropsOffBabyWithNanny.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438400" y="3582676"/>
            <a:ext cx="4475519" cy="297052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baby safe?</a:t>
            </a:r>
            <a:endParaRPr lang="en-US" dirty="0"/>
          </a:p>
        </p:txBody>
      </p:sp>
      <p:pic>
        <p:nvPicPr>
          <p:cNvPr id="3" name="Picture 2" descr="SSPPTSlide19.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00200" y="2362200"/>
            <a:ext cx="5943600" cy="39624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baby safe?</a:t>
            </a:r>
            <a:endParaRPr lang="en-US" dirty="0"/>
          </a:p>
        </p:txBody>
      </p:sp>
      <p:pic>
        <p:nvPicPr>
          <p:cNvPr id="5" name="Picture 4" descr="SS Mom &amp; Baby Asleep on Chair.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981200" y="2362200"/>
            <a:ext cx="5257800" cy="419065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baby safe?</a:t>
            </a:r>
            <a:endParaRPr lang="en-US" dirty="0"/>
          </a:p>
        </p:txBody>
      </p:sp>
      <p:pic>
        <p:nvPicPr>
          <p:cNvPr id="3" name="Picture 2" descr="SSPPTSlide20.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00200" y="2362200"/>
            <a:ext cx="5943600" cy="39624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 advice do you take?</a:t>
            </a:r>
            <a:endParaRPr lang="en-US" dirty="0"/>
          </a:p>
        </p:txBody>
      </p:sp>
      <p:sp>
        <p:nvSpPr>
          <p:cNvPr id="3" name="Content Placeholder 2"/>
          <p:cNvSpPr>
            <a:spLocks noGrp="1"/>
          </p:cNvSpPr>
          <p:nvPr>
            <p:ph idx="1"/>
          </p:nvPr>
        </p:nvSpPr>
        <p:spPr/>
        <p:txBody>
          <a:bodyPr/>
          <a:lstStyle/>
          <a:p>
            <a:r>
              <a:rPr lang="en-US" dirty="0" smtClean="0"/>
              <a:t>Family tradition</a:t>
            </a:r>
          </a:p>
          <a:p>
            <a:r>
              <a:rPr lang="en-US" dirty="0" smtClean="0"/>
              <a:t>Grandma knows best</a:t>
            </a:r>
          </a:p>
          <a:p>
            <a:r>
              <a:rPr lang="en-US" dirty="0" smtClean="0"/>
              <a:t>Physician </a:t>
            </a:r>
          </a:p>
          <a:p>
            <a:r>
              <a:rPr lang="en-US" dirty="0" smtClean="0"/>
              <a:t>Personal beliefs</a:t>
            </a:r>
          </a:p>
          <a:p>
            <a:r>
              <a:rPr lang="en-US" dirty="0" smtClean="0"/>
              <a:t>Research  </a:t>
            </a:r>
          </a:p>
        </p:txBody>
      </p:sp>
      <p:pic>
        <p:nvPicPr>
          <p:cNvPr id="4" name="Picture 3" descr="question-mark.jpg"/>
          <p:cNvPicPr>
            <a:picLocks noChangeAspect="1"/>
          </p:cNvPicPr>
          <p:nvPr/>
        </p:nvPicPr>
        <p:blipFill>
          <a:blip r:embed="rId3" cstate="print"/>
          <a:stretch>
            <a:fillRect/>
          </a:stretch>
        </p:blipFill>
        <p:spPr>
          <a:xfrm>
            <a:off x="5029200" y="2209800"/>
            <a:ext cx="3276600" cy="32766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a:t>
            </a:r>
            <a:endParaRPr lang="en-US" dirty="0"/>
          </a:p>
        </p:txBody>
      </p:sp>
      <p:sp>
        <p:nvSpPr>
          <p:cNvPr id="3" name="Content Placeholder 2"/>
          <p:cNvSpPr>
            <a:spLocks noGrp="1"/>
          </p:cNvSpPr>
          <p:nvPr>
            <p:ph idx="1"/>
          </p:nvPr>
        </p:nvSpPr>
        <p:spPr>
          <a:xfrm>
            <a:off x="304800" y="2286000"/>
            <a:ext cx="8305800" cy="3962400"/>
          </a:xfrm>
        </p:spPr>
        <p:txBody>
          <a:bodyPr/>
          <a:lstStyle/>
          <a:p>
            <a:r>
              <a:rPr lang="en-US" dirty="0" smtClean="0"/>
              <a:t>Baby seems to not like their crib</a:t>
            </a:r>
          </a:p>
          <a:p>
            <a:pPr lvl="1"/>
            <a:r>
              <a:rPr lang="en-US" sz="2400" dirty="0" smtClean="0"/>
              <a:t>Sleep baby on their back right from the start </a:t>
            </a:r>
          </a:p>
          <a:p>
            <a:pPr lvl="1"/>
            <a:r>
              <a:rPr lang="en-US" sz="2400" dirty="0" smtClean="0"/>
              <a:t>Place baby in the crib before they are completely asleep to avoid a startle reflex, then rub the baby’s tummy to soothe them</a:t>
            </a:r>
          </a:p>
          <a:p>
            <a:r>
              <a:rPr lang="en-US" dirty="0" smtClean="0"/>
              <a:t>I want to bond with my baby</a:t>
            </a:r>
          </a:p>
          <a:p>
            <a:pPr lvl="1"/>
            <a:r>
              <a:rPr lang="en-US" sz="2400" dirty="0" smtClean="0"/>
              <a:t>Other safe bonding times include feeding, wearing baby carrier, playing during tummy time, rubbing their tummy while they are in the crib</a:t>
            </a:r>
          </a:p>
          <a:p>
            <a:pPr lvl="1"/>
            <a:endParaRPr lang="en-US" dirty="0" smtClean="0"/>
          </a:p>
          <a:p>
            <a:pPr lvl="1">
              <a:buNone/>
            </a:pP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762000"/>
          </a:xfrm>
        </p:spPr>
        <p:txBody>
          <a:bodyPr/>
          <a:lstStyle/>
          <a:p>
            <a:r>
              <a:rPr lang="en-US" dirty="0" smtClean="0">
                <a:solidFill>
                  <a:srgbClr val="FF0000"/>
                </a:solidFill>
              </a:rPr>
              <a:t>Goals</a:t>
            </a:r>
            <a:endParaRPr lang="en-US" dirty="0">
              <a:solidFill>
                <a:srgbClr val="FF0000"/>
              </a:solidFill>
            </a:endParaRPr>
          </a:p>
        </p:txBody>
      </p:sp>
      <p:sp>
        <p:nvSpPr>
          <p:cNvPr id="3" name="Content Placeholder 2"/>
          <p:cNvSpPr>
            <a:spLocks noGrp="1"/>
          </p:cNvSpPr>
          <p:nvPr>
            <p:ph idx="1"/>
          </p:nvPr>
        </p:nvSpPr>
        <p:spPr>
          <a:xfrm>
            <a:off x="304800" y="2057400"/>
            <a:ext cx="8458200" cy="4267200"/>
          </a:xfrm>
        </p:spPr>
        <p:txBody>
          <a:bodyPr/>
          <a:lstStyle/>
          <a:p>
            <a:pPr>
              <a:buNone/>
            </a:pPr>
            <a:endParaRPr lang="en-US" sz="2400" dirty="0" smtClean="0"/>
          </a:p>
          <a:p>
            <a:pPr marL="457200" indent="-457200">
              <a:buFont typeface="+mj-lt"/>
              <a:buAutoNum type="arabicPeriod"/>
            </a:pPr>
            <a:r>
              <a:rPr lang="en-US" sz="2400" dirty="0" smtClean="0"/>
              <a:t>Understand the “why” behind the safe sleep recommendations</a:t>
            </a:r>
          </a:p>
          <a:p>
            <a:pPr marL="457200" indent="-457200">
              <a:buFont typeface="+mj-lt"/>
              <a:buAutoNum type="arabicPeriod"/>
            </a:pPr>
            <a:r>
              <a:rPr lang="en-US" sz="2400" dirty="0" smtClean="0"/>
              <a:t>Be able to name the ABCs of safe sleep</a:t>
            </a:r>
          </a:p>
          <a:p>
            <a:pPr marL="457200" indent="-457200">
              <a:buFont typeface="+mj-lt"/>
              <a:buAutoNum type="arabicPeriod"/>
            </a:pPr>
            <a:r>
              <a:rPr lang="en-US" sz="2400" dirty="0" smtClean="0"/>
              <a:t>Set a goal for your baby’s safest sleep </a:t>
            </a:r>
          </a:p>
          <a:p>
            <a:pPr>
              <a:buNone/>
            </a:pPr>
            <a:endParaRPr lang="en-US" dirty="0"/>
          </a:p>
        </p:txBody>
      </p:sp>
      <p:pic>
        <p:nvPicPr>
          <p:cNvPr id="4" name="Picture 3" descr="abc1.jpg"/>
          <p:cNvPicPr>
            <a:picLocks noChangeAspect="1"/>
          </p:cNvPicPr>
          <p:nvPr/>
        </p:nvPicPr>
        <p:blipFill>
          <a:blip r:embed="rId3" cstate="print"/>
          <a:stretch>
            <a:fillRect/>
          </a:stretch>
        </p:blipFill>
        <p:spPr>
          <a:xfrm>
            <a:off x="609600" y="4267200"/>
            <a:ext cx="3200400" cy="230886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762000"/>
          </a:xfrm>
        </p:spPr>
        <p:txBody>
          <a:bodyPr/>
          <a:lstStyle/>
          <a:p>
            <a:r>
              <a:rPr lang="en-US" dirty="0" smtClean="0"/>
              <a:t>What if…</a:t>
            </a:r>
            <a:endParaRPr lang="en-US" dirty="0"/>
          </a:p>
        </p:txBody>
      </p:sp>
      <p:sp>
        <p:nvSpPr>
          <p:cNvPr id="3" name="Content Placeholder 2"/>
          <p:cNvSpPr>
            <a:spLocks noGrp="1"/>
          </p:cNvSpPr>
          <p:nvPr>
            <p:ph idx="1"/>
          </p:nvPr>
        </p:nvSpPr>
        <p:spPr>
          <a:xfrm>
            <a:off x="381000" y="2209800"/>
            <a:ext cx="8458200" cy="3962400"/>
          </a:xfrm>
        </p:spPr>
        <p:txBody>
          <a:bodyPr/>
          <a:lstStyle/>
          <a:p>
            <a:r>
              <a:rPr lang="en-US" dirty="0" smtClean="0"/>
              <a:t>It’s easier to take care of baby if he is sleeping with me</a:t>
            </a:r>
          </a:p>
          <a:p>
            <a:r>
              <a:rPr lang="en-US" dirty="0" smtClean="0"/>
              <a:t>There is no space for a crib in my bedroom</a:t>
            </a:r>
          </a:p>
          <a:p>
            <a:pPr lvl="1"/>
            <a:r>
              <a:rPr lang="en-US" sz="2400" dirty="0" smtClean="0"/>
              <a:t>Rearrange the room, remove other furniture, or use a smaller alternative option </a:t>
            </a:r>
          </a:p>
          <a:p>
            <a:pPr lvl="1"/>
            <a:r>
              <a:rPr lang="en-US" sz="2400" dirty="0" smtClean="0"/>
              <a:t>Place crib just outside the bedroom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be </a:t>
            </a:r>
            <a:r>
              <a:rPr lang="en-US" b="1" dirty="0" smtClean="0"/>
              <a:t>safe</a:t>
            </a:r>
            <a:r>
              <a:rPr lang="en-US" dirty="0" smtClean="0"/>
              <a:t> and not just </a:t>
            </a:r>
            <a:r>
              <a:rPr lang="en-US" b="1" dirty="0" smtClean="0"/>
              <a:t>lucky</a:t>
            </a:r>
            <a:endParaRPr lang="en-US" b="1" dirty="0"/>
          </a:p>
        </p:txBody>
      </p:sp>
      <p:sp>
        <p:nvSpPr>
          <p:cNvPr id="3" name="Content Placeholder 2"/>
          <p:cNvSpPr>
            <a:spLocks noGrp="1"/>
          </p:cNvSpPr>
          <p:nvPr>
            <p:ph idx="1"/>
          </p:nvPr>
        </p:nvSpPr>
        <p:spPr>
          <a:xfrm>
            <a:off x="838200" y="4876800"/>
            <a:ext cx="7543800" cy="838200"/>
          </a:xfrm>
        </p:spPr>
        <p:txBody>
          <a:bodyPr/>
          <a:lstStyle/>
          <a:p>
            <a:pPr>
              <a:buNone/>
            </a:pPr>
            <a:r>
              <a:rPr lang="en-US" b="1" dirty="0" smtClean="0"/>
              <a:t>“I didn’t think it would happen to me…”</a:t>
            </a:r>
            <a:endParaRPr lang="en-US" b="1" dirty="0"/>
          </a:p>
        </p:txBody>
      </p:sp>
      <p:pic>
        <p:nvPicPr>
          <p:cNvPr id="4" name="Picture 3" descr="co-sleep.jpg"/>
          <p:cNvPicPr>
            <a:picLocks noChangeAspect="1"/>
          </p:cNvPicPr>
          <p:nvPr/>
        </p:nvPicPr>
        <p:blipFill>
          <a:blip r:embed="rId3" cstate="print"/>
          <a:stretch>
            <a:fillRect/>
          </a:stretch>
        </p:blipFill>
        <p:spPr>
          <a:xfrm>
            <a:off x="2819400" y="2438400"/>
            <a:ext cx="3318837" cy="220864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8001000" cy="2438400"/>
          </a:xfrm>
        </p:spPr>
        <p:txBody>
          <a:bodyPr/>
          <a:lstStyle/>
          <a:p>
            <a:pPr algn="ctr">
              <a:buNone/>
            </a:pPr>
            <a:r>
              <a:rPr lang="en-US" sz="2800" dirty="0" smtClean="0">
                <a:latin typeface="Century Gothic" pitchFamily="34" charset="0"/>
              </a:rPr>
              <a:t>What’s your goal for your baby sleeping safe?</a:t>
            </a:r>
          </a:p>
          <a:p>
            <a:pPr algn="ctr">
              <a:buNone/>
            </a:pPr>
            <a:endParaRPr lang="en-US" sz="1000" dirty="0" smtClean="0">
              <a:latin typeface="Century Gothic" pitchFamily="34" charset="0"/>
            </a:endParaRPr>
          </a:p>
        </p:txBody>
      </p:sp>
      <p:pic>
        <p:nvPicPr>
          <p:cNvPr id="4" name="Picture 3" descr="e4.png"/>
          <p:cNvPicPr>
            <a:picLocks noChangeAspect="1"/>
          </p:cNvPicPr>
          <p:nvPr/>
        </p:nvPicPr>
        <p:blipFill>
          <a:blip r:embed="rId3" cstate="print"/>
          <a:stretch>
            <a:fillRect/>
          </a:stretch>
        </p:blipFill>
        <p:spPr>
          <a:xfrm>
            <a:off x="1066800" y="3276600"/>
            <a:ext cx="1897034" cy="2600325"/>
          </a:xfrm>
          <a:prstGeom prst="rect">
            <a:avLst/>
          </a:prstGeom>
        </p:spPr>
      </p:pic>
      <p:pic>
        <p:nvPicPr>
          <p:cNvPr id="5" name="Picture 4" descr="first-birthday-party-cake-eating-by-cute-baby-boy.jpg"/>
          <p:cNvPicPr>
            <a:picLocks noChangeAspect="1"/>
          </p:cNvPicPr>
          <p:nvPr/>
        </p:nvPicPr>
        <p:blipFill>
          <a:blip r:embed="rId4" cstate="print"/>
          <a:stretch>
            <a:fillRect/>
          </a:stretch>
        </p:blipFill>
        <p:spPr>
          <a:xfrm>
            <a:off x="6400800" y="3124200"/>
            <a:ext cx="1798320" cy="1955402"/>
          </a:xfrm>
          <a:prstGeom prst="rect">
            <a:avLst/>
          </a:prstGeom>
        </p:spPr>
      </p:pic>
      <p:pic>
        <p:nvPicPr>
          <p:cNvPr id="6" name="Picture 5" descr="Melissa_Threatt.jpg"/>
          <p:cNvPicPr>
            <a:picLocks noChangeAspect="1"/>
          </p:cNvPicPr>
          <p:nvPr/>
        </p:nvPicPr>
        <p:blipFill>
          <a:blip r:embed="rId5" cstate="print"/>
          <a:stretch>
            <a:fillRect/>
          </a:stretch>
        </p:blipFill>
        <p:spPr>
          <a:xfrm>
            <a:off x="3276600" y="3657600"/>
            <a:ext cx="2971800" cy="29718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9" name="Picture 8" descr="SSpptSlide35center.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187700" y="2438400"/>
            <a:ext cx="2766060" cy="3657600"/>
          </a:xfrm>
          <a:prstGeom prst="rect">
            <a:avLst/>
          </a:prstGeom>
        </p:spPr>
      </p:pic>
      <p:pic>
        <p:nvPicPr>
          <p:cNvPr id="10" name="Picture 9" descr="SSpptSlide35left.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10327" y="3200400"/>
            <a:ext cx="2982388" cy="1905000"/>
          </a:xfrm>
          <a:prstGeom prst="rect">
            <a:avLst/>
          </a:prstGeom>
        </p:spPr>
      </p:pic>
      <p:pic>
        <p:nvPicPr>
          <p:cNvPr id="11" name="Picture 10" descr="SSpptSlide35right.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943600" y="3200400"/>
            <a:ext cx="2973658" cy="1981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nfant-mortality-cdc.jpg"/>
          <p:cNvPicPr>
            <a:picLocks noChangeAspect="1"/>
          </p:cNvPicPr>
          <p:nvPr/>
        </p:nvPicPr>
        <p:blipFill>
          <a:blip r:embed="rId3" cstate="print"/>
          <a:stretch>
            <a:fillRect/>
          </a:stretch>
        </p:blipFill>
        <p:spPr>
          <a:xfrm>
            <a:off x="1191790" y="2042160"/>
            <a:ext cx="6629399" cy="4309109"/>
          </a:xfrm>
          <a:prstGeom prst="rect">
            <a:avLst/>
          </a:prstGeom>
        </p:spPr>
      </p:pic>
      <p:sp>
        <p:nvSpPr>
          <p:cNvPr id="2" name="Title 1"/>
          <p:cNvSpPr>
            <a:spLocks noGrp="1"/>
          </p:cNvSpPr>
          <p:nvPr>
            <p:ph type="title"/>
          </p:nvPr>
        </p:nvSpPr>
        <p:spPr>
          <a:xfrm>
            <a:off x="533400" y="1143000"/>
            <a:ext cx="8229600" cy="914400"/>
          </a:xfrm>
        </p:spPr>
        <p:txBody>
          <a:bodyPr/>
          <a:lstStyle/>
          <a:p>
            <a:r>
              <a:rPr lang="en-US" dirty="0" smtClean="0"/>
              <a:t>Infant mortality in the U.S., 2010</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685800"/>
          </a:xfrm>
        </p:spPr>
        <p:txBody>
          <a:bodyPr>
            <a:noAutofit/>
          </a:bodyPr>
          <a:lstStyle/>
          <a:p>
            <a:r>
              <a:rPr lang="en-US" sz="3600" dirty="0" smtClean="0"/>
              <a:t>Infant sleep-related deaths</a:t>
            </a:r>
            <a:endParaRPr lang="en-US" sz="3600" dirty="0"/>
          </a:p>
        </p:txBody>
      </p:sp>
      <p:pic>
        <p:nvPicPr>
          <p:cNvPr id="4" name="Picture 3" descr="SUID Map.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04800" y="2133600"/>
            <a:ext cx="3733800" cy="3914164"/>
          </a:xfrm>
          <a:prstGeom prst="rect">
            <a:avLst/>
          </a:prstGeom>
        </p:spPr>
      </p:pic>
      <p:sp>
        <p:nvSpPr>
          <p:cNvPr id="6" name="TextBox 5"/>
          <p:cNvSpPr txBox="1"/>
          <p:nvPr/>
        </p:nvSpPr>
        <p:spPr>
          <a:xfrm>
            <a:off x="4038600" y="2438400"/>
            <a:ext cx="5486400" cy="3000821"/>
          </a:xfrm>
          <a:prstGeom prst="rect">
            <a:avLst/>
          </a:prstGeom>
          <a:noFill/>
        </p:spPr>
        <p:txBody>
          <a:bodyPr wrap="square" rtlCol="0">
            <a:spAutoFit/>
          </a:bodyPr>
          <a:lstStyle/>
          <a:p>
            <a:r>
              <a:rPr lang="en-US" b="1" dirty="0" smtClean="0">
                <a:latin typeface="Century Gothic" pitchFamily="34" charset="0"/>
              </a:rPr>
              <a:t>56 Sudden Unexpected Infant Deaths:</a:t>
            </a:r>
          </a:p>
          <a:p>
            <a:endParaRPr lang="en-US" sz="900" b="1" dirty="0" smtClean="0">
              <a:latin typeface="Century Gothic" pitchFamily="34" charset="0"/>
            </a:endParaRPr>
          </a:p>
          <a:p>
            <a:r>
              <a:rPr lang="en-US" dirty="0" smtClean="0">
                <a:latin typeface="Century Gothic" pitchFamily="34" charset="0"/>
              </a:rPr>
              <a:t>59% were </a:t>
            </a:r>
            <a:r>
              <a:rPr lang="en-US" b="1" dirty="0" smtClean="0">
                <a:latin typeface="Century Gothic" pitchFamily="34" charset="0"/>
              </a:rPr>
              <a:t>male</a:t>
            </a:r>
          </a:p>
          <a:p>
            <a:r>
              <a:rPr lang="en-US" dirty="0" smtClean="0">
                <a:latin typeface="Century Gothic" pitchFamily="34" charset="0"/>
              </a:rPr>
              <a:t>89% were </a:t>
            </a:r>
            <a:r>
              <a:rPr lang="en-US" b="1" dirty="0" smtClean="0">
                <a:latin typeface="Century Gothic" pitchFamily="34" charset="0"/>
              </a:rPr>
              <a:t>older than 28 days</a:t>
            </a:r>
          </a:p>
          <a:p>
            <a:r>
              <a:rPr lang="en-US" dirty="0" smtClean="0">
                <a:latin typeface="Century Gothic" pitchFamily="34" charset="0"/>
              </a:rPr>
              <a:t>20% were born with a </a:t>
            </a:r>
            <a:r>
              <a:rPr lang="en-US" b="1" dirty="0" smtClean="0">
                <a:latin typeface="Century Gothic" pitchFamily="34" charset="0"/>
              </a:rPr>
              <a:t>low birth weight</a:t>
            </a:r>
          </a:p>
          <a:p>
            <a:r>
              <a:rPr lang="en-US" dirty="0" smtClean="0">
                <a:latin typeface="Century Gothic" pitchFamily="34" charset="0"/>
              </a:rPr>
              <a:t>9%</a:t>
            </a:r>
            <a:r>
              <a:rPr lang="en-US" b="1" dirty="0" smtClean="0">
                <a:latin typeface="Century Gothic" pitchFamily="34" charset="0"/>
              </a:rPr>
              <a:t> </a:t>
            </a:r>
            <a:r>
              <a:rPr lang="en-US" dirty="0" smtClean="0">
                <a:latin typeface="Century Gothic" pitchFamily="34" charset="0"/>
              </a:rPr>
              <a:t>involved a caregiver </a:t>
            </a:r>
            <a:r>
              <a:rPr lang="en-US" b="1" dirty="0" smtClean="0">
                <a:latin typeface="Century Gothic" pitchFamily="34" charset="0"/>
              </a:rPr>
              <a:t>under  the influence</a:t>
            </a:r>
          </a:p>
          <a:p>
            <a:r>
              <a:rPr lang="en-US" dirty="0" smtClean="0">
                <a:latin typeface="Century Gothic" pitchFamily="34" charset="0"/>
              </a:rPr>
              <a:t>76 % were </a:t>
            </a:r>
            <a:r>
              <a:rPr lang="en-US" b="1" dirty="0" smtClean="0">
                <a:latin typeface="Century Gothic" pitchFamily="34" charset="0"/>
              </a:rPr>
              <a:t>not sleeping on a firm surface</a:t>
            </a:r>
            <a:endParaRPr lang="en-US" dirty="0" smtClean="0">
              <a:latin typeface="Century Gothic" pitchFamily="34" charset="0"/>
            </a:endParaRPr>
          </a:p>
          <a:p>
            <a:r>
              <a:rPr lang="en-US" dirty="0" smtClean="0">
                <a:latin typeface="Century Gothic" pitchFamily="34" charset="0"/>
              </a:rPr>
              <a:t>58% were </a:t>
            </a:r>
            <a:r>
              <a:rPr lang="en-US" b="1" dirty="0" smtClean="0">
                <a:latin typeface="Century Gothic" pitchFamily="34" charset="0"/>
              </a:rPr>
              <a:t>sleeping in an adult bed</a:t>
            </a:r>
          </a:p>
          <a:p>
            <a:r>
              <a:rPr lang="en-US" dirty="0" smtClean="0">
                <a:latin typeface="Century Gothic" pitchFamily="34" charset="0"/>
              </a:rPr>
              <a:t>62% were </a:t>
            </a:r>
            <a:r>
              <a:rPr lang="en-US" b="1" dirty="0" smtClean="0">
                <a:latin typeface="Century Gothic" pitchFamily="34" charset="0"/>
              </a:rPr>
              <a:t>sharing sleep space with adult</a:t>
            </a:r>
          </a:p>
          <a:p>
            <a:r>
              <a:rPr lang="en-US" dirty="0" smtClean="0">
                <a:latin typeface="Century Gothic" pitchFamily="34" charset="0"/>
              </a:rPr>
              <a:t>87% had </a:t>
            </a:r>
            <a:r>
              <a:rPr lang="en-US" b="1" dirty="0" smtClean="0">
                <a:latin typeface="Century Gothic" pitchFamily="34" charset="0"/>
              </a:rPr>
              <a:t>soft objects or loose bedding </a:t>
            </a:r>
            <a:r>
              <a:rPr lang="en-US" dirty="0" smtClean="0">
                <a:latin typeface="Century Gothic" pitchFamily="34" charset="0"/>
              </a:rPr>
              <a:t>in               the sleep environment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your ABCs</a:t>
            </a:r>
            <a:endParaRPr lang="en-US" dirty="0"/>
          </a:p>
        </p:txBody>
      </p:sp>
      <p:pic>
        <p:nvPicPr>
          <p:cNvPr id="5" name="Content Placeholder 4" descr="ABCSleepingBaby.jpg"/>
          <p:cNvPicPr>
            <a:picLocks noGrp="1" noChangeAspect="1"/>
          </p:cNvPicPr>
          <p:nvPr>
            <p:ph idx="1"/>
          </p:nvPr>
        </p:nvPicPr>
        <p:blipFill>
          <a:blip r:embed="rId3" cstate="print"/>
          <a:stretch>
            <a:fillRect/>
          </a:stretch>
        </p:blipFill>
        <p:spPr>
          <a:xfrm>
            <a:off x="2895600" y="2362199"/>
            <a:ext cx="3276600" cy="3981069"/>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762000"/>
          </a:xfrm>
        </p:spPr>
        <p:txBody>
          <a:bodyPr/>
          <a:lstStyle/>
          <a:p>
            <a:r>
              <a:rPr lang="en-US" dirty="0" smtClean="0"/>
              <a:t>Alone, on Back, in Crib and in Smoke-free air</a:t>
            </a:r>
            <a:endParaRPr lang="en-US" dirty="0"/>
          </a:p>
        </p:txBody>
      </p:sp>
      <p:pic>
        <p:nvPicPr>
          <p:cNvPr id="3" name="Picture 2" descr="SS1AA.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828800" y="2667000"/>
            <a:ext cx="5486400" cy="365134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8229600" cy="762000"/>
          </a:xfrm>
        </p:spPr>
        <p:txBody>
          <a:bodyPr/>
          <a:lstStyle/>
          <a:p>
            <a:r>
              <a:rPr lang="en-US" b="1" dirty="0" smtClean="0"/>
              <a:t>ALONE</a:t>
            </a:r>
            <a:r>
              <a:rPr lang="en-US" dirty="0" smtClean="0"/>
              <a:t/>
            </a:r>
            <a:br>
              <a:rPr lang="en-US" dirty="0" smtClean="0"/>
            </a:br>
            <a:r>
              <a:rPr lang="en-US" sz="3600" dirty="0" smtClean="0"/>
              <a:t>Share a room…not a bed</a:t>
            </a:r>
            <a:endParaRPr lang="en-US" sz="3600" dirty="0"/>
          </a:p>
        </p:txBody>
      </p:sp>
      <p:sp>
        <p:nvSpPr>
          <p:cNvPr id="3" name="Content Placeholder 2"/>
          <p:cNvSpPr>
            <a:spLocks noGrp="1"/>
          </p:cNvSpPr>
          <p:nvPr>
            <p:ph sz="half" idx="1"/>
          </p:nvPr>
        </p:nvSpPr>
        <p:spPr>
          <a:xfrm>
            <a:off x="457200" y="2362200"/>
            <a:ext cx="3352800" cy="4114800"/>
          </a:xfrm>
        </p:spPr>
        <p:txBody>
          <a:bodyPr/>
          <a:lstStyle/>
          <a:p>
            <a:r>
              <a:rPr lang="en-US" dirty="0" smtClean="0"/>
              <a:t>Promotes breastfeeding easily</a:t>
            </a:r>
          </a:p>
          <a:p>
            <a:r>
              <a:rPr lang="en-US" dirty="0" smtClean="0"/>
              <a:t>Promotes bonding safely</a:t>
            </a:r>
          </a:p>
          <a:p>
            <a:r>
              <a:rPr lang="en-US" dirty="0" smtClean="0"/>
              <a:t>Avoids risks of bed sharing</a:t>
            </a:r>
            <a:endParaRPr lang="en-US" dirty="0"/>
          </a:p>
        </p:txBody>
      </p:sp>
      <p:pic>
        <p:nvPicPr>
          <p:cNvPr id="4" name="Picture 3" descr="SS2A_PI.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886200" y="2743200"/>
            <a:ext cx="4198238" cy="2791992"/>
          </a:xfrm>
          <a:prstGeom prst="rect">
            <a:avLst/>
          </a:prstGeom>
        </p:spPr>
      </p:pic>
      <p:sp>
        <p:nvSpPr>
          <p:cNvPr id="7" name="TextBox 6"/>
          <p:cNvSpPr txBox="1"/>
          <p:nvPr/>
        </p:nvSpPr>
        <p:spPr>
          <a:xfrm>
            <a:off x="609600" y="6248400"/>
            <a:ext cx="7620000" cy="307777"/>
          </a:xfrm>
          <a:prstGeom prst="rect">
            <a:avLst/>
          </a:prstGeom>
          <a:noFill/>
        </p:spPr>
        <p:txBody>
          <a:bodyPr wrap="square" rtlCol="0">
            <a:spAutoFit/>
          </a:bodyPr>
          <a:lstStyle/>
          <a:p>
            <a:r>
              <a:rPr lang="en-US" sz="700" i="1" dirty="0"/>
              <a:t>Image courtesy of the Safe to Sleep</a:t>
            </a:r>
            <a:r>
              <a:rPr lang="en-US" sz="700" i="1" baseline="30000" dirty="0"/>
              <a:t>®</a:t>
            </a:r>
            <a:r>
              <a:rPr lang="en-US" sz="700" i="1" dirty="0"/>
              <a:t> campaign, for educational purposes only; </a:t>
            </a:r>
            <a:r>
              <a:rPr lang="en-US" sz="700" dirty="0"/>
              <a:t>Eunice Kennedy Shriver</a:t>
            </a:r>
            <a:r>
              <a:rPr lang="en-US" sz="700" i="1" dirty="0"/>
              <a:t> National Institute of Child Health </a:t>
            </a:r>
            <a:r>
              <a:rPr lang="en-US" sz="700" i="1" dirty="0" smtClean="0"/>
              <a:t>and Human </a:t>
            </a:r>
            <a:r>
              <a:rPr lang="en-US" sz="700" i="1" dirty="0"/>
              <a:t>Development, </a:t>
            </a:r>
            <a:r>
              <a:rPr lang="en-US" sz="700" i="1" u="sng" dirty="0"/>
              <a:t>http://</a:t>
            </a:r>
            <a:r>
              <a:rPr lang="en-US" sz="700" i="1" u="sng" dirty="0" err="1"/>
              <a:t>safetosleep.nichd.nih.gov</a:t>
            </a:r>
            <a:r>
              <a:rPr lang="en-US" sz="700" i="1" dirty="0"/>
              <a:t>; Safe to Sleep</a:t>
            </a:r>
            <a:r>
              <a:rPr lang="en-US" sz="700" i="1" baseline="30000" dirty="0"/>
              <a:t>®</a:t>
            </a:r>
            <a:r>
              <a:rPr lang="en-US" sz="700" i="1" dirty="0"/>
              <a:t> is a registered trademark of the U.S. Department of Health and Human Services. </a:t>
            </a:r>
            <a:endParaRPr lang="en-US" sz="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a:t>
            </a:r>
            <a:r>
              <a:rPr lang="en-US" dirty="0" smtClean="0"/>
              <a:t>-to-sleep</a:t>
            </a:r>
            <a:endParaRPr lang="en-US" dirty="0"/>
          </a:p>
        </p:txBody>
      </p:sp>
      <p:sp>
        <p:nvSpPr>
          <p:cNvPr id="3" name="Content Placeholder 2"/>
          <p:cNvSpPr>
            <a:spLocks noGrp="1"/>
          </p:cNvSpPr>
          <p:nvPr>
            <p:ph idx="1"/>
          </p:nvPr>
        </p:nvSpPr>
        <p:spPr/>
        <p:txBody>
          <a:bodyPr/>
          <a:lstStyle/>
          <a:p>
            <a:endParaRPr lang="en-US" dirty="0"/>
          </a:p>
          <a:p>
            <a:endParaRPr lang="en-US" dirty="0" smtClean="0"/>
          </a:p>
          <a:p>
            <a:endParaRPr lang="en-US" dirty="0"/>
          </a:p>
          <a:p>
            <a:endParaRPr lang="en-US" dirty="0" smtClean="0"/>
          </a:p>
          <a:p>
            <a:endParaRPr lang="en-US" sz="800" dirty="0" smtClean="0"/>
          </a:p>
          <a:p>
            <a:pPr marL="0" indent="0" algn="ctr">
              <a:lnSpc>
                <a:spcPct val="70000"/>
              </a:lnSpc>
              <a:buNone/>
            </a:pPr>
            <a:endParaRPr lang="en-US" sz="800" dirty="0"/>
          </a:p>
          <a:p>
            <a:pPr marL="0" indent="0" algn="ctr">
              <a:lnSpc>
                <a:spcPct val="70000"/>
              </a:lnSpc>
              <a:buNone/>
            </a:pPr>
            <a:endParaRPr lang="en-US" sz="800" dirty="0" smtClean="0"/>
          </a:p>
          <a:p>
            <a:pPr marL="0" indent="0" algn="ctr">
              <a:lnSpc>
                <a:spcPct val="70000"/>
              </a:lnSpc>
              <a:buNone/>
            </a:pPr>
            <a:endParaRPr lang="en-US" sz="800" dirty="0"/>
          </a:p>
          <a:p>
            <a:pPr marL="0" indent="0" algn="ctr">
              <a:lnSpc>
                <a:spcPct val="70000"/>
              </a:lnSpc>
              <a:buNone/>
            </a:pPr>
            <a:endParaRPr lang="en-US" sz="800" dirty="0" smtClean="0"/>
          </a:p>
          <a:p>
            <a:pPr marL="0" indent="0" algn="ctr">
              <a:lnSpc>
                <a:spcPct val="70000"/>
              </a:lnSpc>
              <a:buNone/>
            </a:pPr>
            <a:r>
              <a:rPr lang="en-US" dirty="0" smtClean="0"/>
              <a:t>Babies are less likely to choke</a:t>
            </a:r>
          </a:p>
          <a:p>
            <a:pPr marL="0" indent="0" algn="ctr">
              <a:lnSpc>
                <a:spcPct val="70000"/>
              </a:lnSpc>
              <a:buNone/>
            </a:pPr>
            <a:r>
              <a:rPr lang="en-US" dirty="0" smtClean="0"/>
              <a:t>on their backs</a:t>
            </a:r>
            <a:endParaRPr lang="en-US" dirty="0"/>
          </a:p>
        </p:txBody>
      </p:sp>
      <p:pic>
        <p:nvPicPr>
          <p:cNvPr id="4" name="Picture 3" descr="baby_anatomy_550.jpg"/>
          <p:cNvPicPr>
            <a:picLocks noChangeAspect="1"/>
          </p:cNvPicPr>
          <p:nvPr/>
        </p:nvPicPr>
        <p:blipFill>
          <a:blip r:embed="rId3" cstate="print"/>
          <a:stretch>
            <a:fillRect/>
          </a:stretch>
        </p:blipFill>
        <p:spPr>
          <a:xfrm>
            <a:off x="1952625" y="2333625"/>
            <a:ext cx="5238750" cy="2619375"/>
          </a:xfrm>
          <a:prstGeom prst="rect">
            <a:avLst/>
          </a:prstGeom>
        </p:spPr>
      </p:pic>
      <p:sp>
        <p:nvSpPr>
          <p:cNvPr id="5" name="TextBox 4"/>
          <p:cNvSpPr txBox="1"/>
          <p:nvPr/>
        </p:nvSpPr>
        <p:spPr>
          <a:xfrm>
            <a:off x="762000" y="6321623"/>
            <a:ext cx="7620000" cy="307777"/>
          </a:xfrm>
          <a:prstGeom prst="rect">
            <a:avLst/>
          </a:prstGeom>
          <a:noFill/>
        </p:spPr>
        <p:txBody>
          <a:bodyPr wrap="square" rtlCol="0">
            <a:spAutoFit/>
          </a:bodyPr>
          <a:lstStyle/>
          <a:p>
            <a:r>
              <a:rPr lang="en-US" sz="700" i="1" dirty="0"/>
              <a:t>Image courtesy of the Safe to Sleep</a:t>
            </a:r>
            <a:r>
              <a:rPr lang="en-US" sz="700" i="1" baseline="30000" dirty="0"/>
              <a:t>®</a:t>
            </a:r>
            <a:r>
              <a:rPr lang="en-US" sz="700" i="1" dirty="0"/>
              <a:t> campaign, for educational purposes only; </a:t>
            </a:r>
            <a:r>
              <a:rPr lang="en-US" sz="700" dirty="0"/>
              <a:t>Eunice Kennedy Shriver</a:t>
            </a:r>
            <a:r>
              <a:rPr lang="en-US" sz="700" i="1" dirty="0"/>
              <a:t> National Institute of Child Health </a:t>
            </a:r>
            <a:r>
              <a:rPr lang="en-US" sz="700" i="1" dirty="0" smtClean="0"/>
              <a:t>and Human </a:t>
            </a:r>
            <a:r>
              <a:rPr lang="en-US" sz="700" i="1" dirty="0"/>
              <a:t>Development, </a:t>
            </a:r>
            <a:r>
              <a:rPr lang="en-US" sz="700" i="1" u="sng" dirty="0"/>
              <a:t>http://</a:t>
            </a:r>
            <a:r>
              <a:rPr lang="en-US" sz="700" i="1" u="sng" dirty="0" err="1"/>
              <a:t>safetosleep.nichd.nih.gov</a:t>
            </a:r>
            <a:r>
              <a:rPr lang="en-US" sz="700" i="1" dirty="0"/>
              <a:t>; Safe to Sleep</a:t>
            </a:r>
            <a:r>
              <a:rPr lang="en-US" sz="700" i="1" baseline="30000" dirty="0"/>
              <a:t>®</a:t>
            </a:r>
            <a:r>
              <a:rPr lang="en-US" sz="700" i="1" dirty="0"/>
              <a:t> is a registered trademark of the U.S. Department of Health and Human Services. </a:t>
            </a:r>
            <a:endParaRPr lang="en-US" sz="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CRIB </a:t>
            </a:r>
            <a:r>
              <a:rPr lang="en-US" sz="3600" dirty="0" smtClean="0"/>
              <a:t>or Pack N’ Play</a:t>
            </a:r>
            <a:br>
              <a:rPr lang="en-US" sz="3600" dirty="0" smtClean="0"/>
            </a:br>
            <a:r>
              <a:rPr lang="en-US" sz="3600" i="1" dirty="0" smtClean="0"/>
              <a:t> Uncluttered safe </a:t>
            </a:r>
            <a:endParaRPr lang="en-US" sz="3600" baseline="30000" dirty="0"/>
          </a:p>
        </p:txBody>
      </p:sp>
      <p:pic>
        <p:nvPicPr>
          <p:cNvPr id="5" name="Content Placeholder 4" descr="crib-safety.png"/>
          <p:cNvPicPr>
            <a:picLocks noGrp="1" noChangeAspect="1"/>
          </p:cNvPicPr>
          <p:nvPr>
            <p:ph idx="1"/>
          </p:nvPr>
        </p:nvPicPr>
        <p:blipFill>
          <a:blip r:embed="rId3" cstate="print"/>
          <a:stretch>
            <a:fillRect/>
          </a:stretch>
        </p:blipFill>
        <p:spPr>
          <a:xfrm>
            <a:off x="685800" y="2590800"/>
            <a:ext cx="3791495" cy="3276600"/>
          </a:xfrm>
        </p:spPr>
      </p:pic>
      <p:pic>
        <p:nvPicPr>
          <p:cNvPr id="6" name="Picture 5" descr="0004740612399_500X500.jpg"/>
          <p:cNvPicPr>
            <a:picLocks noChangeAspect="1"/>
          </p:cNvPicPr>
          <p:nvPr/>
        </p:nvPicPr>
        <p:blipFill>
          <a:blip r:embed="rId4" cstate="print"/>
          <a:stretch>
            <a:fillRect/>
          </a:stretch>
        </p:blipFill>
        <p:spPr>
          <a:xfrm>
            <a:off x="4800600" y="2743200"/>
            <a:ext cx="3067050" cy="3067050"/>
          </a:xfrm>
          <a:prstGeom prst="rect">
            <a:avLst/>
          </a:prstGeom>
        </p:spPr>
      </p:pic>
    </p:spTree>
  </p:cSld>
  <p:clrMapOvr>
    <a:masterClrMapping/>
  </p:clrMapOvr>
</p:sld>
</file>

<file path=ppt/theme/theme1.xml><?xml version="1.0" encoding="utf-8"?>
<a:theme xmlns:a="http://schemas.openxmlformats.org/drawingml/2006/main" name="CHAW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5114</TotalTime>
  <Words>3266</Words>
  <Application>Microsoft Office PowerPoint</Application>
  <PresentationFormat>On-screen Show (4:3)</PresentationFormat>
  <Paragraphs>167</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CHAW Template</vt:lpstr>
      <vt:lpstr>Sleep Baby Safe</vt:lpstr>
      <vt:lpstr>Goals</vt:lpstr>
      <vt:lpstr>Infant mortality in the U.S., 2010</vt:lpstr>
      <vt:lpstr>Infant sleep-related deaths</vt:lpstr>
      <vt:lpstr>Know your ABCs</vt:lpstr>
      <vt:lpstr>Alone, on Back, in Crib and in Smoke-free air</vt:lpstr>
      <vt:lpstr>ALONE Share a room…not a bed</vt:lpstr>
      <vt:lpstr>BACK-to-sleep</vt:lpstr>
      <vt:lpstr>CRIB or Pack N’ Play  Uncluttered safe </vt:lpstr>
      <vt:lpstr>Always sleep on a firm surface</vt:lpstr>
      <vt:lpstr>Back-to-sleep…tummy to play</vt:lpstr>
      <vt:lpstr>Avoid overheating</vt:lpstr>
      <vt:lpstr>Alternative sleep surfaces</vt:lpstr>
      <vt:lpstr>Share the message</vt:lpstr>
      <vt:lpstr>Is this baby safe?</vt:lpstr>
      <vt:lpstr>Is this baby safe?</vt:lpstr>
      <vt:lpstr>Is this baby safe?</vt:lpstr>
      <vt:lpstr>Who’s advice do you take?</vt:lpstr>
      <vt:lpstr>What if…</vt:lpstr>
      <vt:lpstr>What if…</vt:lpstr>
      <vt:lpstr>Let’s be safe and not just lucky</vt:lpstr>
      <vt:lpstr>Slide 22</vt:lpstr>
      <vt:lpstr>Questions</vt:lpstr>
    </vt:vector>
  </TitlesOfParts>
  <Company>Children's Hospital and Health System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Sleep Babies Safe</dc:title>
  <dc:creator>KXO01</dc:creator>
  <cp:lastModifiedBy>tmg02</cp:lastModifiedBy>
  <cp:revision>446</cp:revision>
  <dcterms:created xsi:type="dcterms:W3CDTF">2015-04-03T19:14:13Z</dcterms:created>
  <dcterms:modified xsi:type="dcterms:W3CDTF">2016-02-03T19:39:49Z</dcterms:modified>
</cp:coreProperties>
</file>