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7"/>
  </p:notesMasterIdLst>
  <p:handoutMasterIdLst>
    <p:handoutMasterId r:id="rId28"/>
  </p:handoutMasterIdLst>
  <p:sldIdLst>
    <p:sldId id="256" r:id="rId2"/>
    <p:sldId id="331" r:id="rId3"/>
    <p:sldId id="259" r:id="rId4"/>
    <p:sldId id="334" r:id="rId5"/>
    <p:sldId id="335" r:id="rId6"/>
    <p:sldId id="336" r:id="rId7"/>
    <p:sldId id="320" r:id="rId8"/>
    <p:sldId id="321" r:id="rId9"/>
    <p:sldId id="322" r:id="rId10"/>
    <p:sldId id="323" r:id="rId11"/>
    <p:sldId id="326" r:id="rId12"/>
    <p:sldId id="328" r:id="rId13"/>
    <p:sldId id="285" r:id="rId14"/>
    <p:sldId id="298" r:id="rId15"/>
    <p:sldId id="306" r:id="rId16"/>
    <p:sldId id="299" r:id="rId17"/>
    <p:sldId id="303" r:id="rId18"/>
    <p:sldId id="300" r:id="rId19"/>
    <p:sldId id="314" r:id="rId20"/>
    <p:sldId id="315" r:id="rId21"/>
    <p:sldId id="275" r:id="rId22"/>
    <p:sldId id="309" r:id="rId23"/>
    <p:sldId id="307" r:id="rId24"/>
    <p:sldId id="316" r:id="rId25"/>
    <p:sldId id="289" r:id="rId26"/>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2B39D"/>
    <a:srgbClr val="F0615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3553" autoAdjust="0"/>
    <p:restoredTop sz="96168" autoAdjust="0"/>
  </p:normalViewPr>
  <p:slideViewPr>
    <p:cSldViewPr>
      <p:cViewPr varScale="1">
        <p:scale>
          <a:sx n="67" d="100"/>
          <a:sy n="67" d="100"/>
        </p:scale>
        <p:origin x="54" y="1104"/>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3038475" cy="465138"/>
          </a:xfrm>
          <a:prstGeom prst="rect">
            <a:avLst/>
          </a:prstGeom>
        </p:spPr>
        <p:txBody>
          <a:bodyPr vert="horz" lIns="91427" tIns="45713" rIns="91427" bIns="45713" rtlCol="0"/>
          <a:lstStyle>
            <a:lvl1pPr algn="l">
              <a:defRPr sz="1200"/>
            </a:lvl1pPr>
          </a:lstStyle>
          <a:p>
            <a:endParaRPr lang="en-US"/>
          </a:p>
        </p:txBody>
      </p:sp>
      <p:sp>
        <p:nvSpPr>
          <p:cNvPr id="3" name="Date Placeholder 2"/>
          <p:cNvSpPr>
            <a:spLocks noGrp="1"/>
          </p:cNvSpPr>
          <p:nvPr>
            <p:ph type="dt" sz="quarter" idx="1"/>
          </p:nvPr>
        </p:nvSpPr>
        <p:spPr>
          <a:xfrm>
            <a:off x="3970339" y="0"/>
            <a:ext cx="3038475" cy="465138"/>
          </a:xfrm>
          <a:prstGeom prst="rect">
            <a:avLst/>
          </a:prstGeom>
        </p:spPr>
        <p:txBody>
          <a:bodyPr vert="horz" lIns="91427" tIns="45713" rIns="91427" bIns="45713" rtlCol="0"/>
          <a:lstStyle>
            <a:lvl1pPr algn="r">
              <a:defRPr sz="1200"/>
            </a:lvl1pPr>
          </a:lstStyle>
          <a:p>
            <a:fld id="{F9184954-87FD-43B9-88AD-AC6C2EF08C48}" type="datetimeFigureOut">
              <a:rPr lang="en-US" smtClean="0"/>
              <a:pPr/>
              <a:t>11/11/2020</a:t>
            </a:fld>
            <a:endParaRPr lang="en-US"/>
          </a:p>
        </p:txBody>
      </p:sp>
      <p:sp>
        <p:nvSpPr>
          <p:cNvPr id="4" name="Footer Placeholder 3"/>
          <p:cNvSpPr>
            <a:spLocks noGrp="1"/>
          </p:cNvSpPr>
          <p:nvPr>
            <p:ph type="ftr" sz="quarter" idx="2"/>
          </p:nvPr>
        </p:nvSpPr>
        <p:spPr>
          <a:xfrm>
            <a:off x="1" y="8829675"/>
            <a:ext cx="3038475" cy="465138"/>
          </a:xfrm>
          <a:prstGeom prst="rect">
            <a:avLst/>
          </a:prstGeom>
        </p:spPr>
        <p:txBody>
          <a:bodyPr vert="horz" lIns="91427" tIns="45713" rIns="91427" bIns="45713" rtlCol="0" anchor="b"/>
          <a:lstStyle>
            <a:lvl1pPr algn="l">
              <a:defRPr sz="1200"/>
            </a:lvl1pPr>
          </a:lstStyle>
          <a:p>
            <a:endParaRPr lang="en-US"/>
          </a:p>
        </p:txBody>
      </p:sp>
      <p:sp>
        <p:nvSpPr>
          <p:cNvPr id="5" name="Slide Number Placeholder 4"/>
          <p:cNvSpPr>
            <a:spLocks noGrp="1"/>
          </p:cNvSpPr>
          <p:nvPr>
            <p:ph type="sldNum" sz="quarter" idx="3"/>
          </p:nvPr>
        </p:nvSpPr>
        <p:spPr>
          <a:xfrm>
            <a:off x="3970339" y="8829675"/>
            <a:ext cx="3038475" cy="465138"/>
          </a:xfrm>
          <a:prstGeom prst="rect">
            <a:avLst/>
          </a:prstGeom>
        </p:spPr>
        <p:txBody>
          <a:bodyPr vert="horz" lIns="91427" tIns="45713" rIns="91427" bIns="45713" rtlCol="0" anchor="b"/>
          <a:lstStyle>
            <a:lvl1pPr algn="r">
              <a:defRPr sz="1200"/>
            </a:lvl1pPr>
          </a:lstStyle>
          <a:p>
            <a:fld id="{A40F05A3-9522-4852-AD19-E221DE24778D}" type="slidenum">
              <a:rPr lang="en-US" smtClean="0"/>
              <a:pPr/>
              <a:t>‹#›</a:t>
            </a:fld>
            <a:endParaRPr lang="en-US"/>
          </a:p>
        </p:txBody>
      </p:sp>
    </p:spTree>
    <p:extLst>
      <p:ext uri="{BB962C8B-B14F-4D97-AF65-F5344CB8AC3E}">
        <p14:creationId xmlns:p14="http://schemas.microsoft.com/office/powerpoint/2010/main" val="259044215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64" tIns="46582" rIns="93164" bIns="46582" rtlCol="0"/>
          <a:lstStyle>
            <a:lvl1pPr algn="l">
              <a:defRPr sz="1200"/>
            </a:lvl1pPr>
          </a:lstStyle>
          <a:p>
            <a:endParaRPr lang="en-US"/>
          </a:p>
        </p:txBody>
      </p:sp>
      <p:sp>
        <p:nvSpPr>
          <p:cNvPr id="3" name="Date Placeholder 2"/>
          <p:cNvSpPr>
            <a:spLocks noGrp="1"/>
          </p:cNvSpPr>
          <p:nvPr>
            <p:ph type="dt" idx="1"/>
          </p:nvPr>
        </p:nvSpPr>
        <p:spPr>
          <a:xfrm>
            <a:off x="3970938" y="0"/>
            <a:ext cx="3037840" cy="464820"/>
          </a:xfrm>
          <a:prstGeom prst="rect">
            <a:avLst/>
          </a:prstGeom>
        </p:spPr>
        <p:txBody>
          <a:bodyPr vert="horz" lIns="93164" tIns="46582" rIns="93164" bIns="46582" rtlCol="0"/>
          <a:lstStyle>
            <a:lvl1pPr algn="r">
              <a:defRPr sz="1200"/>
            </a:lvl1pPr>
          </a:lstStyle>
          <a:p>
            <a:fld id="{95D38099-EAE0-4543-841D-46211F2710D2}" type="datetimeFigureOut">
              <a:rPr lang="en-US" smtClean="0"/>
              <a:pPr/>
              <a:t>11/11/2020</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64" tIns="46582" rIns="93164" bIns="46582" rtlCol="0" anchor="ctr"/>
          <a:lstStyle/>
          <a:p>
            <a:endParaRPr lang="en-US"/>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64" tIns="46582" rIns="93164" bIns="46582"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4820"/>
          </a:xfrm>
          <a:prstGeom prst="rect">
            <a:avLst/>
          </a:prstGeom>
        </p:spPr>
        <p:txBody>
          <a:bodyPr vert="horz" lIns="93164" tIns="46582" rIns="93164" bIns="46582"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64" tIns="46582" rIns="93164" bIns="46582" rtlCol="0" anchor="b"/>
          <a:lstStyle>
            <a:lvl1pPr algn="r">
              <a:defRPr sz="1200"/>
            </a:lvl1pPr>
          </a:lstStyle>
          <a:p>
            <a:fld id="{FA35F88D-B5A8-4EEC-827D-A53CB8C61D87}" type="slidenum">
              <a:rPr lang="en-US" smtClean="0"/>
              <a:pPr/>
              <a:t>‹#›</a:t>
            </a:fld>
            <a:endParaRPr lang="en-US"/>
          </a:p>
        </p:txBody>
      </p:sp>
    </p:spTree>
    <p:extLst>
      <p:ext uri="{BB962C8B-B14F-4D97-AF65-F5344CB8AC3E}">
        <p14:creationId xmlns:p14="http://schemas.microsoft.com/office/powerpoint/2010/main" val="399590430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3" Type="http://schemas.openxmlformats.org/officeDocument/2006/relationships/hyperlink" Target="http://www.naspghan.org/files/documents/pdfs/position-papers/FINAL%20-%20JPGN%20GERD%20guideline.pdf" TargetMode="External"/><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i="1" dirty="0" smtClean="0">
                <a:latin typeface="Century Gothic" pitchFamily="34" charset="0"/>
              </a:rPr>
              <a:t>“In response to the infant mortality crisis Wisconsin</a:t>
            </a:r>
            <a:r>
              <a:rPr lang="en-US" i="1" baseline="0" dirty="0" smtClean="0">
                <a:latin typeface="Century Gothic" pitchFamily="34" charset="0"/>
              </a:rPr>
              <a:t> and the nation is facing, Children’s Hospital of Wisconsin has decided to pilot Newborn Nests in a few of our programs.”</a:t>
            </a:r>
            <a:endParaRPr lang="en-US" b="1" i="1" dirty="0" smtClean="0">
              <a:latin typeface="Century Gothic" pitchFamily="34" charset="0"/>
            </a:endParaRPr>
          </a:p>
          <a:p>
            <a:endParaRPr lang="en-US" b="1" i="1" u="sng" dirty="0" smtClean="0">
              <a:solidFill>
                <a:srgbClr val="FF0000"/>
              </a:solidFill>
              <a:latin typeface="Century Gothic" pitchFamily="34" charset="0"/>
            </a:endParaRPr>
          </a:p>
        </p:txBody>
      </p:sp>
      <p:sp>
        <p:nvSpPr>
          <p:cNvPr id="4" name="Slide Number Placeholder 3"/>
          <p:cNvSpPr>
            <a:spLocks noGrp="1"/>
          </p:cNvSpPr>
          <p:nvPr>
            <p:ph type="sldNum" sz="quarter" idx="10"/>
          </p:nvPr>
        </p:nvSpPr>
        <p:spPr/>
        <p:txBody>
          <a:bodyPr/>
          <a:lstStyle/>
          <a:p>
            <a:fld id="{FA35F88D-B5A8-4EEC-827D-A53CB8C61D87}" type="slidenum">
              <a:rPr lang="en-US" smtClean="0"/>
              <a:pPr/>
              <a:t>1</a:t>
            </a:fld>
            <a:endParaRPr lang="en-US"/>
          </a:p>
        </p:txBody>
      </p:sp>
    </p:spTree>
    <p:extLst>
      <p:ext uri="{BB962C8B-B14F-4D97-AF65-F5344CB8AC3E}">
        <p14:creationId xmlns:p14="http://schemas.microsoft.com/office/powerpoint/2010/main" val="412842930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r>
              <a:rPr lang="en-US" i="1" dirty="0" smtClean="0">
                <a:latin typeface="Century Gothic" pitchFamily="34" charset="0"/>
              </a:rPr>
              <a:t>“Parents often think babies need to be kept warmer</a:t>
            </a:r>
            <a:r>
              <a:rPr lang="en-US" i="1" baseline="0" dirty="0" smtClean="0">
                <a:latin typeface="Century Gothic" pitchFamily="34" charset="0"/>
              </a:rPr>
              <a:t> than themselves. Again, based </a:t>
            </a:r>
            <a:r>
              <a:rPr lang="en-US" i="1" u="none" baseline="0" dirty="0" smtClean="0">
                <a:latin typeface="Century Gothic" pitchFamily="34" charset="0"/>
              </a:rPr>
              <a:t>on the triple risk model, this could be an environmental stressor that increases the risk of an unexplained infant death. </a:t>
            </a:r>
            <a:r>
              <a:rPr lang="en-US" i="1" baseline="0" dirty="0" smtClean="0">
                <a:latin typeface="Century Gothic" pitchFamily="34" charset="0"/>
              </a:rPr>
              <a:t>We have learned that babies can become overheated and as a result are at risk for death. Sleep sacks are great because the baby is adequately covered and avoids the risk of a blanket. Healthy babies do a good job regulating their own body temperature.”</a:t>
            </a:r>
          </a:p>
          <a:p>
            <a:endParaRPr lang="en-US" i="1" u="none" baseline="0" dirty="0" smtClean="0">
              <a:latin typeface="Century Gothic" pitchFamily="34" charset="0"/>
            </a:endParaRPr>
          </a:p>
          <a:p>
            <a:r>
              <a:rPr lang="en-US" i="1" u="none" baseline="0" dirty="0" smtClean="0">
                <a:latin typeface="Century Gothic" pitchFamily="34" charset="0"/>
              </a:rPr>
              <a:t> “Although the research is new, using a fan in the room is considered a protective factor for an unexplained death. This is thought to be due to air circulation and reducing the amount of CO around the baby. </a:t>
            </a:r>
            <a:r>
              <a:rPr lang="en-US" b="1" i="1" u="none" baseline="0" dirty="0" smtClean="0">
                <a:latin typeface="Century Gothic" pitchFamily="34" charset="0"/>
              </a:rPr>
              <a:t>However the fan should </a:t>
            </a:r>
            <a:r>
              <a:rPr lang="en-US" b="1" i="1" u="sng" baseline="0" dirty="0" smtClean="0">
                <a:latin typeface="Century Gothic" pitchFamily="34" charset="0"/>
              </a:rPr>
              <a:t>never</a:t>
            </a:r>
            <a:r>
              <a:rPr lang="en-US" b="1" i="1" u="none" baseline="0" dirty="0" smtClean="0">
                <a:latin typeface="Century Gothic" pitchFamily="34" charset="0"/>
              </a:rPr>
              <a:t> blow directly on the infant.”</a:t>
            </a:r>
          </a:p>
          <a:p>
            <a:endParaRPr lang="en-US" b="1" i="1" u="none" baseline="0" dirty="0" smtClean="0">
              <a:latin typeface="Century Gothic" pitchFamily="34" charset="0"/>
            </a:endParaRPr>
          </a:p>
          <a:p>
            <a:r>
              <a:rPr lang="en-US" b="0" i="1" u="none" baseline="0" dirty="0" smtClean="0">
                <a:latin typeface="Century Gothic" pitchFamily="34" charset="0"/>
              </a:rPr>
              <a:t>Many  people have questions about the safety of swaddling. The AAP says that swaddling is a good technique for calming baby and promoting sleep if done correctly. Phase out swaddling by age 2 months or before baby can roll. “</a:t>
            </a:r>
          </a:p>
          <a:p>
            <a:endParaRPr lang="en-US" b="0" i="1" u="none" baseline="0" dirty="0" smtClean="0">
              <a:latin typeface="Century Gothic" pitchFamily="34" charset="0"/>
            </a:endParaRPr>
          </a:p>
          <a:p>
            <a:r>
              <a:rPr lang="en-US" b="0" i="1" baseline="0" dirty="0" smtClean="0">
                <a:latin typeface="Century Gothic" pitchFamily="34" charset="0"/>
              </a:rPr>
              <a:t>Be conscious when putting a blanket over the car seat. Many parents do this to keep baby safe from cold temperatures, but should limit how long the blanket is covering the baby. Use a breathable material to avoid overheating and lack of fresh air. </a:t>
            </a:r>
            <a:r>
              <a:rPr lang="en-US" b="1" i="1" u="none" baseline="0" dirty="0" smtClean="0">
                <a:latin typeface="Century Gothic" pitchFamily="34" charset="0"/>
              </a:rPr>
              <a:t/>
            </a:r>
            <a:br>
              <a:rPr lang="en-US" b="1" i="1" u="none" baseline="0" dirty="0" smtClean="0">
                <a:latin typeface="Century Gothic" pitchFamily="34" charset="0"/>
              </a:rPr>
            </a:br>
            <a:endParaRPr lang="en-US" b="1" i="1" u="none" dirty="0">
              <a:latin typeface="Century Gothic" pitchFamily="34" charset="0"/>
            </a:endParaRPr>
          </a:p>
        </p:txBody>
      </p:sp>
      <p:sp>
        <p:nvSpPr>
          <p:cNvPr id="4" name="Slide Number Placeholder 3"/>
          <p:cNvSpPr>
            <a:spLocks noGrp="1"/>
          </p:cNvSpPr>
          <p:nvPr>
            <p:ph type="sldNum" sz="quarter" idx="10"/>
          </p:nvPr>
        </p:nvSpPr>
        <p:spPr/>
        <p:txBody>
          <a:bodyPr/>
          <a:lstStyle/>
          <a:p>
            <a:fld id="{FA35F88D-B5A8-4EEC-827D-A53CB8C61D87}" type="slidenum">
              <a:rPr lang="en-US" smtClean="0"/>
              <a:pPr/>
              <a:t>11</a:t>
            </a:fld>
            <a:endParaRPr lang="en-US"/>
          </a:p>
        </p:txBody>
      </p:sp>
    </p:spTree>
    <p:extLst>
      <p:ext uri="{BB962C8B-B14F-4D97-AF65-F5344CB8AC3E}">
        <p14:creationId xmlns:p14="http://schemas.microsoft.com/office/powerpoint/2010/main" val="261194149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10000"/>
          </a:bodyPr>
          <a:lstStyle/>
          <a:p>
            <a:r>
              <a:rPr lang="en-US" b="0" i="1" baseline="0" dirty="0" smtClean="0">
                <a:latin typeface="Century Gothic" pitchFamily="34" charset="0"/>
              </a:rPr>
              <a:t>“Babies should not be left to sleep in a car seat, baby swing or in other semi-reclined surfaces such as a Rock n’ Play</a:t>
            </a:r>
            <a:r>
              <a:rPr lang="en-US" i="1" dirty="0"/>
              <a:t>™.</a:t>
            </a:r>
            <a:r>
              <a:rPr lang="en-US" b="0" i="1" baseline="0" dirty="0" smtClean="0">
                <a:latin typeface="Century Gothic" pitchFamily="34" charset="0"/>
              </a:rPr>
              <a:t> </a:t>
            </a:r>
          </a:p>
          <a:p>
            <a:endParaRPr lang="en-US" b="0" i="1" baseline="0" dirty="0" smtClean="0">
              <a:latin typeface="Century Gothic" pitchFamily="34" charset="0"/>
            </a:endParaRPr>
          </a:p>
          <a:p>
            <a:r>
              <a:rPr lang="en-US" i="1" dirty="0"/>
              <a:t>A common reason for using the semi-reclined position of the Rock 'n Play™ and other products is for management of reflux, but research has</a:t>
            </a:r>
            <a:r>
              <a:rPr lang="en-US" b="1" i="1" dirty="0"/>
              <a:t> </a:t>
            </a:r>
            <a:r>
              <a:rPr lang="en-US" i="1" dirty="0"/>
              <a:t>shown that this position does not  actually decrease reflux.  The American Academy of Pediatrics' reflux management guidelines for physicians states that, “</a:t>
            </a:r>
            <a:r>
              <a:rPr lang="en-US" i="1" dirty="0" err="1"/>
              <a:t>semisupine</a:t>
            </a:r>
            <a:r>
              <a:rPr lang="en-US" i="1" dirty="0"/>
              <a:t> positioning, particularly in an infant carrier or car seat, may exacerbate </a:t>
            </a:r>
            <a:r>
              <a:rPr lang="en-US" i="1" dirty="0" err="1"/>
              <a:t>gastroesophageal</a:t>
            </a:r>
            <a:r>
              <a:rPr lang="en-US" i="1" dirty="0"/>
              <a:t> reflux and should be avoided when possible, especially after feeding" (</a:t>
            </a:r>
            <a:r>
              <a:rPr lang="en-US" i="1" dirty="0" err="1"/>
              <a:t>semisupine</a:t>
            </a:r>
            <a:r>
              <a:rPr lang="en-US" i="1" dirty="0"/>
              <a:t> means reclined). Additionally, semi-reclined sleep positions can compromise baby's airway and restrict breathing. Many of these infant products also include fluffy pillows and headrests, which increases the risk of SIDS.</a:t>
            </a:r>
            <a:endParaRPr lang="en-US" b="0" i="1" baseline="0" dirty="0" smtClean="0">
              <a:latin typeface="Century Gothic" pitchFamily="34" charset="0"/>
            </a:endParaRPr>
          </a:p>
          <a:p>
            <a:endParaRPr lang="en-US" b="0" i="1" baseline="0" dirty="0" smtClean="0">
              <a:latin typeface="Century Gothic" pitchFamily="34" charset="0"/>
            </a:endParaRPr>
          </a:p>
          <a:p>
            <a:r>
              <a:rPr lang="en-US" b="0" i="1" baseline="0" dirty="0" smtClean="0">
                <a:latin typeface="Century Gothic" pitchFamily="34" charset="0"/>
              </a:rPr>
              <a:t>A car seat is meant to protect an infant while traveling in a car. When the car seat comes out of the base, it changes the angle of the seat and can compromise baby’s neck position and airway. We know that we cannot keep baby awake all the time and dosing off will happen while traveling, but it is important to avoid  baby going into a deep sleep in the car seat– that is when it becomes unsafe. When traveling long distances, encourage families to take frequent breaks and check on baby often if he/she is sleeping.”</a:t>
            </a:r>
          </a:p>
          <a:p>
            <a:endParaRPr lang="en-US" b="0" i="0" baseline="0" dirty="0" smtClean="0">
              <a:latin typeface="Century Gothic" pitchFamily="34" charset="0"/>
            </a:endParaRPr>
          </a:p>
          <a:p>
            <a:r>
              <a:rPr lang="en-US" b="0" i="0" u="sng" baseline="0" dirty="0" smtClean="0">
                <a:latin typeface="Century Gothic" pitchFamily="34" charset="0"/>
              </a:rPr>
              <a:t>References</a:t>
            </a:r>
          </a:p>
          <a:p>
            <a:r>
              <a:rPr lang="en-US" dirty="0"/>
              <a:t>American Academy of Pediatrics reflux management guidelines for physicians: http://pediatrics.aappublications.org/content/early/2013/04/24/peds.2013-0421 </a:t>
            </a:r>
          </a:p>
          <a:p>
            <a:r>
              <a:rPr lang="en-US" dirty="0">
                <a:hlinkClick r:id="rId3"/>
              </a:rPr>
              <a:t>Pediatric </a:t>
            </a:r>
            <a:r>
              <a:rPr lang="en-US" dirty="0" err="1">
                <a:hlinkClick r:id="rId3"/>
              </a:rPr>
              <a:t>Gastroesophageal</a:t>
            </a:r>
            <a:r>
              <a:rPr lang="en-US" dirty="0">
                <a:hlinkClick r:id="rId3"/>
              </a:rPr>
              <a:t> Reflux Clinical Practice Guidelines</a:t>
            </a:r>
            <a:r>
              <a:rPr lang="en-US" dirty="0"/>
              <a:t>: </a:t>
            </a:r>
            <a:r>
              <a:rPr lang="en-US" b="0" i="0" baseline="0" dirty="0" smtClean="0">
                <a:latin typeface="Century Gothic" pitchFamily="34" charset="0"/>
              </a:rPr>
              <a:t>http://www.naspghan.org/files/documents/pdfs/position-papers/FINAL%20-%20JPGN%20GERD%20guideline.pdf </a:t>
            </a:r>
          </a:p>
          <a:p>
            <a:endParaRPr lang="en-US" b="0" i="1" baseline="0" dirty="0" smtClean="0">
              <a:latin typeface="Century Gothic" pitchFamily="34" charset="0"/>
            </a:endParaRPr>
          </a:p>
          <a:p>
            <a:pPr defTabSz="881390">
              <a:defRPr/>
            </a:pPr>
            <a:endParaRPr lang="en-US" b="0" i="1" baseline="0" dirty="0" smtClean="0">
              <a:latin typeface="Century Gothic" pitchFamily="34" charset="0"/>
            </a:endParaRPr>
          </a:p>
          <a:p>
            <a:endParaRPr lang="en-US" b="1" i="0" baseline="0" dirty="0" smtClean="0">
              <a:latin typeface="Century Gothic" pitchFamily="34" charset="0"/>
            </a:endParaRPr>
          </a:p>
        </p:txBody>
      </p:sp>
      <p:sp>
        <p:nvSpPr>
          <p:cNvPr id="4" name="Slide Number Placeholder 3"/>
          <p:cNvSpPr>
            <a:spLocks noGrp="1"/>
          </p:cNvSpPr>
          <p:nvPr>
            <p:ph type="sldNum" sz="quarter" idx="10"/>
          </p:nvPr>
        </p:nvSpPr>
        <p:spPr/>
        <p:txBody>
          <a:bodyPr/>
          <a:lstStyle/>
          <a:p>
            <a:fld id="{FA35F88D-B5A8-4EEC-827D-A53CB8C61D87}" type="slidenum">
              <a:rPr lang="en-US" smtClean="0"/>
              <a:pPr/>
              <a:t>12</a:t>
            </a:fld>
            <a:endParaRPr lang="en-US"/>
          </a:p>
        </p:txBody>
      </p:sp>
    </p:spTree>
    <p:extLst>
      <p:ext uri="{BB962C8B-B14F-4D97-AF65-F5344CB8AC3E}">
        <p14:creationId xmlns:p14="http://schemas.microsoft.com/office/powerpoint/2010/main" val="54429774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i="1" u="none" dirty="0" smtClean="0">
                <a:latin typeface="Century Gothic" pitchFamily="34" charset="0"/>
              </a:rPr>
              <a:t>“Alternatives to the traditional</a:t>
            </a:r>
            <a:r>
              <a:rPr lang="en-US" i="1" u="none" baseline="0" dirty="0" smtClean="0">
                <a:latin typeface="Century Gothic" pitchFamily="34" charset="0"/>
              </a:rPr>
              <a:t> crib have been around for a very long time and were introduced to address concerns and desires expressed by families. Such as, how they can sleep near their baby but keep them safe.</a:t>
            </a:r>
            <a:r>
              <a:rPr lang="en-US" b="1" i="0" u="none" baseline="0" dirty="0" smtClean="0">
                <a:latin typeface="Century Gothic" pitchFamily="34" charset="0"/>
              </a:rPr>
              <a:t> </a:t>
            </a:r>
            <a:r>
              <a:rPr lang="en-US" i="1" u="none" dirty="0" smtClean="0">
                <a:latin typeface="Century Gothic" pitchFamily="34" charset="0"/>
              </a:rPr>
              <a:t>In 1937 Finland had an extremely high infant mortality rate of 65 deaths for every 1,000 births. The government passed the Maternity Grants Act to help decrease the high rate. Originally for families in poverty, the grant provided every newborn infant with the basics so that he or she would have the same start and chance at life as other infants in higher economic classes. The program now gives every baby a box, no matter what economic class. The kit includes a box for the baby to sleep in along with other necessities such as clothes, diapers, etc. Once Finland’s babies started sleeping in boxes, their infant mortality rates dropped to 3.38 deaths for every 1,000 births.” </a:t>
            </a:r>
            <a:r>
              <a:rPr lang="en-US" u="none" dirty="0" smtClean="0">
                <a:latin typeface="Century Gothic" pitchFamily="34" charset="0"/>
              </a:rPr>
              <a:t> (</a:t>
            </a:r>
            <a:r>
              <a:rPr lang="en-US" u="none" dirty="0" err="1" smtClean="0">
                <a:latin typeface="Century Gothic" pitchFamily="34" charset="0"/>
              </a:rPr>
              <a:t>Moheny</a:t>
            </a:r>
            <a:r>
              <a:rPr lang="en-US" u="none" dirty="0" smtClean="0">
                <a:latin typeface="Century Gothic" pitchFamily="34" charset="0"/>
              </a:rPr>
              <a:t>, 2013)</a:t>
            </a:r>
          </a:p>
          <a:p>
            <a:endParaRPr lang="en-US" u="none" dirty="0" smtClean="0">
              <a:latin typeface="Century Gothic" pitchFamily="34" charset="0"/>
            </a:endParaRPr>
          </a:p>
          <a:p>
            <a:r>
              <a:rPr lang="en-US" i="1" u="none" dirty="0" smtClean="0">
                <a:latin typeface="Century Gothic" pitchFamily="34" charset="0"/>
              </a:rPr>
              <a:t>“No matter what container is used, the surface must be flat and firm. A</a:t>
            </a:r>
            <a:r>
              <a:rPr lang="en-US" i="1" u="none" baseline="0" dirty="0" smtClean="0">
                <a:latin typeface="Century Gothic" pitchFamily="34" charset="0"/>
              </a:rPr>
              <a:t> c</a:t>
            </a:r>
            <a:r>
              <a:rPr lang="en-US" i="1" u="none" dirty="0" smtClean="0">
                <a:latin typeface="Century Gothic" pitchFamily="34" charset="0"/>
              </a:rPr>
              <a:t>hanging pad for example</a:t>
            </a:r>
            <a:r>
              <a:rPr lang="en-US" i="1" u="none" baseline="0" dirty="0" smtClean="0">
                <a:latin typeface="Century Gothic" pitchFamily="34" charset="0"/>
              </a:rPr>
              <a:t> </a:t>
            </a:r>
            <a:r>
              <a:rPr lang="en-US" i="1" u="none" dirty="0" smtClean="0">
                <a:latin typeface="Century Gothic" pitchFamily="34" charset="0"/>
              </a:rPr>
              <a:t>can be used in the bottom of a container as long as it is not fluffy</a:t>
            </a:r>
            <a:r>
              <a:rPr lang="en-US" i="1" u="none" baseline="0" dirty="0" smtClean="0">
                <a:latin typeface="Century Gothic" pitchFamily="34" charset="0"/>
              </a:rPr>
              <a:t>, is </a:t>
            </a:r>
            <a:r>
              <a:rPr lang="en-US" i="1" u="none" dirty="0" smtClean="0">
                <a:latin typeface="Century Gothic" pitchFamily="34" charset="0"/>
              </a:rPr>
              <a:t>tucked into the mattress and is secure </a:t>
            </a:r>
            <a:r>
              <a:rPr lang="en-US" i="1" dirty="0" smtClean="0">
                <a:solidFill>
                  <a:srgbClr val="FF0000"/>
                </a:solidFill>
                <a:latin typeface="Century Gothic" pitchFamily="34" charset="0"/>
              </a:rPr>
              <a:t>and has no gaps between the container and the pad</a:t>
            </a:r>
            <a:r>
              <a:rPr lang="en-US" i="1" u="none" dirty="0" smtClean="0">
                <a:latin typeface="Century Gothic" pitchFamily="34" charset="0"/>
              </a:rPr>
              <a:t>. Often</a:t>
            </a:r>
            <a:r>
              <a:rPr lang="en-US" i="1" u="none" baseline="0" dirty="0" smtClean="0">
                <a:latin typeface="Century Gothic" pitchFamily="34" charset="0"/>
              </a:rPr>
              <a:t> times this alternative can be used for families that are visiting, transient families, or just wanting baby in another room near you.”</a:t>
            </a:r>
          </a:p>
          <a:p>
            <a:endParaRPr lang="en-US" i="1" dirty="0" smtClean="0">
              <a:latin typeface="Century Gothic" pitchFamily="34" charset="0"/>
            </a:endParaRPr>
          </a:p>
        </p:txBody>
      </p:sp>
      <p:sp>
        <p:nvSpPr>
          <p:cNvPr id="4" name="Slide Number Placeholder 3"/>
          <p:cNvSpPr>
            <a:spLocks noGrp="1"/>
          </p:cNvSpPr>
          <p:nvPr>
            <p:ph type="sldNum" sz="quarter" idx="10"/>
          </p:nvPr>
        </p:nvSpPr>
        <p:spPr/>
        <p:txBody>
          <a:bodyPr/>
          <a:lstStyle/>
          <a:p>
            <a:fld id="{FA35F88D-B5A8-4EEC-827D-A53CB8C61D87}" type="slidenum">
              <a:rPr lang="en-US" smtClean="0"/>
              <a:pPr/>
              <a:t>13</a:t>
            </a:fld>
            <a:endParaRPr lang="en-US"/>
          </a:p>
        </p:txBody>
      </p:sp>
    </p:spTree>
    <p:extLst>
      <p:ext uri="{BB962C8B-B14F-4D97-AF65-F5344CB8AC3E}">
        <p14:creationId xmlns:p14="http://schemas.microsoft.com/office/powerpoint/2010/main" val="390743159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i="1" u="none" dirty="0" smtClean="0"/>
              <a:t>“There</a:t>
            </a:r>
            <a:r>
              <a:rPr lang="en-US" i="1" u="none" baseline="0" dirty="0" smtClean="0"/>
              <a:t> are many benefits to using a Newborn Nest. Most importantly, the Newborn Nest complies with the ABCs of safe sleep. Although the Newborn Nest is not endorsed by the AAP, what the Nest complies with is the AAP recommendation of a firm and flat, dedicated and separate infant sleep space. Additionally, it promotes room-sharing without bed-sharing. Having baby sleep near mom can support breastfeeding and bonding. The Newborn Nest can be used in multiple locations and is easy to transport. </a:t>
            </a:r>
            <a:endParaRPr lang="en-US" i="1" u="none" dirty="0"/>
          </a:p>
        </p:txBody>
      </p:sp>
      <p:sp>
        <p:nvSpPr>
          <p:cNvPr id="4" name="Slide Number Placeholder 3"/>
          <p:cNvSpPr>
            <a:spLocks noGrp="1"/>
          </p:cNvSpPr>
          <p:nvPr>
            <p:ph type="sldNum" sz="quarter" idx="10"/>
          </p:nvPr>
        </p:nvSpPr>
        <p:spPr/>
        <p:txBody>
          <a:bodyPr/>
          <a:lstStyle/>
          <a:p>
            <a:fld id="{FA35F88D-B5A8-4EEC-827D-A53CB8C61D87}" type="slidenum">
              <a:rPr lang="en-US" smtClean="0"/>
              <a:pPr/>
              <a:t>14</a:t>
            </a:fld>
            <a:endParaRPr lang="en-US"/>
          </a:p>
        </p:txBody>
      </p:sp>
    </p:spTree>
    <p:extLst>
      <p:ext uri="{BB962C8B-B14F-4D97-AF65-F5344CB8AC3E}">
        <p14:creationId xmlns:p14="http://schemas.microsoft.com/office/powerpoint/2010/main" val="126373108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FA35F88D-B5A8-4EEC-827D-A53CB8C61D87}" type="slidenum">
              <a:rPr lang="en-US" smtClean="0"/>
              <a:pPr/>
              <a:t>15</a:t>
            </a:fld>
            <a:endParaRPr lang="en-US"/>
          </a:p>
        </p:txBody>
      </p:sp>
    </p:spTree>
    <p:extLst>
      <p:ext uri="{BB962C8B-B14F-4D97-AF65-F5344CB8AC3E}">
        <p14:creationId xmlns:p14="http://schemas.microsoft.com/office/powerpoint/2010/main" val="194548773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u="sng" dirty="0" smtClean="0"/>
              <a:t>Refer to tip</a:t>
            </a:r>
            <a:r>
              <a:rPr lang="en-US" u="sng" baseline="0" dirty="0" smtClean="0"/>
              <a:t> sheet for rationale. </a:t>
            </a:r>
            <a:endParaRPr lang="en-US" u="sng" dirty="0"/>
          </a:p>
        </p:txBody>
      </p:sp>
      <p:sp>
        <p:nvSpPr>
          <p:cNvPr id="4" name="Slide Number Placeholder 3"/>
          <p:cNvSpPr>
            <a:spLocks noGrp="1"/>
          </p:cNvSpPr>
          <p:nvPr>
            <p:ph type="sldNum" sz="quarter" idx="10"/>
          </p:nvPr>
        </p:nvSpPr>
        <p:spPr/>
        <p:txBody>
          <a:bodyPr/>
          <a:lstStyle/>
          <a:p>
            <a:fld id="{FA35F88D-B5A8-4EEC-827D-A53CB8C61D87}" type="slidenum">
              <a:rPr lang="en-US" smtClean="0"/>
              <a:pPr/>
              <a:t>16</a:t>
            </a:fld>
            <a:endParaRPr lang="en-US"/>
          </a:p>
        </p:txBody>
      </p:sp>
    </p:spTree>
    <p:extLst>
      <p:ext uri="{BB962C8B-B14F-4D97-AF65-F5344CB8AC3E}">
        <p14:creationId xmlns:p14="http://schemas.microsoft.com/office/powerpoint/2010/main" val="230061387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u="none" dirty="0" smtClean="0"/>
              <a:t>We recognize that many families may want</a:t>
            </a:r>
            <a:r>
              <a:rPr lang="en-US" u="none" baseline="0" dirty="0" smtClean="0"/>
              <a:t> </a:t>
            </a:r>
            <a:r>
              <a:rPr lang="en-US" u="none" dirty="0" smtClean="0"/>
              <a:t>to put the Newborn Nest on the bed. However, it is not</a:t>
            </a:r>
            <a:r>
              <a:rPr lang="en-US" u="none" baseline="0" dirty="0" smtClean="0"/>
              <a:t> a firm or stable surface. </a:t>
            </a:r>
            <a:endParaRPr lang="en-US" u="none" dirty="0"/>
          </a:p>
        </p:txBody>
      </p:sp>
      <p:sp>
        <p:nvSpPr>
          <p:cNvPr id="4" name="Slide Number Placeholder 3"/>
          <p:cNvSpPr>
            <a:spLocks noGrp="1"/>
          </p:cNvSpPr>
          <p:nvPr>
            <p:ph type="sldNum" sz="quarter" idx="10"/>
          </p:nvPr>
        </p:nvSpPr>
        <p:spPr/>
        <p:txBody>
          <a:bodyPr/>
          <a:lstStyle/>
          <a:p>
            <a:fld id="{FA35F88D-B5A8-4EEC-827D-A53CB8C61D87}" type="slidenum">
              <a:rPr lang="en-US" smtClean="0"/>
              <a:pPr/>
              <a:t>17</a:t>
            </a:fld>
            <a:endParaRPr lang="en-US"/>
          </a:p>
        </p:txBody>
      </p:sp>
    </p:spTree>
    <p:extLst>
      <p:ext uri="{BB962C8B-B14F-4D97-AF65-F5344CB8AC3E}">
        <p14:creationId xmlns:p14="http://schemas.microsoft.com/office/powerpoint/2010/main" val="185304018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i="1" u="none" dirty="0" smtClean="0"/>
              <a:t>Babies, especially newborns, sleep several</a:t>
            </a:r>
            <a:r>
              <a:rPr lang="en-US" i="1" u="none" baseline="0" dirty="0" smtClean="0"/>
              <a:t> times </a:t>
            </a:r>
            <a:r>
              <a:rPr lang="en-US" i="1" u="none" dirty="0" smtClean="0"/>
              <a:t>throughout the day. It is important that babies sleep safe for every sleep. Asking these questions can help you as the professional identify families that</a:t>
            </a:r>
            <a:r>
              <a:rPr lang="en-US" i="1" u="none" baseline="0" dirty="0" smtClean="0"/>
              <a:t> may find a Newborn Nest to be helpful. If the client seems hesitant to talk about safe sleep and the Newborn Nest, ask her to recount whether there was a time when she found her baby in an unsafe environment what happened and what she did.</a:t>
            </a:r>
          </a:p>
          <a:p>
            <a:endParaRPr lang="en-US" i="1" u="none" baseline="0" dirty="0" smtClean="0"/>
          </a:p>
        </p:txBody>
      </p:sp>
      <p:sp>
        <p:nvSpPr>
          <p:cNvPr id="4" name="Slide Number Placeholder 3"/>
          <p:cNvSpPr>
            <a:spLocks noGrp="1"/>
          </p:cNvSpPr>
          <p:nvPr>
            <p:ph type="sldNum" sz="quarter" idx="10"/>
          </p:nvPr>
        </p:nvSpPr>
        <p:spPr/>
        <p:txBody>
          <a:bodyPr/>
          <a:lstStyle/>
          <a:p>
            <a:fld id="{FA35F88D-B5A8-4EEC-827D-A53CB8C61D87}" type="slidenum">
              <a:rPr lang="en-US" smtClean="0"/>
              <a:pPr/>
              <a:t>18</a:t>
            </a:fld>
            <a:endParaRPr lang="en-US"/>
          </a:p>
        </p:txBody>
      </p:sp>
    </p:spTree>
    <p:extLst>
      <p:ext uri="{BB962C8B-B14F-4D97-AF65-F5344CB8AC3E}">
        <p14:creationId xmlns:p14="http://schemas.microsoft.com/office/powerpoint/2010/main" val="73130582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i="1" dirty="0"/>
          </a:p>
        </p:txBody>
      </p:sp>
      <p:sp>
        <p:nvSpPr>
          <p:cNvPr id="4" name="Slide Number Placeholder 3"/>
          <p:cNvSpPr>
            <a:spLocks noGrp="1"/>
          </p:cNvSpPr>
          <p:nvPr>
            <p:ph type="sldNum" sz="quarter" idx="10"/>
          </p:nvPr>
        </p:nvSpPr>
        <p:spPr/>
        <p:txBody>
          <a:bodyPr/>
          <a:lstStyle/>
          <a:p>
            <a:fld id="{FA35F88D-B5A8-4EEC-827D-A53CB8C61D87}" type="slidenum">
              <a:rPr lang="en-US" smtClean="0"/>
              <a:pPr/>
              <a:t>19</a:t>
            </a:fld>
            <a:endParaRPr lang="en-US"/>
          </a:p>
        </p:txBody>
      </p:sp>
    </p:spTree>
    <p:extLst>
      <p:ext uri="{BB962C8B-B14F-4D97-AF65-F5344CB8AC3E}">
        <p14:creationId xmlns:p14="http://schemas.microsoft.com/office/powerpoint/2010/main" val="359224596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i="1" dirty="0" smtClean="0"/>
              <a:t>Research demonstrates that hands on education and practice is an effective tool for promoting</a:t>
            </a:r>
            <a:r>
              <a:rPr lang="en-US" i="1" baseline="0" dirty="0" smtClean="0"/>
              <a:t> behavior change. If the client is open to using a Newborn Nest, you can use this opportunity to demonstrate its utility by placing the Newborn Nest with the client. If the client’s baby is present, then have the client put the baby in the Newborn Nest. If the client says they are planning to use the Newborn Nest on the couch or bed, use a doll to test it out. When testing it out, make sure to highlight things like, the surface being unlevel, the risk of fall, the surface not being flat, etc…It is important to let the client see how the baby would move while in the Newborn Nest. </a:t>
            </a:r>
            <a:endParaRPr lang="en-US" i="1" dirty="0"/>
          </a:p>
        </p:txBody>
      </p:sp>
      <p:sp>
        <p:nvSpPr>
          <p:cNvPr id="4" name="Slide Number Placeholder 3"/>
          <p:cNvSpPr>
            <a:spLocks noGrp="1"/>
          </p:cNvSpPr>
          <p:nvPr>
            <p:ph type="sldNum" sz="quarter" idx="10"/>
          </p:nvPr>
        </p:nvSpPr>
        <p:spPr/>
        <p:txBody>
          <a:bodyPr/>
          <a:lstStyle/>
          <a:p>
            <a:fld id="{FA35F88D-B5A8-4EEC-827D-A53CB8C61D87}" type="slidenum">
              <a:rPr lang="en-US" smtClean="0"/>
              <a:pPr/>
              <a:t>20</a:t>
            </a:fld>
            <a:endParaRPr lang="en-US"/>
          </a:p>
        </p:txBody>
      </p:sp>
    </p:spTree>
    <p:extLst>
      <p:ext uri="{BB962C8B-B14F-4D97-AF65-F5344CB8AC3E}">
        <p14:creationId xmlns:p14="http://schemas.microsoft.com/office/powerpoint/2010/main" val="350471368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latin typeface="Century Gothic" pitchFamily="34" charset="0"/>
              </a:rPr>
              <a:t>“</a:t>
            </a:r>
            <a:r>
              <a:rPr lang="en-US" i="1" dirty="0" smtClean="0">
                <a:latin typeface="Century Gothic" pitchFamily="34" charset="0"/>
              </a:rPr>
              <a:t>W</a:t>
            </a:r>
            <a:r>
              <a:rPr lang="en-US" i="1" baseline="0" dirty="0" smtClean="0">
                <a:latin typeface="Century Gothic" pitchFamily="34" charset="0"/>
              </a:rPr>
              <a:t>e are hopeful and confident you will achieve these objectives  </a:t>
            </a:r>
            <a:r>
              <a:rPr lang="en-US" i="0" baseline="0" dirty="0" smtClean="0">
                <a:latin typeface="Century Gothic" pitchFamily="34" charset="0"/>
              </a:rPr>
              <a:t>(Read  them)</a:t>
            </a:r>
            <a:r>
              <a:rPr lang="en-US" i="1" baseline="0" dirty="0" smtClean="0">
                <a:latin typeface="Century Gothic" pitchFamily="34" charset="0"/>
              </a:rPr>
              <a:t> through this training and the materials and tools you will be provided with to use with families</a:t>
            </a:r>
            <a:r>
              <a:rPr lang="en-US" baseline="0" dirty="0" smtClean="0">
                <a:latin typeface="Century Gothic" pitchFamily="34" charset="0"/>
              </a:rPr>
              <a:t>. </a:t>
            </a:r>
            <a:endParaRPr lang="en-US" i="1" baseline="0" dirty="0" smtClean="0">
              <a:latin typeface="Century Gothic" pitchFamily="34" charset="0"/>
            </a:endParaRPr>
          </a:p>
          <a:p>
            <a:r>
              <a:rPr lang="en-US" b="1" baseline="0" dirty="0" smtClean="0">
                <a:solidFill>
                  <a:srgbClr val="FF0000"/>
                </a:solidFill>
                <a:latin typeface="Century Gothic" pitchFamily="34" charset="0"/>
              </a:rPr>
              <a:t>This  is the time any pre-test/survey would be offered.</a:t>
            </a:r>
          </a:p>
          <a:p>
            <a:endParaRPr lang="en-US" b="1" i="1" baseline="0" dirty="0" smtClean="0">
              <a:solidFill>
                <a:srgbClr val="FF0000"/>
              </a:solidFill>
              <a:latin typeface="Century Gothic" pitchFamily="34" charset="0"/>
            </a:endParaRPr>
          </a:p>
          <a:p>
            <a:pPr defTabSz="881390">
              <a:defRPr/>
            </a:pPr>
            <a:r>
              <a:rPr lang="en-US" b="1" i="1" u="none" dirty="0" smtClean="0">
                <a:solidFill>
                  <a:srgbClr val="FF0000"/>
                </a:solidFill>
                <a:latin typeface="Century Gothic" pitchFamily="34" charset="0"/>
              </a:rPr>
              <a:t>Please hand</a:t>
            </a:r>
            <a:r>
              <a:rPr lang="en-US" b="1" i="1" u="none" baseline="0" dirty="0" smtClean="0">
                <a:solidFill>
                  <a:srgbClr val="FF0000"/>
                </a:solidFill>
                <a:latin typeface="Century Gothic" pitchFamily="34" charset="0"/>
              </a:rPr>
              <a:t> out pre-survey at this time. Stress that it’s ok if they do not know some of the answers, participant’s personal information is not included on the survey and their answers are only for us to measure training outcomes. </a:t>
            </a:r>
          </a:p>
          <a:p>
            <a:endParaRPr lang="en-US" b="1" i="1" dirty="0">
              <a:solidFill>
                <a:srgbClr val="FF0000"/>
              </a:solidFill>
              <a:latin typeface="Century Gothic" pitchFamily="34" charset="0"/>
            </a:endParaRPr>
          </a:p>
        </p:txBody>
      </p:sp>
      <p:sp>
        <p:nvSpPr>
          <p:cNvPr id="4" name="Slide Number Placeholder 3"/>
          <p:cNvSpPr>
            <a:spLocks noGrp="1"/>
          </p:cNvSpPr>
          <p:nvPr>
            <p:ph type="sldNum" sz="quarter" idx="10"/>
          </p:nvPr>
        </p:nvSpPr>
        <p:spPr/>
        <p:txBody>
          <a:bodyPr/>
          <a:lstStyle/>
          <a:p>
            <a:fld id="{FA35F88D-B5A8-4EEC-827D-A53CB8C61D87}" type="slidenum">
              <a:rPr lang="en-US" smtClean="0"/>
              <a:pPr/>
              <a:t>2</a:t>
            </a:fld>
            <a:endParaRPr lang="en-US"/>
          </a:p>
        </p:txBody>
      </p:sp>
    </p:spTree>
    <p:extLst>
      <p:ext uri="{BB962C8B-B14F-4D97-AF65-F5344CB8AC3E}">
        <p14:creationId xmlns:p14="http://schemas.microsoft.com/office/powerpoint/2010/main" val="388113335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i="1" dirty="0" smtClean="0">
                <a:latin typeface="Century Gothic" pitchFamily="34" charset="0"/>
              </a:rPr>
              <a:t>“These</a:t>
            </a:r>
            <a:r>
              <a:rPr lang="en-US" i="1" baseline="0" dirty="0" smtClean="0">
                <a:latin typeface="Century Gothic" pitchFamily="34" charset="0"/>
              </a:rPr>
              <a:t> are examples of common feedback you may hear. Let’s talk about how you would respond to each of these:</a:t>
            </a:r>
            <a:r>
              <a:rPr lang="en-US" b="1" i="1" baseline="0" dirty="0" smtClean="0">
                <a:latin typeface="Century Gothic" pitchFamily="34" charset="0"/>
              </a:rPr>
              <a:t>  </a:t>
            </a:r>
          </a:p>
          <a:p>
            <a:pPr marL="228567" indent="-228567">
              <a:buAutoNum type="arabicPeriod"/>
            </a:pPr>
            <a:r>
              <a:rPr lang="en-US" i="1" dirty="0" smtClean="0"/>
              <a:t>I know this is a new concept and may seem weird to you. Let me tell you more about the history of the Newborn Nest and why Children’s Hospital of Wisconsin is encouraging our families to utilize them. After implementing this program, many other countries experienced a drastic decline in infant mortality. The Newborn Nest allows you to keep baby close, but in their own sleep space. What other concerns do you have?”</a:t>
            </a:r>
          </a:p>
          <a:p>
            <a:pPr marL="228567" indent="-228567">
              <a:buAutoNum type="arabicPeriod"/>
            </a:pPr>
            <a:r>
              <a:rPr lang="en-US" i="1" dirty="0" smtClean="0"/>
              <a:t>Pets are a wonderful part of families. It is recommended that you keep pets away from any sleeping infant. This can be accomplished by using a baby gate or closing a door to keep animals away from a sleeping infant. You can put the lid on the Newborn Nest when it is not in use. What other questions do you have?</a:t>
            </a:r>
            <a:endParaRPr lang="en-US" b="1" i="1" dirty="0" smtClean="0"/>
          </a:p>
          <a:p>
            <a:pPr marL="228567" indent="-228567">
              <a:buAutoNum type="arabicPeriod"/>
            </a:pPr>
            <a:r>
              <a:rPr lang="en-US" b="0" i="1" baseline="0" dirty="0" smtClean="0">
                <a:latin typeface="Century Gothic" pitchFamily="34" charset="0"/>
              </a:rPr>
              <a:t>Mom’s  (grandma) and partners may have other suggestions that conflict with the AAP guidelines. This is a great opportunity for the mother of the baby to educate their family and other care providers about the AAP guidelines. Remember, these recommendations are fairly new (2008) as we have only starting collecting consistent data on infant deaths in the last 10 years or so. It’s important that we share this information with everyone. The AAP guidelines are a safer approach</a:t>
            </a:r>
            <a:endParaRPr lang="en-US" b="1" i="1" baseline="0" dirty="0" smtClean="0">
              <a:latin typeface="Century Gothic" pitchFamily="34" charset="0"/>
            </a:endParaRPr>
          </a:p>
        </p:txBody>
      </p:sp>
      <p:sp>
        <p:nvSpPr>
          <p:cNvPr id="4" name="Slide Number Placeholder 3"/>
          <p:cNvSpPr>
            <a:spLocks noGrp="1"/>
          </p:cNvSpPr>
          <p:nvPr>
            <p:ph type="sldNum" sz="quarter" idx="10"/>
          </p:nvPr>
        </p:nvSpPr>
        <p:spPr/>
        <p:txBody>
          <a:bodyPr/>
          <a:lstStyle/>
          <a:p>
            <a:fld id="{FA35F88D-B5A8-4EEC-827D-A53CB8C61D87}" type="slidenum">
              <a:rPr lang="en-US" smtClean="0"/>
              <a:pPr/>
              <a:t>21</a:t>
            </a:fld>
            <a:endParaRPr lang="en-US"/>
          </a:p>
        </p:txBody>
      </p:sp>
    </p:spTree>
    <p:extLst>
      <p:ext uri="{BB962C8B-B14F-4D97-AF65-F5344CB8AC3E}">
        <p14:creationId xmlns:p14="http://schemas.microsoft.com/office/powerpoint/2010/main" val="354225946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i="1" dirty="0" smtClean="0"/>
              <a:t>“When you distribute the Newborn Nest, families will need to sign a liability</a:t>
            </a:r>
            <a:r>
              <a:rPr lang="en-US" i="1" baseline="0" dirty="0" smtClean="0"/>
              <a:t> waiver. This is required by Children’s Hospital of Wisconsin. The original should be put in the client’s file. The client can have a copy, if they would like one. Document the distribution of the newborn Nest in progress notes, making sure to note any important details from the conversation with the client. Remember to document all safe sleep discussions. Any time a home visitor becomes aware of a sleep-related hazard an incident report must be filled out. </a:t>
            </a:r>
            <a:endParaRPr lang="en-US" b="1" i="1" u="sng" baseline="0" dirty="0" smtClean="0">
              <a:solidFill>
                <a:srgbClr val="FF0000"/>
              </a:solidFill>
            </a:endParaRPr>
          </a:p>
          <a:p>
            <a:endParaRPr lang="en-US" b="1" i="1" u="sng" baseline="0" dirty="0" smtClean="0">
              <a:solidFill>
                <a:srgbClr val="FF0000"/>
              </a:solidFill>
            </a:endParaRPr>
          </a:p>
          <a:p>
            <a:r>
              <a:rPr lang="en-US" b="0" i="1" u="none" baseline="0" dirty="0" smtClean="0">
                <a:solidFill>
                  <a:srgbClr val="FF0000"/>
                </a:solidFill>
              </a:rPr>
              <a:t>We have implemented this process because we believe it will be effective in documenting our work without adding too many extra layers. </a:t>
            </a:r>
            <a:endParaRPr lang="en-US" b="0" i="1" u="none" baseline="0" dirty="0">
              <a:solidFill>
                <a:srgbClr val="FF0000"/>
              </a:solidFill>
            </a:endParaRPr>
          </a:p>
        </p:txBody>
      </p:sp>
      <p:sp>
        <p:nvSpPr>
          <p:cNvPr id="4" name="Slide Number Placeholder 3"/>
          <p:cNvSpPr>
            <a:spLocks noGrp="1"/>
          </p:cNvSpPr>
          <p:nvPr>
            <p:ph type="sldNum" sz="quarter" idx="10"/>
          </p:nvPr>
        </p:nvSpPr>
        <p:spPr/>
        <p:txBody>
          <a:bodyPr/>
          <a:lstStyle/>
          <a:p>
            <a:fld id="{FA35F88D-B5A8-4EEC-827D-A53CB8C61D87}" type="slidenum">
              <a:rPr lang="en-US" smtClean="0"/>
              <a:pPr/>
              <a:t>22</a:t>
            </a:fld>
            <a:endParaRPr lang="en-US"/>
          </a:p>
        </p:txBody>
      </p:sp>
    </p:spTree>
    <p:extLst>
      <p:ext uri="{BB962C8B-B14F-4D97-AF65-F5344CB8AC3E}">
        <p14:creationId xmlns:p14="http://schemas.microsoft.com/office/powerpoint/2010/main" val="301880087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i="1" dirty="0" smtClean="0"/>
              <a:t>“Today, you</a:t>
            </a:r>
            <a:r>
              <a:rPr lang="en-US" i="1" baseline="0" dirty="0" smtClean="0"/>
              <a:t> took a pre test and will take a post test before leaving. These will be used to measure your knowledge and confidence on infant safe sleep. We want to ensure that you have all of the tools necessary to talk about Newborn Nests with  your clients. We will ask that you complete a checklist at 2 weeks and 2 months post distribution of the  Newborn Nest. The checklist contains a few places for you to record observations as well as an opportunity to ask your client a few open-ended questions.”  Once the evaluations are completed, we will send them to Children’s Health Alliance of Wisconsin, who will enter them. We are using a web-based data system called Redcap to hold our research data. We are hoping to gain an understanding of how families used or did not use the Newborn Nest during this evaluation. </a:t>
            </a:r>
          </a:p>
        </p:txBody>
      </p:sp>
      <p:sp>
        <p:nvSpPr>
          <p:cNvPr id="4" name="Slide Number Placeholder 3"/>
          <p:cNvSpPr>
            <a:spLocks noGrp="1"/>
          </p:cNvSpPr>
          <p:nvPr>
            <p:ph type="sldNum" sz="quarter" idx="10"/>
          </p:nvPr>
        </p:nvSpPr>
        <p:spPr/>
        <p:txBody>
          <a:bodyPr/>
          <a:lstStyle/>
          <a:p>
            <a:fld id="{FA35F88D-B5A8-4EEC-827D-A53CB8C61D87}" type="slidenum">
              <a:rPr lang="en-US" smtClean="0"/>
              <a:pPr/>
              <a:t>23</a:t>
            </a:fld>
            <a:endParaRPr lang="en-US"/>
          </a:p>
        </p:txBody>
      </p:sp>
    </p:spTree>
    <p:extLst>
      <p:ext uri="{BB962C8B-B14F-4D97-AF65-F5344CB8AC3E}">
        <p14:creationId xmlns:p14="http://schemas.microsoft.com/office/powerpoint/2010/main" val="397145041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A35F88D-B5A8-4EEC-827D-A53CB8C61D87}" type="slidenum">
              <a:rPr lang="en-US" smtClean="0"/>
              <a:pPr/>
              <a:t>24</a:t>
            </a:fld>
            <a:endParaRPr lang="en-US"/>
          </a:p>
        </p:txBody>
      </p:sp>
    </p:spTree>
    <p:extLst>
      <p:ext uri="{BB962C8B-B14F-4D97-AF65-F5344CB8AC3E}">
        <p14:creationId xmlns:p14="http://schemas.microsoft.com/office/powerpoint/2010/main" val="70279521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i="1" dirty="0" smtClean="0">
                <a:latin typeface="Century Gothic" pitchFamily="34" charset="0"/>
              </a:rPr>
              <a:t>“Let’s role play situations you have encountered and discuss what your response</a:t>
            </a:r>
            <a:r>
              <a:rPr lang="en-US" i="1" baseline="0" dirty="0" smtClean="0">
                <a:latin typeface="Century Gothic" pitchFamily="34" charset="0"/>
              </a:rPr>
              <a:t> might be given the information learned in this training.” </a:t>
            </a:r>
          </a:p>
          <a:p>
            <a:endParaRPr lang="en-US" baseline="0" dirty="0" smtClean="0">
              <a:latin typeface="Century Gothic" pitchFamily="34" charset="0"/>
            </a:endParaRPr>
          </a:p>
          <a:p>
            <a:r>
              <a:rPr lang="en-US" i="0" baseline="0" dirty="0" smtClean="0">
                <a:latin typeface="Century Gothic" pitchFamily="34" charset="0"/>
              </a:rPr>
              <a:t>Some suggestions:</a:t>
            </a:r>
          </a:p>
          <a:p>
            <a:pPr>
              <a:buFont typeface="Arial" pitchFamily="34" charset="0"/>
              <a:buChar char="•"/>
            </a:pPr>
            <a:r>
              <a:rPr lang="en-US" i="0" baseline="0" dirty="0" smtClean="0">
                <a:latin typeface="Century Gothic" pitchFamily="34" charset="0"/>
              </a:rPr>
              <a:t>Divide into groups of three (Parent, HV, observer)</a:t>
            </a:r>
          </a:p>
          <a:p>
            <a:pPr>
              <a:buFont typeface="Arial" pitchFamily="34" charset="0"/>
              <a:buChar char="•"/>
            </a:pPr>
            <a:r>
              <a:rPr lang="en-US" i="0" baseline="0" dirty="0" smtClean="0">
                <a:latin typeface="Century Gothic" pitchFamily="34" charset="0"/>
              </a:rPr>
              <a:t>Provide each group with the same of different situations on index cards (use examples from slides)</a:t>
            </a:r>
          </a:p>
          <a:p>
            <a:pPr>
              <a:buFont typeface="Arial" pitchFamily="34" charset="0"/>
              <a:buChar char="•"/>
            </a:pPr>
            <a:r>
              <a:rPr lang="en-US" i="0" baseline="0" dirty="0" smtClean="0">
                <a:latin typeface="Century Gothic" pitchFamily="34" charset="0"/>
              </a:rPr>
              <a:t>Have groups role play situation. Ask observer to provide feedback to two others in group</a:t>
            </a:r>
          </a:p>
          <a:p>
            <a:pPr>
              <a:buFont typeface="Arial" pitchFamily="34" charset="0"/>
              <a:buChar char="•"/>
            </a:pPr>
            <a:r>
              <a:rPr lang="en-US" i="0" baseline="0" dirty="0" smtClean="0">
                <a:latin typeface="Century Gothic" pitchFamily="34" charset="0"/>
              </a:rPr>
              <a:t>Bring entire group back together to share success, comfort in conversation, challenges etc.</a:t>
            </a:r>
          </a:p>
          <a:p>
            <a:endParaRPr lang="en-US" i="1" baseline="0" dirty="0" smtClean="0">
              <a:latin typeface="Century Gothic" pitchFamily="34" charset="0"/>
            </a:endParaRPr>
          </a:p>
          <a:p>
            <a:r>
              <a:rPr lang="en-US" b="1" i="0" u="sng" baseline="0" dirty="0" smtClean="0">
                <a:latin typeface="Century Gothic" pitchFamily="34" charset="0"/>
              </a:rPr>
              <a:t>Conduct post survey of training session</a:t>
            </a:r>
          </a:p>
          <a:p>
            <a:endParaRPr lang="en-US" b="1" i="0" u="sng" baseline="0" dirty="0" smtClean="0">
              <a:latin typeface="Century Gothic" pitchFamily="34" charset="0"/>
            </a:endParaRPr>
          </a:p>
        </p:txBody>
      </p:sp>
      <p:sp>
        <p:nvSpPr>
          <p:cNvPr id="4" name="Slide Number Placeholder 3"/>
          <p:cNvSpPr>
            <a:spLocks noGrp="1"/>
          </p:cNvSpPr>
          <p:nvPr>
            <p:ph type="sldNum" sz="quarter" idx="10"/>
          </p:nvPr>
        </p:nvSpPr>
        <p:spPr/>
        <p:txBody>
          <a:bodyPr/>
          <a:lstStyle/>
          <a:p>
            <a:fld id="{FA35F88D-B5A8-4EEC-827D-A53CB8C61D87}" type="slidenum">
              <a:rPr lang="en-US" smtClean="0"/>
              <a:pPr/>
              <a:t>25</a:t>
            </a:fld>
            <a:endParaRPr lang="en-US"/>
          </a:p>
        </p:txBody>
      </p:sp>
    </p:spTree>
    <p:extLst>
      <p:ext uri="{BB962C8B-B14F-4D97-AF65-F5344CB8AC3E}">
        <p14:creationId xmlns:p14="http://schemas.microsoft.com/office/powerpoint/2010/main" val="21634423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latin typeface="Century Gothic" pitchFamily="34" charset="0"/>
              </a:rPr>
              <a:t>These questions should be used to engage the group</a:t>
            </a:r>
            <a:r>
              <a:rPr lang="en-US" baseline="0" dirty="0" smtClean="0">
                <a:latin typeface="Century Gothic" pitchFamily="34" charset="0"/>
              </a:rPr>
              <a:t> and get a feel for where they are at. After open brief discussion, add following comment:</a:t>
            </a:r>
          </a:p>
          <a:p>
            <a:endParaRPr lang="en-US" baseline="0" dirty="0" smtClean="0">
              <a:latin typeface="Century Gothic" pitchFamily="34" charset="0"/>
            </a:endParaRPr>
          </a:p>
          <a:p>
            <a:r>
              <a:rPr lang="en-US" baseline="0" dirty="0" smtClean="0">
                <a:latin typeface="Century Gothic" pitchFamily="34" charset="0"/>
              </a:rPr>
              <a:t> “</a:t>
            </a:r>
            <a:r>
              <a:rPr lang="en-US" i="1" baseline="0" dirty="0" smtClean="0">
                <a:latin typeface="Century Gothic" pitchFamily="34" charset="0"/>
              </a:rPr>
              <a:t>Some of us probably put our babies on their tummies to sleep, decorated the crib with cute bumper pads ,matching quilts and stuffed animals, and even shared a bed.  Everyone wants to protect a new baby and we used to think this is the way you did it. Now we know “soft”  is not always protective. We’ve learned over time, the best way to offer protection of a baby. </a:t>
            </a:r>
          </a:p>
          <a:p>
            <a:endParaRPr lang="en-US" i="1" baseline="0" dirty="0" smtClean="0">
              <a:latin typeface="Century Gothic" pitchFamily="34" charset="0"/>
            </a:endParaRPr>
          </a:p>
          <a:p>
            <a:r>
              <a:rPr lang="en-US" i="1" baseline="0" dirty="0" smtClean="0">
                <a:latin typeface="Century Gothic" pitchFamily="34" charset="0"/>
              </a:rPr>
              <a:t>Also can use example of our use of seat belts today vs. many years ago or ability to smoke just about anywhere years ago but not any longer.</a:t>
            </a:r>
            <a:endParaRPr lang="en-US" dirty="0">
              <a:latin typeface="Century Gothic" pitchFamily="34" charset="0"/>
            </a:endParaRPr>
          </a:p>
        </p:txBody>
      </p:sp>
      <p:sp>
        <p:nvSpPr>
          <p:cNvPr id="4" name="Slide Number Placeholder 3"/>
          <p:cNvSpPr>
            <a:spLocks noGrp="1"/>
          </p:cNvSpPr>
          <p:nvPr>
            <p:ph type="sldNum" sz="quarter" idx="10"/>
          </p:nvPr>
        </p:nvSpPr>
        <p:spPr/>
        <p:txBody>
          <a:bodyPr/>
          <a:lstStyle/>
          <a:p>
            <a:fld id="{FA35F88D-B5A8-4EEC-827D-A53CB8C61D87}" type="slidenum">
              <a:rPr lang="en-US" smtClean="0"/>
              <a:pPr/>
              <a:t>3</a:t>
            </a:fld>
            <a:endParaRPr lang="en-US"/>
          </a:p>
        </p:txBody>
      </p:sp>
    </p:spTree>
    <p:extLst>
      <p:ext uri="{BB962C8B-B14F-4D97-AF65-F5344CB8AC3E}">
        <p14:creationId xmlns:p14="http://schemas.microsoft.com/office/powerpoint/2010/main" val="363105026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A35F88D-B5A8-4EEC-827D-A53CB8C61D87}" type="slidenum">
              <a:rPr lang="en-US" smtClean="0"/>
              <a:pPr/>
              <a:t>5</a:t>
            </a:fld>
            <a:endParaRPr lang="en-US"/>
          </a:p>
        </p:txBody>
      </p:sp>
    </p:spTree>
    <p:extLst>
      <p:ext uri="{BB962C8B-B14F-4D97-AF65-F5344CB8AC3E}">
        <p14:creationId xmlns:p14="http://schemas.microsoft.com/office/powerpoint/2010/main" val="145569910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20000"/>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1" kern="1200" dirty="0" smtClean="0">
                <a:solidFill>
                  <a:schemeClr val="tx1"/>
                </a:solidFill>
                <a:effectLst/>
                <a:latin typeface="+mn-lt"/>
                <a:ea typeface="+mn-ea"/>
                <a:cs typeface="+mn-cs"/>
              </a:rPr>
              <a:t>“Now that you know more about SUID and SIDS, let’s talk about the numbers in </a:t>
            </a:r>
            <a:r>
              <a:rPr lang="en-US" sz="1200" b="0" i="1" kern="1200" baseline="0" dirty="0" smtClean="0">
                <a:solidFill>
                  <a:schemeClr val="tx1"/>
                </a:solidFill>
                <a:effectLst/>
                <a:latin typeface="+mn-lt"/>
                <a:ea typeface="+mn-ea"/>
                <a:cs typeface="+mn-cs"/>
              </a:rPr>
              <a:t>Wisconsin. </a:t>
            </a:r>
            <a:r>
              <a:rPr lang="en-US" sz="1200" kern="1200" dirty="0" smtClean="0">
                <a:solidFill>
                  <a:schemeClr val="tx1"/>
                </a:solidFill>
                <a:effectLst/>
                <a:latin typeface="+mn-lt"/>
                <a:ea typeface="+mn-ea"/>
                <a:cs typeface="+mn-cs"/>
              </a:rPr>
              <a:t>Between 2015-2017, 182 Wisconsin infants died in unsafe sleep environments in 40 different counties. </a:t>
            </a:r>
          </a:p>
          <a:p>
            <a:r>
              <a:rPr lang="en-US" dirty="0" smtClean="0"/>
              <a:t>Each of these deaths occurred while the infant was sleeping or was in the sleep environment. These deaths fall into two categories: </a:t>
            </a:r>
          </a:p>
          <a:p>
            <a:pPr marL="228600" indent="-228600">
              <a:buAutoNum type="arabicPeriod"/>
            </a:pPr>
            <a:r>
              <a:rPr lang="en-US" dirty="0" smtClean="0"/>
              <a:t>Undetermined (77 percent): This includes deaths certified as SUID, Sudden Infant Death Syndrome (SIDS) and Undetermined. </a:t>
            </a:r>
          </a:p>
          <a:p>
            <a:pPr marL="228600" indent="-228600">
              <a:buAutoNum type="arabicPeriod"/>
            </a:pPr>
            <a:r>
              <a:rPr lang="en-US" dirty="0" smtClean="0"/>
              <a:t>2. Asphyxia (23 percent): This includes asphyxia due to the infant’s position, other objects in the sleep environment or overlay by another individual.</a:t>
            </a:r>
            <a:endParaRPr lang="en-US" sz="1200" b="0" i="1" kern="1200" dirty="0" smtClean="0">
              <a:solidFill>
                <a:schemeClr val="tx1"/>
              </a:solidFill>
              <a:effectLst/>
              <a:latin typeface="+mn-lt"/>
              <a:ea typeface="+mn-ea"/>
              <a:cs typeface="+mn-cs"/>
            </a:endParaRPr>
          </a:p>
          <a:p>
            <a:pPr marL="228600" indent="-228600">
              <a:buAutoNum type="arabicPeriod"/>
            </a:pPr>
            <a:endParaRPr lang="en-US" sz="1200" b="0" i="1" kern="1200" dirty="0" smtClean="0">
              <a:solidFill>
                <a:schemeClr val="tx1"/>
              </a:solidFill>
              <a:effectLst/>
              <a:latin typeface="+mn-lt"/>
              <a:ea typeface="+mn-ea"/>
              <a:cs typeface="+mn-cs"/>
            </a:endParaRPr>
          </a:p>
          <a:p>
            <a:pPr marL="0" indent="0">
              <a:buNone/>
            </a:pPr>
            <a:r>
              <a:rPr lang="en-US" sz="1200" b="0" i="1" kern="1200" dirty="0" smtClean="0">
                <a:solidFill>
                  <a:schemeClr val="tx1"/>
                </a:solidFill>
                <a:effectLst/>
                <a:latin typeface="+mn-lt"/>
                <a:ea typeface="+mn-ea"/>
                <a:cs typeface="+mn-cs"/>
              </a:rPr>
              <a:t>On average,</a:t>
            </a:r>
            <a:r>
              <a:rPr lang="en-US" sz="1200" b="0" i="1" kern="1200" baseline="0" dirty="0" smtClean="0">
                <a:solidFill>
                  <a:schemeClr val="tx1"/>
                </a:solidFill>
                <a:effectLst/>
                <a:latin typeface="+mn-lt"/>
                <a:ea typeface="+mn-ea"/>
                <a:cs typeface="+mn-cs"/>
              </a:rPr>
              <a:t> </a:t>
            </a:r>
            <a:r>
              <a:rPr lang="en-US" sz="1200" b="0" i="1" u="sng" kern="1200" baseline="0" dirty="0" smtClean="0">
                <a:solidFill>
                  <a:schemeClr val="tx1"/>
                </a:solidFill>
                <a:effectLst/>
                <a:latin typeface="+mn-lt"/>
                <a:ea typeface="+mn-ea"/>
                <a:cs typeface="+mn-cs"/>
              </a:rPr>
              <a:t>more than one infant per week </a:t>
            </a:r>
            <a:r>
              <a:rPr lang="en-US" sz="1200" b="0" i="1" kern="1200" baseline="0" dirty="0" smtClean="0">
                <a:solidFill>
                  <a:schemeClr val="tx1"/>
                </a:solidFill>
                <a:effectLst/>
                <a:latin typeface="+mn-lt"/>
                <a:ea typeface="+mn-ea"/>
                <a:cs typeface="+mn-cs"/>
              </a:rPr>
              <a:t>dies in an unsafe sleep environment in Wisconsin. This map shows that SUIDs can happen in all corners of our state, in both urban or rural areas. </a:t>
            </a:r>
          </a:p>
          <a:p>
            <a:pPr marL="0" indent="0">
              <a:buNone/>
            </a:pPr>
            <a:r>
              <a:rPr lang="en-US" sz="1200" b="0" i="1" kern="1200" baseline="0" dirty="0" smtClean="0">
                <a:solidFill>
                  <a:schemeClr val="tx1"/>
                </a:solidFill>
                <a:effectLst/>
                <a:latin typeface="+mn-lt"/>
                <a:ea typeface="+mn-ea"/>
                <a:cs typeface="+mn-cs"/>
              </a:rPr>
              <a:t>Additional data from the 2017 SUIDs in Wisconsin:</a:t>
            </a:r>
            <a:endParaRPr lang="en-US" b="0" i="1" baseline="0" dirty="0" smtClean="0">
              <a:latin typeface="Century Gothic" pitchFamily="34" charset="0"/>
            </a:endParaRPr>
          </a:p>
          <a:p>
            <a:pPr marL="171450" indent="-171450">
              <a:buFont typeface="Arial" panose="020B0604020202020204" pitchFamily="34" charset="0"/>
              <a:buChar char="•"/>
            </a:pPr>
            <a:r>
              <a:rPr lang="en-US" dirty="0" smtClean="0"/>
              <a:t>Among 2017 SUIDs, 25% of infants were placed on their stomachs. An additional 14% were placed on their sides. </a:t>
            </a:r>
          </a:p>
          <a:p>
            <a:pPr marL="171450" indent="-171450">
              <a:buFont typeface="Arial" panose="020B0604020202020204" pitchFamily="34" charset="0"/>
              <a:buChar char="•"/>
            </a:pPr>
            <a:r>
              <a:rPr lang="en-US" dirty="0" smtClean="0"/>
              <a:t>In regards to surface, 54% of infants were placed on an adult bed and 9% of infants were on a couch.</a:t>
            </a:r>
            <a:endParaRPr lang="en-US" b="0" i="1" baseline="0" dirty="0" smtClean="0">
              <a:latin typeface="Century Gothic" pitchFamily="34" charset="0"/>
            </a:endParaRPr>
          </a:p>
          <a:p>
            <a:pPr marL="171450" indent="-171450">
              <a:buFont typeface="Arial" panose="020B0604020202020204" pitchFamily="34" charset="0"/>
              <a:buChar char="•"/>
            </a:pPr>
            <a:r>
              <a:rPr lang="en-US" dirty="0" smtClean="0"/>
              <a:t>The majority (80%) of the incidents leading to a SUID occurred at the infant’s home. Among these cases, 87% of infants had a safe sleep surface available.</a:t>
            </a:r>
          </a:p>
          <a:p>
            <a:pPr marL="171450" indent="-171450">
              <a:buFont typeface="Arial" panose="020B0604020202020204" pitchFamily="34" charset="0"/>
              <a:buChar char="•"/>
            </a:pPr>
            <a:r>
              <a:rPr lang="en-US" dirty="0" smtClean="0"/>
              <a:t>The majority (77%) of SUID sleep environments contained soft bedding. The most common bedding items were blankets (49%), pillows (46%) and comforters (42%).</a:t>
            </a:r>
          </a:p>
          <a:p>
            <a:pPr marL="171450" indent="-171450">
              <a:buFont typeface="Arial" panose="020B0604020202020204" pitchFamily="34" charset="0"/>
              <a:buChar char="•"/>
            </a:pPr>
            <a:r>
              <a:rPr lang="en-US" dirty="0" smtClean="0"/>
              <a:t>Among 2017 SUIDs, 63% of infants were sharing a surface with one or more adults or children.</a:t>
            </a:r>
          </a:p>
          <a:p>
            <a:pPr marL="171450" indent="-171450">
              <a:buFont typeface="Arial" panose="020B0604020202020204" pitchFamily="34" charset="0"/>
              <a:buChar char="•"/>
            </a:pPr>
            <a:r>
              <a:rPr lang="en-US" dirty="0" smtClean="0"/>
              <a:t>Caregiver substance use while sharing a sleep surface with the infant was confirmed in 18% of cases.</a:t>
            </a:r>
          </a:p>
          <a:p>
            <a:pPr marL="171450" indent="-171450">
              <a:buFont typeface="Arial" panose="020B0604020202020204" pitchFamily="34" charset="0"/>
              <a:buChar char="•"/>
            </a:pPr>
            <a:endParaRPr lang="en-US" b="0" i="1" baseline="0" smtClean="0">
              <a:latin typeface="Century Gothic" pitchFamily="34" charset="0"/>
            </a:endParaRPr>
          </a:p>
          <a:p>
            <a:pPr marL="171450" indent="-171450">
              <a:buFont typeface="Arial" panose="020B0604020202020204" pitchFamily="34" charset="0"/>
              <a:buChar char="•"/>
            </a:pPr>
            <a:r>
              <a:rPr lang="en-US" b="0" i="1" baseline="0" smtClean="0">
                <a:latin typeface="Century Gothic" pitchFamily="34" charset="0"/>
              </a:rPr>
              <a:t>More </a:t>
            </a:r>
            <a:r>
              <a:rPr lang="en-US" b="0" i="1" baseline="0" dirty="0" smtClean="0">
                <a:latin typeface="Century Gothic" pitchFamily="34" charset="0"/>
              </a:rPr>
              <a:t>details on the SUID data in Wisconsin is available in the full SUID Report on the Children’s Health Alliance of Wisconsin website: www.chawisconsin.org/</a:t>
            </a:r>
            <a:r>
              <a:rPr lang="en-US" b="0" i="1" baseline="0" dirty="0" err="1" smtClean="0">
                <a:latin typeface="Century Gothic" pitchFamily="34" charset="0"/>
              </a:rPr>
              <a:t>sbs</a:t>
            </a:r>
            <a:r>
              <a:rPr lang="en-US" b="0" i="1" baseline="0" dirty="0" smtClean="0">
                <a:latin typeface="Century Gothic" pitchFamily="34" charset="0"/>
              </a:rPr>
              <a:t>.”</a:t>
            </a:r>
          </a:p>
          <a:p>
            <a:pPr>
              <a:buFontTx/>
              <a:buChar char="-"/>
            </a:pPr>
            <a:endParaRPr lang="en-US" b="0" i="1" baseline="0" dirty="0" smtClean="0">
              <a:latin typeface="Century Gothic" pitchFamily="34" charset="0"/>
            </a:endParaRPr>
          </a:p>
          <a:p>
            <a:pPr>
              <a:buFontTx/>
              <a:buNone/>
            </a:pPr>
            <a:endParaRPr lang="en-US" b="1" baseline="0" dirty="0" smtClean="0">
              <a:latin typeface="Century Gothic" pitchFamily="34" charset="0"/>
            </a:endParaRPr>
          </a:p>
        </p:txBody>
      </p:sp>
      <p:sp>
        <p:nvSpPr>
          <p:cNvPr id="4" name="Slide Number Placeholder 3"/>
          <p:cNvSpPr>
            <a:spLocks noGrp="1"/>
          </p:cNvSpPr>
          <p:nvPr>
            <p:ph type="sldNum" sz="quarter" idx="10"/>
          </p:nvPr>
        </p:nvSpPr>
        <p:spPr/>
        <p:txBody>
          <a:bodyPr/>
          <a:lstStyle/>
          <a:p>
            <a:fld id="{FA35F88D-B5A8-4EEC-827D-A53CB8C61D87}" type="slidenum">
              <a:rPr lang="en-US" smtClean="0">
                <a:solidFill>
                  <a:prstClr val="black"/>
                </a:solidFill>
              </a:rPr>
              <a:pPr/>
              <a:t>6</a:t>
            </a:fld>
            <a:endParaRPr lang="en-US">
              <a:solidFill>
                <a:prstClr val="black"/>
              </a:solidFill>
            </a:endParaRPr>
          </a:p>
        </p:txBody>
      </p:sp>
    </p:spTree>
    <p:extLst>
      <p:ext uri="{BB962C8B-B14F-4D97-AF65-F5344CB8AC3E}">
        <p14:creationId xmlns:p14="http://schemas.microsoft.com/office/powerpoint/2010/main" val="332172092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i="1" dirty="0" smtClean="0">
                <a:latin typeface="Century Gothic" pitchFamily="34" charset="0"/>
              </a:rPr>
              <a:t>"The AAP policy statement on safe sleep was revised in 2016. These are evidence-based recommendations based on research from experts in the field of child safety and safe sleep. These gold standard recommendations have been adapted not only by primary care pediatricians but family physicians, neonatologists, and child care professionals who provide care for infants. (Reference the Academy’s parent portal, www.HealthyChildren.org) These guidelines were never intended to spark debate or controversy. </a:t>
            </a:r>
            <a:r>
              <a:rPr lang="en-US" b="1" i="1" dirty="0" smtClean="0">
                <a:latin typeface="Century Gothic" pitchFamily="34" charset="0"/>
              </a:rPr>
              <a:t>They were meant to better inform families of how they could reduce risk of something very bad happening to their baby,  and to establish universal</a:t>
            </a:r>
            <a:r>
              <a:rPr lang="en-US" b="1" i="1" baseline="0" dirty="0" smtClean="0">
                <a:latin typeface="Century Gothic" pitchFamily="34" charset="0"/>
              </a:rPr>
              <a:t> messaging and common language around sleeping babies safely</a:t>
            </a:r>
            <a:r>
              <a:rPr lang="en-US" b="1" i="1" dirty="0" smtClean="0">
                <a:latin typeface="Century Gothic" pitchFamily="34" charset="0"/>
              </a:rPr>
              <a:t>. </a:t>
            </a:r>
            <a:r>
              <a:rPr lang="en-US" i="1" dirty="0" smtClean="0">
                <a:latin typeface="Century Gothic" pitchFamily="34" charset="0"/>
              </a:rPr>
              <a:t>They are meant to help give every baby the best chance to reach their 1</a:t>
            </a:r>
            <a:r>
              <a:rPr lang="en-US" i="1" baseline="30000" dirty="0" smtClean="0">
                <a:latin typeface="Century Gothic" pitchFamily="34" charset="0"/>
              </a:rPr>
              <a:t>st</a:t>
            </a:r>
            <a:r>
              <a:rPr lang="en-US" i="1" dirty="0" smtClean="0">
                <a:latin typeface="Century Gothic" pitchFamily="34" charset="0"/>
              </a:rPr>
              <a:t> birthday safely and healthy.”  </a:t>
            </a:r>
          </a:p>
        </p:txBody>
      </p:sp>
      <p:sp>
        <p:nvSpPr>
          <p:cNvPr id="4" name="Slide Number Placeholder 3"/>
          <p:cNvSpPr>
            <a:spLocks noGrp="1"/>
          </p:cNvSpPr>
          <p:nvPr>
            <p:ph type="sldNum" sz="quarter" idx="10"/>
          </p:nvPr>
        </p:nvSpPr>
        <p:spPr/>
        <p:txBody>
          <a:bodyPr/>
          <a:lstStyle/>
          <a:p>
            <a:fld id="{FA35F88D-B5A8-4EEC-827D-A53CB8C61D87}" type="slidenum">
              <a:rPr lang="en-US" smtClean="0"/>
              <a:pPr/>
              <a:t>7</a:t>
            </a:fld>
            <a:endParaRPr lang="en-US"/>
          </a:p>
        </p:txBody>
      </p:sp>
    </p:spTree>
    <p:extLst>
      <p:ext uri="{BB962C8B-B14F-4D97-AF65-F5344CB8AC3E}">
        <p14:creationId xmlns:p14="http://schemas.microsoft.com/office/powerpoint/2010/main" val="105257022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pPr defTabSz="881390">
              <a:defRPr/>
            </a:pPr>
            <a:r>
              <a:rPr lang="en-US" i="1" dirty="0" smtClean="0">
                <a:latin typeface="Century Gothic" pitchFamily="34" charset="0"/>
              </a:rPr>
              <a:t>“Babies</a:t>
            </a:r>
            <a:r>
              <a:rPr lang="en-US" i="1" baseline="0" dirty="0" smtClean="0">
                <a:latin typeface="Century Gothic" pitchFamily="34" charset="0"/>
              </a:rPr>
              <a:t> are not born with habits. How they sleep is a learned behavior. They will learn to be comfortable however they are placed </a:t>
            </a:r>
            <a:r>
              <a:rPr lang="en-US" b="1" i="1" baseline="0" dirty="0" smtClean="0">
                <a:latin typeface="Century Gothic" pitchFamily="34" charset="0"/>
              </a:rPr>
              <a:t>right from the start. </a:t>
            </a:r>
            <a:r>
              <a:rPr lang="en-US" i="1" dirty="0" smtClean="0">
                <a:latin typeface="Century Gothic" pitchFamily="34" charset="0"/>
              </a:rPr>
              <a:t>In</a:t>
            </a:r>
            <a:r>
              <a:rPr lang="en-US" i="1" baseline="0" dirty="0" smtClean="0">
                <a:latin typeface="Century Gothic" pitchFamily="34" charset="0"/>
              </a:rPr>
              <a:t> addition to the recommendation encouraging sharing a room, it is highly recommended to follow the ABCs. Alone, on the back and in a crib or Pack N’ Play, and free from any smoke in the air.  </a:t>
            </a:r>
            <a:r>
              <a:rPr lang="en-US" i="1" u="sng" baseline="0" dirty="0" smtClean="0">
                <a:solidFill>
                  <a:srgbClr val="FF0000"/>
                </a:solidFill>
                <a:latin typeface="Century Gothic" pitchFamily="34" charset="0"/>
              </a:rPr>
              <a:t>Babies need to sleep on their back  for every sleep time. (Nap, night time, day care, visit to someone’s home etc.) Babies love consistency. If they start out sleeping on their backs, they learn to sleep this way. </a:t>
            </a:r>
            <a:r>
              <a:rPr lang="en-US" b="0" i="1" baseline="0" dirty="0" smtClean="0">
                <a:latin typeface="Century Gothic" pitchFamily="34" charset="0"/>
              </a:rPr>
              <a:t>Habits are hard to break so it is easier for both parents and their baby to sleep safely  starting with the very first sleep.</a:t>
            </a:r>
            <a:r>
              <a:rPr lang="en-US" i="1" dirty="0" smtClean="0">
                <a:latin typeface="Century Gothic" pitchFamily="34" charset="0"/>
              </a:rPr>
              <a:t>“</a:t>
            </a:r>
          </a:p>
          <a:p>
            <a:pPr defTabSz="881390">
              <a:defRPr/>
            </a:pPr>
            <a:endParaRPr lang="en-US" i="1" dirty="0" smtClean="0">
              <a:latin typeface="Century Gothic" pitchFamily="34" charset="0"/>
            </a:endParaRPr>
          </a:p>
          <a:p>
            <a:pPr defTabSz="881390">
              <a:defRPr/>
            </a:pPr>
            <a:r>
              <a:rPr lang="en-US" i="1" dirty="0" smtClean="0">
                <a:latin typeface="Century Gothic" pitchFamily="34" charset="0"/>
              </a:rPr>
              <a:t>“As you can see, this baby is using a pacifier.</a:t>
            </a:r>
            <a:r>
              <a:rPr lang="en-US" i="1" baseline="0" dirty="0" smtClean="0">
                <a:latin typeface="Century Gothic" pitchFamily="34" charset="0"/>
              </a:rPr>
              <a:t> Some research has shown use of a pacifier is a preventive measure. However,  if mom is breast feeding, pacifiers should only be used after breast feeding has been established. Generally after one month.”</a:t>
            </a:r>
            <a:endParaRPr lang="en-US" i="0" dirty="0" smtClean="0">
              <a:latin typeface="Century Gothic" pitchFamily="34" charset="0"/>
            </a:endParaRPr>
          </a:p>
          <a:p>
            <a:endParaRPr lang="en-US" i="1" u="sng" baseline="0" dirty="0" smtClean="0">
              <a:solidFill>
                <a:srgbClr val="FF0000"/>
              </a:solidFill>
              <a:latin typeface="Century Gothic" pitchFamily="34" charset="0"/>
            </a:endParaRPr>
          </a:p>
          <a:p>
            <a:r>
              <a:rPr lang="en-US" i="1" baseline="0" dirty="0" smtClean="0">
                <a:latin typeface="Century Gothic" pitchFamily="34" charset="0"/>
              </a:rPr>
              <a:t>Let’s talk a moment about the effects of secondhand smoke.</a:t>
            </a:r>
            <a:r>
              <a:rPr lang="en-US" dirty="0" smtClean="0">
                <a:latin typeface="Century Gothic" pitchFamily="34" charset="0"/>
              </a:rPr>
              <a:t> </a:t>
            </a:r>
            <a:r>
              <a:rPr lang="en-US" i="1" dirty="0" smtClean="0">
                <a:latin typeface="Century Gothic" pitchFamily="34" charset="0"/>
              </a:rPr>
              <a:t>Infants who are exposed to secondhand smoke after birth also are at greater risk for SIDS. </a:t>
            </a:r>
            <a:r>
              <a:rPr lang="en-US" b="1" i="1" dirty="0" smtClean="0">
                <a:latin typeface="Century Gothic" pitchFamily="34" charset="0"/>
              </a:rPr>
              <a:t>Chemicals in secondhand smoke appear to affect the brain in ways that interfere with its regulation of infants' breathing. Infants who die from SIDS have higher concentrations of nicotine in their lungs and higher levels of </a:t>
            </a:r>
            <a:r>
              <a:rPr lang="en-US" b="1" i="1" dirty="0" err="1" smtClean="0">
                <a:latin typeface="Century Gothic" pitchFamily="34" charset="0"/>
              </a:rPr>
              <a:t>cotinine</a:t>
            </a:r>
            <a:r>
              <a:rPr lang="en-US" b="1" i="1" dirty="0" smtClean="0">
                <a:latin typeface="Century Gothic" pitchFamily="34" charset="0"/>
              </a:rPr>
              <a:t> (a biological marker for secondhand smoke exposure that stays in the baby’s system longer) than infants who die from other causes.”</a:t>
            </a:r>
          </a:p>
        </p:txBody>
      </p:sp>
      <p:sp>
        <p:nvSpPr>
          <p:cNvPr id="4" name="Slide Number Placeholder 3"/>
          <p:cNvSpPr>
            <a:spLocks noGrp="1"/>
          </p:cNvSpPr>
          <p:nvPr>
            <p:ph type="sldNum" sz="quarter" idx="10"/>
          </p:nvPr>
        </p:nvSpPr>
        <p:spPr/>
        <p:txBody>
          <a:bodyPr/>
          <a:lstStyle/>
          <a:p>
            <a:fld id="{FA35F88D-B5A8-4EEC-827D-A53CB8C61D87}" type="slidenum">
              <a:rPr lang="en-US" smtClean="0"/>
              <a:pPr/>
              <a:t>8</a:t>
            </a:fld>
            <a:endParaRPr lang="en-US"/>
          </a:p>
        </p:txBody>
      </p:sp>
    </p:spTree>
    <p:extLst>
      <p:ext uri="{BB962C8B-B14F-4D97-AF65-F5344CB8AC3E}">
        <p14:creationId xmlns:p14="http://schemas.microsoft.com/office/powerpoint/2010/main" val="32531711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898137">
              <a:defRPr/>
            </a:pPr>
            <a:r>
              <a:rPr lang="en-US" i="1" dirty="0" smtClean="0">
                <a:latin typeface="Century Gothic" pitchFamily="34" charset="0"/>
              </a:rPr>
              <a:t>“Yes</a:t>
            </a:r>
            <a:r>
              <a:rPr lang="en-US" i="1" baseline="0" dirty="0" smtClean="0">
                <a:latin typeface="Century Gothic" pitchFamily="34" charset="0"/>
              </a:rPr>
              <a:t> it is true that long ago we put babies on their tummies because we thought it would keep them from choking on their spit-up. But we found out babies were at higher risk for suffocation. Then we put them on their side, but found babies didn’t stay on their side and rolled one way or the other. After research and studies, we found that babies sleeping on their backs is the safest – as you can see the  trachea (airway)  actually lies on top of the esophagus (tube that goes into the stomach). When a baby spits up, gravity will keep the spit-up in the esophagus, and it will  either come out of the  baby’s mouth or he will swallow it. Either way his trachea is protected when the baby is on his back. Also, placing the baby on his tummy doesn’t allow him to breathe in fresh air. Since the back to sleep campaign started in 1992, we’ve seen a 50 % reduction in infant deaths. </a:t>
            </a:r>
            <a:r>
              <a:rPr lang="en-US" b="0" i="1" baseline="0" dirty="0" smtClean="0">
                <a:latin typeface="Century Gothic" pitchFamily="34" charset="0"/>
              </a:rPr>
              <a:t>New parents often hear from grandparents and others that their babies slept on their tummy. This is part of the conversation you will have about how over time, we learn new information. Seat belts are a good example to use. While many of us survived never wearing a seat belt, we wear them now, and we would agree if we were in a car crash, our chances of surviving are much greater if we are wearing a seat belt.”</a:t>
            </a:r>
          </a:p>
          <a:p>
            <a:pPr defTabSz="898137">
              <a:defRPr/>
            </a:pPr>
            <a:endParaRPr lang="en-US" b="0" i="1" baseline="0" dirty="0" smtClean="0">
              <a:latin typeface="Century Gothic" pitchFamily="34" charset="0"/>
            </a:endParaRPr>
          </a:p>
          <a:p>
            <a:pPr defTabSz="898137">
              <a:defRPr/>
            </a:pPr>
            <a:r>
              <a:rPr lang="en-US" b="1" i="0" baseline="0" dirty="0" smtClean="0">
                <a:latin typeface="Century Gothic" pitchFamily="34" charset="0"/>
              </a:rPr>
              <a:t>Demonstrate the trachea on top of the esophagus using two fingers. Finger on top is the trachea – baby can breathe.</a:t>
            </a:r>
            <a:endParaRPr lang="en-US" b="1" i="0" dirty="0" smtClean="0">
              <a:latin typeface="Century Gothic" pitchFamily="34" charset="0"/>
            </a:endParaRPr>
          </a:p>
          <a:p>
            <a:endParaRPr lang="en-US" i="1" dirty="0"/>
          </a:p>
        </p:txBody>
      </p:sp>
      <p:sp>
        <p:nvSpPr>
          <p:cNvPr id="4" name="Slide Number Placeholder 3"/>
          <p:cNvSpPr>
            <a:spLocks noGrp="1"/>
          </p:cNvSpPr>
          <p:nvPr>
            <p:ph type="sldNum" sz="quarter" idx="10"/>
          </p:nvPr>
        </p:nvSpPr>
        <p:spPr/>
        <p:txBody>
          <a:bodyPr/>
          <a:lstStyle/>
          <a:p>
            <a:fld id="{FA35F88D-B5A8-4EEC-827D-A53CB8C61D87}" type="slidenum">
              <a:rPr lang="en-US" smtClean="0"/>
              <a:pPr/>
              <a:t>9</a:t>
            </a:fld>
            <a:endParaRPr lang="en-US"/>
          </a:p>
        </p:txBody>
      </p:sp>
    </p:spTree>
    <p:extLst>
      <p:ext uri="{BB962C8B-B14F-4D97-AF65-F5344CB8AC3E}">
        <p14:creationId xmlns:p14="http://schemas.microsoft.com/office/powerpoint/2010/main" val="360547485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latin typeface="Century Gothic" pitchFamily="34" charset="0"/>
              </a:rPr>
              <a:t>“</a:t>
            </a:r>
            <a:r>
              <a:rPr lang="en-US" i="1" dirty="0" smtClean="0">
                <a:latin typeface="Century Gothic" pitchFamily="34" charset="0"/>
              </a:rPr>
              <a:t>The AAP guidelines are built around the</a:t>
            </a:r>
            <a:r>
              <a:rPr lang="en-US" i="1" baseline="0" dirty="0" smtClean="0">
                <a:latin typeface="Century Gothic" pitchFamily="34" charset="0"/>
              </a:rPr>
              <a:t> promotion of breast feeding,</a:t>
            </a:r>
            <a:r>
              <a:rPr lang="en-US" i="1" dirty="0" smtClean="0">
                <a:latin typeface="Century Gothic" pitchFamily="34" charset="0"/>
              </a:rPr>
              <a:t> bonding and</a:t>
            </a:r>
            <a:r>
              <a:rPr lang="en-US" i="1" baseline="0" dirty="0" smtClean="0">
                <a:latin typeface="Century Gothic" pitchFamily="34" charset="0"/>
              </a:rPr>
              <a:t> safety. Keeping baby close to mom allows for each of these to occur. </a:t>
            </a:r>
            <a:r>
              <a:rPr lang="en-US" i="1" u="sng" baseline="0" dirty="0" smtClean="0">
                <a:latin typeface="Century Gothic" pitchFamily="34" charset="0"/>
              </a:rPr>
              <a:t>Breast fed babies are at a reduced risk for a sudden and unexpected infant death. However, we must recognize not all babies are or can be breast fed and this does not diminish the importance of bonding and safety.”</a:t>
            </a:r>
          </a:p>
          <a:p>
            <a:r>
              <a:rPr lang="en-US" b="0" i="1" baseline="0" dirty="0" smtClean="0">
                <a:latin typeface="Century Gothic" pitchFamily="34" charset="0"/>
              </a:rPr>
              <a:t>“Adult beds have lots of risk factors in them. There are a variety of soft, pillow-top mattresses, which do not support infants necks. A baby on a soft surface is at an increased risk of cutting off their airway if their heads roll forward or sideways or are </a:t>
            </a:r>
            <a:r>
              <a:rPr lang="en-US" b="0" i="1" baseline="0" dirty="0" err="1" smtClean="0">
                <a:latin typeface="Century Gothic" pitchFamily="34" charset="0"/>
              </a:rPr>
              <a:t>hyperextended</a:t>
            </a:r>
            <a:r>
              <a:rPr lang="en-US" b="0" i="1" baseline="0" dirty="0" smtClean="0">
                <a:latin typeface="Century Gothic" pitchFamily="34" charset="0"/>
              </a:rPr>
              <a:t>. Most adult beds also have pillows and blankets, which could easily suffocate an infant. </a:t>
            </a:r>
            <a:r>
              <a:rPr lang="en-US" b="0" i="1" baseline="0" smtClean="0">
                <a:latin typeface="Century Gothic" pitchFamily="34" charset="0"/>
              </a:rPr>
              <a:t>Babies are not coordinated enough to move a blanket or pillow off of their face.”</a:t>
            </a:r>
            <a:r>
              <a:rPr lang="en-US" b="1" i="1" baseline="0" smtClean="0">
                <a:latin typeface="Century Gothic" pitchFamily="34" charset="0"/>
              </a:rPr>
              <a:t> </a:t>
            </a:r>
            <a:endParaRPr lang="en-US" b="1" i="1" smtClean="0">
              <a:latin typeface="Century Gothic" pitchFamily="34" charset="0"/>
            </a:endParaRPr>
          </a:p>
          <a:p>
            <a:endParaRPr lang="en-US" b="1" i="1" dirty="0">
              <a:latin typeface="Century Gothic" pitchFamily="34" charset="0"/>
            </a:endParaRPr>
          </a:p>
        </p:txBody>
      </p:sp>
      <p:sp>
        <p:nvSpPr>
          <p:cNvPr id="4" name="Slide Number Placeholder 3"/>
          <p:cNvSpPr>
            <a:spLocks noGrp="1"/>
          </p:cNvSpPr>
          <p:nvPr>
            <p:ph type="sldNum" sz="quarter" idx="10"/>
          </p:nvPr>
        </p:nvSpPr>
        <p:spPr/>
        <p:txBody>
          <a:bodyPr/>
          <a:lstStyle/>
          <a:p>
            <a:fld id="{FA35F88D-B5A8-4EEC-827D-A53CB8C61D87}" type="slidenum">
              <a:rPr lang="en-US" smtClean="0"/>
              <a:pPr/>
              <a:t>10</a:t>
            </a:fld>
            <a:endParaRPr lang="en-US"/>
          </a:p>
        </p:txBody>
      </p:sp>
    </p:spTree>
    <p:extLst>
      <p:ext uri="{BB962C8B-B14F-4D97-AF65-F5344CB8AC3E}">
        <p14:creationId xmlns:p14="http://schemas.microsoft.com/office/powerpoint/2010/main" val="331945870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180656844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410348049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86550" y="1219200"/>
            <a:ext cx="2076450" cy="5105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219200"/>
            <a:ext cx="6076950" cy="5105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54011538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6951838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250410680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2362200"/>
            <a:ext cx="4076700" cy="3962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86300" y="2362200"/>
            <a:ext cx="4076700" cy="3962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4336040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85801101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83486804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30630103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940391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96826195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7" name="Rectangle 2"/>
          <p:cNvSpPr>
            <a:spLocks noGrp="1" noChangeArrowheads="1"/>
          </p:cNvSpPr>
          <p:nvPr>
            <p:ph type="title"/>
          </p:nvPr>
        </p:nvSpPr>
        <p:spPr bwMode="auto">
          <a:xfrm>
            <a:off x="457200" y="1447800"/>
            <a:ext cx="8229600" cy="762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dirty="0" smtClean="0"/>
              <a:t>Click to edit Master title style</a:t>
            </a:r>
            <a:endParaRPr lang="en-US" dirty="0"/>
          </a:p>
        </p:txBody>
      </p:sp>
      <p:sp>
        <p:nvSpPr>
          <p:cNvPr id="1028" name="Rectangle 3"/>
          <p:cNvSpPr>
            <a:spLocks noGrp="1" noChangeArrowheads="1"/>
          </p:cNvSpPr>
          <p:nvPr>
            <p:ph type="body" idx="1"/>
          </p:nvPr>
        </p:nvSpPr>
        <p:spPr bwMode="auto">
          <a:xfrm>
            <a:off x="457200" y="2362200"/>
            <a:ext cx="8305800" cy="39624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29" name="Rectangle 9"/>
          <p:cNvSpPr>
            <a:spLocks noChangeArrowheads="1"/>
          </p:cNvSpPr>
          <p:nvPr/>
        </p:nvSpPr>
        <p:spPr bwMode="auto">
          <a:xfrm>
            <a:off x="7010400" y="6580188"/>
            <a:ext cx="1981200" cy="171450"/>
          </a:xfrm>
          <a:prstGeom prst="rect">
            <a:avLst/>
          </a:prstGeom>
          <a:noFill/>
          <a:ln w="9525">
            <a:noFill/>
            <a:miter lim="800000"/>
            <a:headEnd/>
            <a:tailEnd/>
          </a:ln>
        </p:spPr>
        <p:txBody>
          <a:bodyPr/>
          <a:lstStyle/>
          <a:p>
            <a:pPr>
              <a:defRPr/>
            </a:pPr>
            <a:endParaRPr lang="en-US" sz="1000" b="1" dirty="0">
              <a:solidFill>
                <a:schemeClr val="bg1"/>
              </a:solidFill>
              <a:latin typeface="Verdana" pitchFamily="34" charset="0"/>
              <a:ea typeface="ＭＳ Ｐゴシック" charset="-128"/>
              <a:cs typeface="+mn-cs"/>
            </a:endParaRPr>
          </a:p>
        </p:txBody>
      </p:sp>
      <p:pic>
        <p:nvPicPr>
          <p:cNvPr id="2" name="Picture 1" descr="CoIINpptHeader.jpg"/>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0" y="-1"/>
            <a:ext cx="9180576" cy="1242438"/>
          </a:xfrm>
          <a:prstGeom prst="rect">
            <a:avLst/>
          </a:prstGeom>
        </p:spPr>
      </p:pic>
      <p:pic>
        <p:nvPicPr>
          <p:cNvPr id="3" name="Picture 2" descr="CoIINidentity.jpg"/>
          <p:cNvPicPr>
            <a:picLocks noChangeAspect="1"/>
          </p:cNvPicPr>
          <p:nvPr userDrawn="1"/>
        </p:nvPicPr>
        <p:blipFill>
          <a:blip r:embed="rId14" cstate="print">
            <a:extLst>
              <a:ext uri="{28A0092B-C50C-407E-A947-70E740481C1C}">
                <a14:useLocalDpi xmlns:a14="http://schemas.microsoft.com/office/drawing/2010/main" val="0"/>
              </a:ext>
            </a:extLst>
          </a:blip>
          <a:stretch>
            <a:fillRect/>
          </a:stretch>
        </p:blipFill>
        <p:spPr>
          <a:xfrm>
            <a:off x="7467600" y="5562600"/>
            <a:ext cx="1389888" cy="1057656"/>
          </a:xfrm>
          <a:prstGeom prst="rect">
            <a:avLst/>
          </a:prstGeom>
        </p:spPr>
      </p:pic>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rtl="0" eaLnBrk="1" fontAlgn="base" hangingPunct="1">
        <a:spcBef>
          <a:spcPct val="0"/>
        </a:spcBef>
        <a:spcAft>
          <a:spcPct val="0"/>
        </a:spcAft>
        <a:defRPr sz="4000" b="0" i="0">
          <a:solidFill>
            <a:schemeClr val="tx2"/>
          </a:solidFill>
          <a:latin typeface="Century Gothic"/>
          <a:ea typeface="ＭＳ Ｐゴシック" charset="0"/>
          <a:cs typeface="Century Gothic"/>
        </a:defRPr>
      </a:lvl1pPr>
      <a:lvl2pPr algn="ctr" rtl="0" eaLnBrk="1" fontAlgn="base" hangingPunct="1">
        <a:spcBef>
          <a:spcPct val="0"/>
        </a:spcBef>
        <a:spcAft>
          <a:spcPct val="0"/>
        </a:spcAft>
        <a:defRPr sz="4000" b="1">
          <a:solidFill>
            <a:schemeClr val="tx2"/>
          </a:solidFill>
          <a:latin typeface="Verdana" pitchFamily="1" charset="0"/>
          <a:ea typeface="ＭＳ Ｐゴシック" charset="0"/>
          <a:cs typeface="ＭＳ Ｐゴシック" charset="0"/>
        </a:defRPr>
      </a:lvl2pPr>
      <a:lvl3pPr algn="ctr" rtl="0" eaLnBrk="1" fontAlgn="base" hangingPunct="1">
        <a:spcBef>
          <a:spcPct val="0"/>
        </a:spcBef>
        <a:spcAft>
          <a:spcPct val="0"/>
        </a:spcAft>
        <a:defRPr sz="4000" b="1">
          <a:solidFill>
            <a:schemeClr val="tx2"/>
          </a:solidFill>
          <a:latin typeface="Verdana" pitchFamily="1" charset="0"/>
          <a:ea typeface="ＭＳ Ｐゴシック" charset="0"/>
          <a:cs typeface="ＭＳ Ｐゴシック" charset="0"/>
        </a:defRPr>
      </a:lvl3pPr>
      <a:lvl4pPr algn="ctr" rtl="0" eaLnBrk="1" fontAlgn="base" hangingPunct="1">
        <a:spcBef>
          <a:spcPct val="0"/>
        </a:spcBef>
        <a:spcAft>
          <a:spcPct val="0"/>
        </a:spcAft>
        <a:defRPr sz="4000" b="1">
          <a:solidFill>
            <a:schemeClr val="tx2"/>
          </a:solidFill>
          <a:latin typeface="Verdana" pitchFamily="1" charset="0"/>
          <a:ea typeface="ＭＳ Ｐゴシック" charset="0"/>
          <a:cs typeface="ＭＳ Ｐゴシック" charset="0"/>
        </a:defRPr>
      </a:lvl4pPr>
      <a:lvl5pPr algn="ctr" rtl="0" eaLnBrk="1" fontAlgn="base" hangingPunct="1">
        <a:spcBef>
          <a:spcPct val="0"/>
        </a:spcBef>
        <a:spcAft>
          <a:spcPct val="0"/>
        </a:spcAft>
        <a:defRPr sz="4000" b="1">
          <a:solidFill>
            <a:schemeClr val="tx2"/>
          </a:solidFill>
          <a:latin typeface="Verdana" pitchFamily="1" charset="0"/>
          <a:ea typeface="ＭＳ Ｐゴシック" charset="0"/>
          <a:cs typeface="ＭＳ Ｐゴシック" charset="0"/>
        </a:defRPr>
      </a:lvl5pPr>
      <a:lvl6pPr marL="457200" algn="ctr" rtl="0" eaLnBrk="1" fontAlgn="base" hangingPunct="1">
        <a:spcBef>
          <a:spcPct val="0"/>
        </a:spcBef>
        <a:spcAft>
          <a:spcPct val="0"/>
        </a:spcAft>
        <a:defRPr sz="4000" b="1">
          <a:solidFill>
            <a:schemeClr val="tx2"/>
          </a:solidFill>
          <a:latin typeface="Verdana" pitchFamily="1" charset="0"/>
        </a:defRPr>
      </a:lvl6pPr>
      <a:lvl7pPr marL="914400" algn="ctr" rtl="0" eaLnBrk="1" fontAlgn="base" hangingPunct="1">
        <a:spcBef>
          <a:spcPct val="0"/>
        </a:spcBef>
        <a:spcAft>
          <a:spcPct val="0"/>
        </a:spcAft>
        <a:defRPr sz="4000" b="1">
          <a:solidFill>
            <a:schemeClr val="tx2"/>
          </a:solidFill>
          <a:latin typeface="Verdana" pitchFamily="1" charset="0"/>
        </a:defRPr>
      </a:lvl7pPr>
      <a:lvl8pPr marL="1371600" algn="ctr" rtl="0" eaLnBrk="1" fontAlgn="base" hangingPunct="1">
        <a:spcBef>
          <a:spcPct val="0"/>
        </a:spcBef>
        <a:spcAft>
          <a:spcPct val="0"/>
        </a:spcAft>
        <a:defRPr sz="4000" b="1">
          <a:solidFill>
            <a:schemeClr val="tx2"/>
          </a:solidFill>
          <a:latin typeface="Verdana" pitchFamily="1" charset="0"/>
        </a:defRPr>
      </a:lvl8pPr>
      <a:lvl9pPr marL="1828800" algn="ctr" rtl="0" eaLnBrk="1" fontAlgn="base" hangingPunct="1">
        <a:spcBef>
          <a:spcPct val="0"/>
        </a:spcBef>
        <a:spcAft>
          <a:spcPct val="0"/>
        </a:spcAft>
        <a:defRPr sz="4000" b="1">
          <a:solidFill>
            <a:schemeClr val="tx2"/>
          </a:solidFill>
          <a:latin typeface="Verdana" pitchFamily="1" charset="0"/>
        </a:defRPr>
      </a:lvl9pPr>
    </p:titleStyle>
    <p:bodyStyle>
      <a:lvl1pPr marL="342900" indent="-342900" algn="l" rtl="0" eaLnBrk="1" fontAlgn="base" hangingPunct="1">
        <a:spcBef>
          <a:spcPct val="20000"/>
        </a:spcBef>
        <a:spcAft>
          <a:spcPct val="0"/>
        </a:spcAft>
        <a:buChar char="•"/>
        <a:defRPr sz="3000" b="0" i="0">
          <a:solidFill>
            <a:schemeClr val="tx1"/>
          </a:solidFill>
          <a:latin typeface="Century Gothic"/>
          <a:ea typeface="ＭＳ Ｐゴシック" charset="0"/>
          <a:cs typeface="Century Gothic"/>
        </a:defRPr>
      </a:lvl1pPr>
      <a:lvl2pPr marL="742950" indent="-285750" algn="l" rtl="0" eaLnBrk="1" fontAlgn="base" hangingPunct="1">
        <a:spcBef>
          <a:spcPct val="20000"/>
        </a:spcBef>
        <a:spcAft>
          <a:spcPct val="0"/>
        </a:spcAft>
        <a:buChar char="–"/>
        <a:defRPr sz="2800" b="0" i="0">
          <a:solidFill>
            <a:schemeClr val="tx1"/>
          </a:solidFill>
          <a:latin typeface="Century Gothic"/>
          <a:ea typeface="ＭＳ Ｐゴシック" charset="0"/>
          <a:cs typeface="Century Gothic"/>
        </a:defRPr>
      </a:lvl2pPr>
      <a:lvl3pPr marL="1143000" indent="-228600" algn="l" rtl="0" eaLnBrk="1" fontAlgn="base" hangingPunct="1">
        <a:spcBef>
          <a:spcPct val="20000"/>
        </a:spcBef>
        <a:spcAft>
          <a:spcPct val="0"/>
        </a:spcAft>
        <a:buChar char="•"/>
        <a:defRPr sz="2400" b="0" i="0">
          <a:solidFill>
            <a:schemeClr val="tx1"/>
          </a:solidFill>
          <a:latin typeface="Century Gothic"/>
          <a:ea typeface="ＭＳ Ｐゴシック" charset="0"/>
          <a:cs typeface="Century Gothic"/>
        </a:defRPr>
      </a:lvl3pPr>
      <a:lvl4pPr marL="1600200" indent="-228600" algn="l" rtl="0" eaLnBrk="1" fontAlgn="base" hangingPunct="1">
        <a:spcBef>
          <a:spcPct val="20000"/>
        </a:spcBef>
        <a:spcAft>
          <a:spcPct val="0"/>
        </a:spcAft>
        <a:defRPr sz="2000" b="0" i="0">
          <a:solidFill>
            <a:schemeClr val="tx1"/>
          </a:solidFill>
          <a:latin typeface="Century Gothic"/>
          <a:ea typeface="ＭＳ Ｐゴシック" charset="0"/>
          <a:cs typeface="Century Gothic"/>
        </a:defRPr>
      </a:lvl4pPr>
      <a:lvl5pPr marL="2057400" indent="-228600" algn="l" rtl="0" eaLnBrk="1" fontAlgn="base" hangingPunct="1">
        <a:spcBef>
          <a:spcPct val="20000"/>
        </a:spcBef>
        <a:spcAft>
          <a:spcPct val="0"/>
        </a:spcAft>
        <a:buChar char="»"/>
        <a:defRPr sz="2000" b="0" i="0">
          <a:solidFill>
            <a:schemeClr val="tx1"/>
          </a:solidFill>
          <a:latin typeface="Century Gothic"/>
          <a:ea typeface="ＭＳ Ｐゴシック" charset="0"/>
          <a:cs typeface="Century Gothic"/>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image" Target="../media/image13.jpeg"/><Relationship Id="rId4" Type="http://schemas.openxmlformats.org/officeDocument/2006/relationships/image" Target="../media/image12.jpeg"/></Relationships>
</file>

<file path=ppt/slides/_rels/slide13.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hyperlink" Target="https://www.chawisconsin.org/sbs/" TargetMode="External"/><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hyperlink" Target="https://redcap.wisconsin.gov/surveys/?s=FLLE788FJA" TargetMode="External"/><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hyperlink" Target="mailto:abagin@chw.org" TargetMode="Externa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24.xml"/><Relationship Id="rId1" Type="http://schemas.openxmlformats.org/officeDocument/2006/relationships/slideLayout" Target="../slideLayouts/slideLayout2.xml"/><Relationship Id="rId5" Type="http://schemas.openxmlformats.org/officeDocument/2006/relationships/image" Target="../media/image20.jpeg"/><Relationship Id="rId4" Type="http://schemas.openxmlformats.org/officeDocument/2006/relationships/image" Target="../media/image19.jpe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828800"/>
            <a:ext cx="7772400" cy="688975"/>
          </a:xfrm>
        </p:spPr>
        <p:txBody>
          <a:bodyPr/>
          <a:lstStyle/>
          <a:p>
            <a:r>
              <a:rPr lang="en-US" dirty="0" smtClean="0">
                <a:solidFill>
                  <a:schemeClr val="tx1"/>
                </a:solidFill>
              </a:rPr>
              <a:t>Sleep Baby Safe</a:t>
            </a:r>
            <a:endParaRPr lang="en-US" dirty="0">
              <a:solidFill>
                <a:schemeClr val="tx1"/>
              </a:solidFill>
            </a:endParaRPr>
          </a:p>
        </p:txBody>
      </p:sp>
      <p:sp>
        <p:nvSpPr>
          <p:cNvPr id="3" name="Subtitle 2"/>
          <p:cNvSpPr>
            <a:spLocks noGrp="1"/>
          </p:cNvSpPr>
          <p:nvPr>
            <p:ph type="subTitle" idx="1"/>
          </p:nvPr>
        </p:nvSpPr>
        <p:spPr>
          <a:xfrm>
            <a:off x="1219200" y="3886200"/>
            <a:ext cx="6781800" cy="1752600"/>
          </a:xfrm>
        </p:spPr>
        <p:txBody>
          <a:bodyPr/>
          <a:lstStyle/>
          <a:p>
            <a:r>
              <a:rPr lang="en-US" dirty="0" smtClean="0"/>
              <a:t>Introducing the Newborn Nest</a:t>
            </a:r>
            <a:endParaRPr lang="en-US" dirty="0"/>
          </a:p>
        </p:txBody>
      </p:sp>
      <p:pic>
        <p:nvPicPr>
          <p:cNvPr id="4" name="Picture 3" descr="Tagline.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98945" y="2971800"/>
            <a:ext cx="7583055" cy="552408"/>
          </a:xfrm>
          <a:prstGeom prst="rect">
            <a:avLst/>
          </a:prstGeom>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Share a room, not a bed</a:t>
            </a:r>
            <a:endParaRPr lang="en-US" dirty="0"/>
          </a:p>
        </p:txBody>
      </p:sp>
      <p:sp>
        <p:nvSpPr>
          <p:cNvPr id="3" name="Content Placeholder 2"/>
          <p:cNvSpPr>
            <a:spLocks noGrp="1"/>
          </p:cNvSpPr>
          <p:nvPr>
            <p:ph sz="half" idx="1"/>
          </p:nvPr>
        </p:nvSpPr>
        <p:spPr>
          <a:xfrm>
            <a:off x="457200" y="2133600"/>
            <a:ext cx="4076700" cy="3962400"/>
          </a:xfrm>
        </p:spPr>
        <p:txBody>
          <a:bodyPr/>
          <a:lstStyle/>
          <a:p>
            <a:r>
              <a:rPr lang="en-US" dirty="0" smtClean="0"/>
              <a:t>Promotes breastfeeding easily</a:t>
            </a:r>
          </a:p>
          <a:p>
            <a:r>
              <a:rPr lang="en-US" dirty="0" smtClean="0"/>
              <a:t>Promotes bonding safely</a:t>
            </a:r>
          </a:p>
          <a:p>
            <a:r>
              <a:rPr lang="en-US" dirty="0" smtClean="0"/>
              <a:t>Avoids risks of bed sharing</a:t>
            </a:r>
          </a:p>
          <a:p>
            <a:r>
              <a:rPr lang="en-US" dirty="0" smtClean="0"/>
              <a:t>Room sharing is now recommended up to age 1year</a:t>
            </a:r>
            <a:endParaRPr lang="en-US" dirty="0"/>
          </a:p>
        </p:txBody>
      </p:sp>
      <p:pic>
        <p:nvPicPr>
          <p:cNvPr id="1026" name="Picture 2" descr="D:\Table Talk\Share a Room Zara DSC_4042.jpg"/>
          <p:cNvPicPr>
            <a:picLocks noChangeAspect="1" noChangeArrowheads="1"/>
          </p:cNvPicPr>
          <p:nvPr/>
        </p:nvPicPr>
        <p:blipFill>
          <a:blip r:embed="rId3" cstate="print"/>
          <a:stretch>
            <a:fillRect/>
          </a:stretch>
        </p:blipFill>
        <p:spPr bwMode="auto">
          <a:xfrm>
            <a:off x="4534130" y="2489200"/>
            <a:ext cx="4152439" cy="2768600"/>
          </a:xfrm>
          <a:prstGeom prst="rect">
            <a:avLst/>
          </a:prstGeom>
          <a:noFill/>
        </p:spPr>
      </p:pic>
    </p:spTree>
    <p:extLst>
      <p:ext uri="{BB962C8B-B14F-4D97-AF65-F5344CB8AC3E}">
        <p14:creationId xmlns:p14="http://schemas.microsoft.com/office/powerpoint/2010/main" val="370276245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Avoid overheating</a:t>
            </a:r>
            <a:endParaRPr lang="en-US" dirty="0"/>
          </a:p>
        </p:txBody>
      </p:sp>
      <p:sp>
        <p:nvSpPr>
          <p:cNvPr id="3" name="Content Placeholder 2"/>
          <p:cNvSpPr>
            <a:spLocks noGrp="1"/>
          </p:cNvSpPr>
          <p:nvPr>
            <p:ph idx="1"/>
          </p:nvPr>
        </p:nvSpPr>
        <p:spPr>
          <a:xfrm>
            <a:off x="457200" y="2362200"/>
            <a:ext cx="4343400" cy="3962400"/>
          </a:xfrm>
        </p:spPr>
        <p:txBody>
          <a:bodyPr/>
          <a:lstStyle/>
          <a:p>
            <a:r>
              <a:rPr lang="en-US" dirty="0" smtClean="0"/>
              <a:t>Set room temperature to what is comfortable for adults</a:t>
            </a:r>
          </a:p>
          <a:p>
            <a:r>
              <a:rPr lang="en-US" dirty="0" smtClean="0"/>
              <a:t>Dress baby to be comfortable</a:t>
            </a:r>
          </a:p>
          <a:p>
            <a:r>
              <a:rPr lang="en-US" dirty="0" smtClean="0"/>
              <a:t>Use a sleep sack </a:t>
            </a:r>
          </a:p>
          <a:p>
            <a:pPr>
              <a:buNone/>
            </a:pPr>
            <a:endParaRPr lang="en-US" dirty="0"/>
          </a:p>
        </p:txBody>
      </p:sp>
      <p:pic>
        <p:nvPicPr>
          <p:cNvPr id="4" name="Picture 3" descr="SS Native American ABC vertical.jpg"/>
          <p:cNvPicPr>
            <a:picLocks noChangeAspect="1"/>
          </p:cNvPicPr>
          <p:nvPr/>
        </p:nvPicPr>
        <p:blipFill>
          <a:blip r:embed="rId3" cstate="print"/>
          <a:stretch>
            <a:fillRect/>
          </a:stretch>
        </p:blipFill>
        <p:spPr>
          <a:xfrm>
            <a:off x="4837158" y="2667000"/>
            <a:ext cx="3822792" cy="2514600"/>
          </a:xfrm>
          <a:prstGeom prst="rect">
            <a:avLst/>
          </a:prstGeom>
        </p:spPr>
      </p:pic>
    </p:spTree>
    <p:extLst>
      <p:ext uri="{BB962C8B-B14F-4D97-AF65-F5344CB8AC3E}">
        <p14:creationId xmlns:p14="http://schemas.microsoft.com/office/powerpoint/2010/main" val="194758310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1371600"/>
            <a:ext cx="8686800" cy="762000"/>
          </a:xfrm>
        </p:spPr>
        <p:txBody>
          <a:bodyPr/>
          <a:lstStyle/>
          <a:p>
            <a:r>
              <a:rPr lang="en-US" dirty="0" smtClean="0"/>
              <a:t>Always sleep on a firm, flat surface</a:t>
            </a:r>
            <a:endParaRPr lang="en-US" dirty="0"/>
          </a:p>
        </p:txBody>
      </p:sp>
      <p:sp>
        <p:nvSpPr>
          <p:cNvPr id="3" name="Content Placeholder 2"/>
          <p:cNvSpPr>
            <a:spLocks noGrp="1"/>
          </p:cNvSpPr>
          <p:nvPr>
            <p:ph idx="1"/>
          </p:nvPr>
        </p:nvSpPr>
        <p:spPr>
          <a:xfrm>
            <a:off x="381000" y="2209800"/>
            <a:ext cx="8305800" cy="3962400"/>
          </a:xfrm>
        </p:spPr>
        <p:txBody>
          <a:bodyPr/>
          <a:lstStyle/>
          <a:p>
            <a:pPr algn="ctr">
              <a:buNone/>
            </a:pPr>
            <a:r>
              <a:rPr lang="en-US" sz="2800" dirty="0" smtClean="0"/>
              <a:t>NOT in a swing, car seat, or reclined product</a:t>
            </a:r>
            <a:endParaRPr lang="en-US" sz="2800" b="1" dirty="0" smtClean="0"/>
          </a:p>
        </p:txBody>
      </p:sp>
      <p:pic>
        <p:nvPicPr>
          <p:cNvPr id="4" name="Picture 3" descr="car-seat-baby-sleeping.jpg"/>
          <p:cNvPicPr>
            <a:picLocks noChangeAspect="1"/>
          </p:cNvPicPr>
          <p:nvPr/>
        </p:nvPicPr>
        <p:blipFill>
          <a:blip r:embed="rId3" cstate="print"/>
          <a:stretch>
            <a:fillRect/>
          </a:stretch>
        </p:blipFill>
        <p:spPr>
          <a:xfrm>
            <a:off x="2971800" y="3358325"/>
            <a:ext cx="2743200" cy="1823275"/>
          </a:xfrm>
          <a:prstGeom prst="rect">
            <a:avLst/>
          </a:prstGeom>
        </p:spPr>
      </p:pic>
      <p:pic>
        <p:nvPicPr>
          <p:cNvPr id="7" name="Picture 6" descr="6530_12788638624c39e9f698aa7_3.jpg"/>
          <p:cNvPicPr>
            <a:picLocks noChangeAspect="1"/>
          </p:cNvPicPr>
          <p:nvPr/>
        </p:nvPicPr>
        <p:blipFill>
          <a:blip r:embed="rId4" cstate="print"/>
          <a:stretch>
            <a:fillRect/>
          </a:stretch>
        </p:blipFill>
        <p:spPr>
          <a:xfrm>
            <a:off x="457200" y="2971800"/>
            <a:ext cx="2209800" cy="2493918"/>
          </a:xfrm>
          <a:prstGeom prst="rect">
            <a:avLst/>
          </a:prstGeom>
        </p:spPr>
      </p:pic>
      <p:pic>
        <p:nvPicPr>
          <p:cNvPr id="46082" name="Picture 2" descr="Image result for rock n play with baby sleeping"/>
          <p:cNvPicPr>
            <a:picLocks noChangeAspect="1" noChangeArrowheads="1"/>
          </p:cNvPicPr>
          <p:nvPr/>
        </p:nvPicPr>
        <p:blipFill>
          <a:blip r:embed="rId5" cstate="print"/>
          <a:srcRect/>
          <a:stretch>
            <a:fillRect/>
          </a:stretch>
        </p:blipFill>
        <p:spPr bwMode="auto">
          <a:xfrm>
            <a:off x="6019800" y="2971800"/>
            <a:ext cx="2590799" cy="2590800"/>
          </a:xfrm>
          <a:prstGeom prst="rect">
            <a:avLst/>
          </a:prstGeom>
          <a:noFill/>
        </p:spPr>
      </p:pic>
    </p:spTree>
    <p:extLst>
      <p:ext uri="{BB962C8B-B14F-4D97-AF65-F5344CB8AC3E}">
        <p14:creationId xmlns:p14="http://schemas.microsoft.com/office/powerpoint/2010/main" val="29313256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Alternative sleep surfaces</a:t>
            </a:r>
            <a:endParaRPr lang="en-US" dirty="0"/>
          </a:p>
        </p:txBody>
      </p:sp>
      <p:pic>
        <p:nvPicPr>
          <p:cNvPr id="6" name="Picture 5" descr="AltSafeSleepOptions.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743200" y="2590800"/>
            <a:ext cx="3710315" cy="3429000"/>
          </a:xfrm>
          <a:prstGeom prst="rect">
            <a:avLst/>
          </a:prstGeom>
        </p:spPr>
      </p:pic>
      <p:sp>
        <p:nvSpPr>
          <p:cNvPr id="4" name="TextBox 3"/>
          <p:cNvSpPr txBox="1"/>
          <p:nvPr/>
        </p:nvSpPr>
        <p:spPr>
          <a:xfrm>
            <a:off x="762000" y="6321623"/>
            <a:ext cx="7620000" cy="307777"/>
          </a:xfrm>
          <a:prstGeom prst="rect">
            <a:avLst/>
          </a:prstGeom>
          <a:noFill/>
        </p:spPr>
        <p:txBody>
          <a:bodyPr wrap="square" rtlCol="0">
            <a:spAutoFit/>
          </a:bodyPr>
          <a:lstStyle/>
          <a:p>
            <a:r>
              <a:rPr lang="en-US" sz="700" i="1" dirty="0"/>
              <a:t>Image courtesy of the Safe to Sleep</a:t>
            </a:r>
            <a:r>
              <a:rPr lang="en-US" sz="700" i="1" baseline="30000" dirty="0"/>
              <a:t>®</a:t>
            </a:r>
            <a:r>
              <a:rPr lang="en-US" sz="700" i="1" dirty="0"/>
              <a:t> campaign, for educational purposes only; </a:t>
            </a:r>
            <a:r>
              <a:rPr lang="en-US" sz="700" dirty="0"/>
              <a:t>Eunice Kennedy Shriver</a:t>
            </a:r>
            <a:r>
              <a:rPr lang="en-US" sz="700" i="1" dirty="0"/>
              <a:t> National Institute of Child Health </a:t>
            </a:r>
            <a:r>
              <a:rPr lang="en-US" sz="700" i="1" dirty="0" smtClean="0"/>
              <a:t>and Human </a:t>
            </a:r>
            <a:r>
              <a:rPr lang="en-US" sz="700" i="1" dirty="0"/>
              <a:t>Development, </a:t>
            </a:r>
            <a:r>
              <a:rPr lang="en-US" sz="700" i="1" u="sng" dirty="0"/>
              <a:t>http://</a:t>
            </a:r>
            <a:r>
              <a:rPr lang="en-US" sz="700" i="1" u="sng" dirty="0" err="1"/>
              <a:t>safetosleep.nichd.nih.gov</a:t>
            </a:r>
            <a:r>
              <a:rPr lang="en-US" sz="700" i="1" dirty="0"/>
              <a:t>; Safe to Sleep</a:t>
            </a:r>
            <a:r>
              <a:rPr lang="en-US" sz="700" i="1" baseline="30000" dirty="0"/>
              <a:t>®</a:t>
            </a:r>
            <a:r>
              <a:rPr lang="en-US" sz="700" i="1" dirty="0"/>
              <a:t> is a registered trademark of the U.S. Department of Health and Human Services. </a:t>
            </a:r>
            <a:endParaRPr lang="en-US" sz="700"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Newborn Nest</a:t>
            </a:r>
            <a:endParaRPr lang="en-US" dirty="0"/>
          </a:p>
        </p:txBody>
      </p:sp>
      <p:pic>
        <p:nvPicPr>
          <p:cNvPr id="11" name="Content Placeholder 10" descr="DSC_2205.jpg"/>
          <p:cNvPicPr>
            <a:picLocks noGrp="1" noChangeAspect="1"/>
          </p:cNvPicPr>
          <p:nvPr>
            <p:ph sz="half" idx="1"/>
          </p:nvPr>
        </p:nvPicPr>
        <p:blipFill>
          <a:blip r:embed="rId3" cstate="print"/>
          <a:stretch>
            <a:fillRect/>
          </a:stretch>
        </p:blipFill>
        <p:spPr>
          <a:xfrm>
            <a:off x="1174750" y="2362200"/>
            <a:ext cx="2641600" cy="3962400"/>
          </a:xfrm>
        </p:spPr>
      </p:pic>
      <p:sp>
        <p:nvSpPr>
          <p:cNvPr id="10" name="Content Placeholder 9"/>
          <p:cNvSpPr>
            <a:spLocks noGrp="1"/>
          </p:cNvSpPr>
          <p:nvPr>
            <p:ph sz="half" idx="2"/>
          </p:nvPr>
        </p:nvSpPr>
        <p:spPr/>
        <p:txBody>
          <a:bodyPr/>
          <a:lstStyle/>
          <a:p>
            <a:r>
              <a:rPr lang="en-US" dirty="0" smtClean="0"/>
              <a:t>Complies with ABCs of safe sleep</a:t>
            </a:r>
          </a:p>
          <a:p>
            <a:r>
              <a:rPr lang="en-US" dirty="0" smtClean="0"/>
              <a:t>Promotes room-sharing and breastfeeding</a:t>
            </a:r>
          </a:p>
          <a:p>
            <a:r>
              <a:rPr lang="en-US" dirty="0" smtClean="0"/>
              <a:t>Portable</a:t>
            </a:r>
          </a:p>
          <a:p>
            <a:r>
              <a:rPr lang="en-US" dirty="0" smtClean="0"/>
              <a:t>Space saving</a:t>
            </a:r>
          </a:p>
          <a:p>
            <a:endParaRPr lang="en-US"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Newborn Nest contents</a:t>
            </a:r>
            <a:endParaRPr lang="en-US" dirty="0"/>
          </a:p>
        </p:txBody>
      </p:sp>
      <p:sp>
        <p:nvSpPr>
          <p:cNvPr id="6" name="Content Placeholder 5"/>
          <p:cNvSpPr>
            <a:spLocks noGrp="1"/>
          </p:cNvSpPr>
          <p:nvPr>
            <p:ph sz="half" idx="2"/>
          </p:nvPr>
        </p:nvSpPr>
        <p:spPr>
          <a:xfrm>
            <a:off x="4686300" y="2209800"/>
            <a:ext cx="4076700" cy="3962400"/>
          </a:xfrm>
        </p:spPr>
        <p:txBody>
          <a:bodyPr/>
          <a:lstStyle/>
          <a:p>
            <a:r>
              <a:rPr lang="en-US" dirty="0" smtClean="0"/>
              <a:t>Newborn Nest</a:t>
            </a:r>
          </a:p>
          <a:p>
            <a:r>
              <a:rPr lang="en-US" dirty="0" smtClean="0"/>
              <a:t>Mattress</a:t>
            </a:r>
          </a:p>
          <a:p>
            <a:r>
              <a:rPr lang="en-US" dirty="0" smtClean="0"/>
              <a:t>2 sheets</a:t>
            </a:r>
          </a:p>
          <a:p>
            <a:r>
              <a:rPr lang="en-US" dirty="0" smtClean="0"/>
              <a:t>Sleep baby safe and snug book</a:t>
            </a:r>
          </a:p>
          <a:p>
            <a:r>
              <a:rPr lang="en-US" dirty="0" smtClean="0"/>
              <a:t>Liability waiver</a:t>
            </a:r>
          </a:p>
          <a:p>
            <a:r>
              <a:rPr lang="en-US" dirty="0" smtClean="0"/>
              <a:t>Pacifier</a:t>
            </a:r>
          </a:p>
          <a:p>
            <a:r>
              <a:rPr lang="en-US" dirty="0" smtClean="0"/>
              <a:t>Sleep sack</a:t>
            </a:r>
          </a:p>
          <a:p>
            <a:endParaRPr lang="en-US" dirty="0"/>
          </a:p>
        </p:txBody>
      </p:sp>
      <p:pic>
        <p:nvPicPr>
          <p:cNvPr id="1026" name="Picture 2" descr="Image result for pip &amp; grow"/>
          <p:cNvPicPr>
            <a:picLocks noGrp="1" noChangeAspect="1" noChangeArrowheads="1"/>
          </p:cNvPicPr>
          <p:nvPr>
            <p:ph sz="half" idx="1"/>
          </p:nvPr>
        </p:nvPicPr>
        <p:blipFill>
          <a:blip r:embed="rId3">
            <a:extLst>
              <a:ext uri="{28A0092B-C50C-407E-A947-70E740481C1C}">
                <a14:useLocalDpi xmlns:a14="http://schemas.microsoft.com/office/drawing/2010/main" val="0"/>
              </a:ext>
            </a:extLst>
          </a:blip>
          <a:srcRect/>
          <a:stretch>
            <a:fillRect/>
          </a:stretch>
        </p:blipFill>
        <p:spPr bwMode="auto">
          <a:xfrm>
            <a:off x="212765" y="2819400"/>
            <a:ext cx="4473535" cy="2986557"/>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Using the Newborn Nest</a:t>
            </a:r>
            <a:endParaRPr lang="en-US" dirty="0"/>
          </a:p>
        </p:txBody>
      </p:sp>
      <p:sp>
        <p:nvSpPr>
          <p:cNvPr id="5" name="Content Placeholder 4"/>
          <p:cNvSpPr>
            <a:spLocks noGrp="1"/>
          </p:cNvSpPr>
          <p:nvPr>
            <p:ph idx="1"/>
          </p:nvPr>
        </p:nvSpPr>
        <p:spPr/>
        <p:txBody>
          <a:bodyPr/>
          <a:lstStyle/>
          <a:p>
            <a:r>
              <a:rPr lang="en-US" dirty="0" smtClean="0"/>
              <a:t>Place on the ground/floor</a:t>
            </a:r>
          </a:p>
          <a:p>
            <a:r>
              <a:rPr lang="en-US" dirty="0" smtClean="0"/>
              <a:t>Only use provided mattress</a:t>
            </a:r>
          </a:p>
          <a:p>
            <a:r>
              <a:rPr lang="en-US" dirty="0" smtClean="0"/>
              <a:t>Keep at least two feet away from heaters</a:t>
            </a:r>
          </a:p>
          <a:p>
            <a:r>
              <a:rPr lang="en-US" dirty="0" smtClean="0"/>
              <a:t>Keep pets out of the sleep environment</a:t>
            </a:r>
          </a:p>
          <a:p>
            <a:r>
              <a:rPr lang="en-US" dirty="0" smtClean="0"/>
              <a:t>Do not carry with baby inside</a:t>
            </a:r>
            <a:endParaRPr lang="en-US" strike="sngStrike" dirty="0" smtClean="0"/>
          </a:p>
          <a:p>
            <a:r>
              <a:rPr lang="en-US" dirty="0" smtClean="0"/>
              <a:t>Keep dry</a:t>
            </a:r>
          </a:p>
          <a:p>
            <a:pPr>
              <a:buNone/>
            </a:pPr>
            <a:endParaRPr lang="en-US"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Is this safe?</a:t>
            </a:r>
            <a:endParaRPr lang="en-US" dirty="0"/>
          </a:p>
        </p:txBody>
      </p:sp>
      <p:pic>
        <p:nvPicPr>
          <p:cNvPr id="4" name="Content Placeholder 3" descr="IMG_1343.JPG"/>
          <p:cNvPicPr>
            <a:picLocks noGrp="1" noChangeAspect="1"/>
          </p:cNvPicPr>
          <p:nvPr>
            <p:ph idx="1"/>
          </p:nvPr>
        </p:nvPicPr>
        <p:blipFill>
          <a:blip r:embed="rId3" cstate="print"/>
          <a:stretch>
            <a:fillRect/>
          </a:stretch>
        </p:blipFill>
        <p:spPr>
          <a:xfrm>
            <a:off x="1968500" y="2362200"/>
            <a:ext cx="5283200" cy="3962400"/>
          </a:xfrm>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Questions to ask parents</a:t>
            </a:r>
            <a:endParaRPr lang="en-US" dirty="0"/>
          </a:p>
        </p:txBody>
      </p:sp>
      <p:sp>
        <p:nvSpPr>
          <p:cNvPr id="5" name="Content Placeholder 4"/>
          <p:cNvSpPr>
            <a:spLocks noGrp="1"/>
          </p:cNvSpPr>
          <p:nvPr>
            <p:ph idx="1"/>
          </p:nvPr>
        </p:nvSpPr>
        <p:spPr/>
        <p:txBody>
          <a:bodyPr/>
          <a:lstStyle/>
          <a:p>
            <a:r>
              <a:rPr lang="en-US" dirty="0" smtClean="0"/>
              <a:t>Tell me everywhere you took baby yesterday? </a:t>
            </a:r>
          </a:p>
          <a:p>
            <a:r>
              <a:rPr lang="en-US" dirty="0" smtClean="0"/>
              <a:t>Tell me all the places baby has slept in the last 24 hours?</a:t>
            </a:r>
          </a:p>
          <a:p>
            <a:r>
              <a:rPr lang="en-US" dirty="0" smtClean="0"/>
              <a:t>Where does baby sleep during nap time/ at night?</a:t>
            </a:r>
          </a:p>
          <a:p>
            <a:r>
              <a:rPr lang="en-US" dirty="0" smtClean="0"/>
              <a:t>Where does baby sleep while at grandma’s house/day care?</a:t>
            </a:r>
          </a:p>
          <a:p>
            <a:endParaRPr lang="en-US"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Introducing the Newborn Nest</a:t>
            </a:r>
            <a:endParaRPr lang="en-US" dirty="0"/>
          </a:p>
        </p:txBody>
      </p:sp>
      <p:sp>
        <p:nvSpPr>
          <p:cNvPr id="3" name="Content Placeholder 2"/>
          <p:cNvSpPr>
            <a:spLocks noGrp="1"/>
          </p:cNvSpPr>
          <p:nvPr>
            <p:ph sz="half" idx="1"/>
          </p:nvPr>
        </p:nvSpPr>
        <p:spPr>
          <a:xfrm>
            <a:off x="457200" y="2362200"/>
            <a:ext cx="7924800" cy="3429000"/>
          </a:xfrm>
        </p:spPr>
        <p:txBody>
          <a:bodyPr/>
          <a:lstStyle/>
          <a:p>
            <a:r>
              <a:rPr lang="en-US" dirty="0" smtClean="0"/>
              <a:t>Baby boxes can be a divisive topic</a:t>
            </a:r>
          </a:p>
          <a:p>
            <a:r>
              <a:rPr lang="en-US" dirty="0" smtClean="0"/>
              <a:t>Identify if there is a need for a safe sleep environment and a desire to use a baby box as an alternative option </a:t>
            </a:r>
          </a:p>
          <a:p>
            <a:r>
              <a:rPr lang="en-US" dirty="0" smtClean="0"/>
              <a:t>Two short videos are available to discuss safe sleep and Newborn Nest</a:t>
            </a:r>
          </a:p>
          <a:p>
            <a:pPr marL="0" indent="0">
              <a:buNone/>
            </a:pPr>
            <a:endParaRPr lang="en-US" dirty="0" smtClean="0"/>
          </a:p>
          <a:p>
            <a:pPr marL="0" indent="0">
              <a:buNone/>
            </a:pPr>
            <a:endParaRPr lang="en-US" sz="1800" dirty="0" smtClean="0"/>
          </a:p>
          <a:p>
            <a:pPr marL="0" indent="0">
              <a:buNone/>
            </a:pPr>
            <a:r>
              <a:rPr lang="en-US" sz="1800" dirty="0" smtClean="0"/>
              <a:t>*Both videos can be found at </a:t>
            </a:r>
            <a:r>
              <a:rPr lang="en-US" sz="1800" dirty="0" smtClean="0">
                <a:hlinkClick r:id="rId3"/>
              </a:rPr>
              <a:t>https</a:t>
            </a:r>
            <a:r>
              <a:rPr lang="en-US" sz="1800" dirty="0">
                <a:hlinkClick r:id="rId3"/>
              </a:rPr>
              <a:t>://www.chawisconsin.org/sbs</a:t>
            </a:r>
            <a:r>
              <a:rPr lang="en-US" sz="1800" dirty="0" smtClean="0">
                <a:hlinkClick r:id="rId3"/>
              </a:rPr>
              <a:t>/</a:t>
            </a:r>
            <a:r>
              <a:rPr lang="en-US" sz="1800" dirty="0" smtClean="0"/>
              <a:t> </a:t>
            </a:r>
          </a:p>
          <a:p>
            <a:endParaRPr lang="en-US"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371600"/>
            <a:ext cx="8229600" cy="762000"/>
          </a:xfrm>
        </p:spPr>
        <p:txBody>
          <a:bodyPr/>
          <a:lstStyle/>
          <a:p>
            <a:r>
              <a:rPr lang="en-US" dirty="0" smtClean="0"/>
              <a:t>Objectives</a:t>
            </a:r>
            <a:endParaRPr lang="en-US" dirty="0"/>
          </a:p>
        </p:txBody>
      </p:sp>
      <p:sp>
        <p:nvSpPr>
          <p:cNvPr id="3" name="Content Placeholder 2"/>
          <p:cNvSpPr>
            <a:spLocks noGrp="1"/>
          </p:cNvSpPr>
          <p:nvPr>
            <p:ph idx="1"/>
          </p:nvPr>
        </p:nvSpPr>
        <p:spPr>
          <a:xfrm>
            <a:off x="457200" y="2057400"/>
            <a:ext cx="8305800" cy="4267200"/>
          </a:xfrm>
        </p:spPr>
        <p:txBody>
          <a:bodyPr/>
          <a:lstStyle/>
          <a:p>
            <a:pPr>
              <a:buNone/>
            </a:pPr>
            <a:r>
              <a:rPr lang="en-US" dirty="0" smtClean="0"/>
              <a:t>Upon completion of training, you will confidently:</a:t>
            </a:r>
          </a:p>
          <a:p>
            <a:r>
              <a:rPr lang="en-US" sz="2400" dirty="0" smtClean="0"/>
              <a:t>Know and share safe sleep recommendations from     American Academy of Pediatrics (AAP)</a:t>
            </a:r>
          </a:p>
          <a:p>
            <a:r>
              <a:rPr lang="en-US" sz="2400" dirty="0" smtClean="0"/>
              <a:t>Engage in conversations with caregivers about the Newborn Nest</a:t>
            </a:r>
          </a:p>
          <a:p>
            <a:r>
              <a:rPr lang="en-US" sz="2400" dirty="0" smtClean="0"/>
              <a:t>Start the Newborn Nest program and follow-up process at your site</a:t>
            </a:r>
          </a:p>
          <a:p>
            <a:pPr>
              <a:buNone/>
            </a:pPr>
            <a:endParaRPr lang="en-US" dirty="0"/>
          </a:p>
        </p:txBody>
      </p:sp>
    </p:spTree>
    <p:extLst>
      <p:ext uri="{BB962C8B-B14F-4D97-AF65-F5344CB8AC3E}">
        <p14:creationId xmlns:p14="http://schemas.microsoft.com/office/powerpoint/2010/main" val="146608127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1447800"/>
            <a:ext cx="8686800" cy="762000"/>
          </a:xfrm>
        </p:spPr>
        <p:txBody>
          <a:bodyPr/>
          <a:lstStyle/>
          <a:p>
            <a:r>
              <a:rPr lang="en-US" dirty="0" smtClean="0"/>
              <a:t>Demonstrating the Newborn Nest</a:t>
            </a:r>
            <a:endParaRPr lang="en-US" dirty="0"/>
          </a:p>
        </p:txBody>
      </p:sp>
      <p:sp>
        <p:nvSpPr>
          <p:cNvPr id="3" name="Content Placeholder 2"/>
          <p:cNvSpPr>
            <a:spLocks noGrp="1"/>
          </p:cNvSpPr>
          <p:nvPr>
            <p:ph idx="1"/>
          </p:nvPr>
        </p:nvSpPr>
        <p:spPr>
          <a:xfrm>
            <a:off x="228600" y="2286000"/>
            <a:ext cx="8534400" cy="3962400"/>
          </a:xfrm>
        </p:spPr>
        <p:txBody>
          <a:bodyPr/>
          <a:lstStyle/>
          <a:p>
            <a:r>
              <a:rPr lang="en-US" dirty="0" smtClean="0"/>
              <a:t>“Where do you think you will put the Newborn Nest in your home?”</a:t>
            </a:r>
          </a:p>
          <a:p>
            <a:r>
              <a:rPr lang="en-US" dirty="0" smtClean="0"/>
              <a:t>“When do you plan to use it?” (offer suggestions such as naps, nighttime, at grandma’s house, etc.)</a:t>
            </a:r>
          </a:p>
          <a:p>
            <a:r>
              <a:rPr lang="en-US" dirty="0" smtClean="0"/>
              <a:t>“Can we try the Nest with your baby?”</a:t>
            </a:r>
          </a:p>
          <a:p>
            <a:r>
              <a:rPr lang="en-US" dirty="0" smtClean="0"/>
              <a:t>Discuss safety reminders</a:t>
            </a:r>
          </a:p>
          <a:p>
            <a:r>
              <a:rPr lang="en-US" dirty="0" smtClean="0"/>
              <a:t>Use positive reinforcement </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Frequently asked questions</a:t>
            </a:r>
            <a:endParaRPr lang="en-US" dirty="0"/>
          </a:p>
        </p:txBody>
      </p:sp>
      <p:sp>
        <p:nvSpPr>
          <p:cNvPr id="3" name="Content Placeholder 2"/>
          <p:cNvSpPr>
            <a:spLocks noGrp="1"/>
          </p:cNvSpPr>
          <p:nvPr>
            <p:ph idx="1"/>
          </p:nvPr>
        </p:nvSpPr>
        <p:spPr/>
        <p:txBody>
          <a:bodyPr/>
          <a:lstStyle/>
          <a:p>
            <a:pPr marL="514350" indent="-514350">
              <a:buFont typeface="+mj-lt"/>
              <a:buAutoNum type="arabicPeriod"/>
            </a:pPr>
            <a:r>
              <a:rPr lang="en-US" dirty="0"/>
              <a:t>“I am not putting my baby in a </a:t>
            </a:r>
            <a:r>
              <a:rPr lang="en-US" dirty="0" smtClean="0"/>
              <a:t>box</a:t>
            </a:r>
            <a:r>
              <a:rPr lang="en-US" dirty="0"/>
              <a:t>.</a:t>
            </a:r>
            <a:r>
              <a:rPr lang="en-US" dirty="0" smtClean="0"/>
              <a:t>”</a:t>
            </a:r>
          </a:p>
          <a:p>
            <a:pPr marL="514350" indent="-514350">
              <a:buFont typeface="+mj-lt"/>
              <a:buAutoNum type="arabicPeriod"/>
            </a:pPr>
            <a:r>
              <a:rPr lang="en-US" dirty="0" smtClean="0"/>
              <a:t>“</a:t>
            </a:r>
            <a:r>
              <a:rPr lang="en-US" dirty="0"/>
              <a:t>We have pets in the </a:t>
            </a:r>
            <a:r>
              <a:rPr lang="en-US" dirty="0" smtClean="0"/>
              <a:t>home and </a:t>
            </a:r>
            <a:r>
              <a:rPr lang="en-US" dirty="0"/>
              <a:t>I am </a:t>
            </a:r>
            <a:r>
              <a:rPr lang="en-US" dirty="0" smtClean="0"/>
              <a:t>worried about…”</a:t>
            </a:r>
            <a:endParaRPr lang="en-US" dirty="0"/>
          </a:p>
          <a:p>
            <a:pPr marL="514350" indent="-514350">
              <a:buFont typeface="+mj-lt"/>
              <a:buAutoNum type="arabicPeriod"/>
            </a:pPr>
            <a:r>
              <a:rPr lang="en-US" dirty="0" smtClean="0"/>
              <a:t>“</a:t>
            </a:r>
            <a:r>
              <a:rPr lang="en-US" dirty="0"/>
              <a:t>How am I going to </a:t>
            </a:r>
            <a:r>
              <a:rPr lang="en-US" dirty="0" smtClean="0"/>
              <a:t>explain to [family member] </a:t>
            </a:r>
            <a:r>
              <a:rPr lang="en-US" dirty="0"/>
              <a:t>that my baby sleeps in a </a:t>
            </a:r>
            <a:r>
              <a:rPr lang="en-US" dirty="0" smtClean="0"/>
              <a:t>box?”</a:t>
            </a:r>
            <a:endParaRPr lang="en-US" dirty="0"/>
          </a:p>
          <a:p>
            <a:pPr marL="0" indent="0">
              <a:buNone/>
            </a:pPr>
            <a:endParaRPr lang="en-US" dirty="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Distribution and follow-up</a:t>
            </a:r>
            <a:endParaRPr lang="en-US" dirty="0"/>
          </a:p>
        </p:txBody>
      </p:sp>
      <p:sp>
        <p:nvSpPr>
          <p:cNvPr id="3" name="Content Placeholder 2"/>
          <p:cNvSpPr>
            <a:spLocks noGrp="1"/>
          </p:cNvSpPr>
          <p:nvPr>
            <p:ph idx="1"/>
          </p:nvPr>
        </p:nvSpPr>
        <p:spPr/>
        <p:txBody>
          <a:bodyPr/>
          <a:lstStyle/>
          <a:p>
            <a:r>
              <a:rPr lang="en-US" sz="2400" dirty="0"/>
              <a:t>Identify site champion to assist with </a:t>
            </a:r>
            <a:r>
              <a:rPr lang="en-US" sz="2400" dirty="0" smtClean="0"/>
              <a:t>distribution, tracking and follow-up</a:t>
            </a:r>
          </a:p>
          <a:p>
            <a:r>
              <a:rPr lang="en-US" sz="2400" dirty="0" smtClean="0"/>
              <a:t>Client must sign liability waiver at distribution. </a:t>
            </a:r>
          </a:p>
          <a:p>
            <a:pPr lvl="1"/>
            <a:r>
              <a:rPr lang="en-US" sz="2000" dirty="0" smtClean="0"/>
              <a:t>Keep original in the client’s file. Do not send to the Alliance.</a:t>
            </a:r>
          </a:p>
          <a:p>
            <a:pPr lvl="1"/>
            <a:r>
              <a:rPr lang="en-US" sz="2000" dirty="0" smtClean="0"/>
              <a:t>Your organization may use the provided sample waiver or create your own. </a:t>
            </a:r>
          </a:p>
          <a:p>
            <a:r>
              <a:rPr lang="en-US" sz="2400" dirty="0" smtClean="0"/>
              <a:t>Document distribution of the Newborn Nests in client progress notes, EHRs, or </a:t>
            </a:r>
            <a:r>
              <a:rPr lang="en-US" sz="2400" dirty="0"/>
              <a:t>t</a:t>
            </a:r>
            <a:r>
              <a:rPr lang="en-US" sz="2400" dirty="0" smtClean="0"/>
              <a:t>rack in a spreadsheet.</a:t>
            </a:r>
          </a:p>
          <a:p>
            <a:r>
              <a:rPr lang="en-US" sz="2400" dirty="0" smtClean="0"/>
              <a:t>Determine a process that works well for your organization.</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Distribution and follow-up</a:t>
            </a:r>
            <a:endParaRPr lang="en-US" dirty="0"/>
          </a:p>
        </p:txBody>
      </p:sp>
      <p:sp>
        <p:nvSpPr>
          <p:cNvPr id="3" name="Content Placeholder 2"/>
          <p:cNvSpPr>
            <a:spLocks noGrp="1"/>
          </p:cNvSpPr>
          <p:nvPr>
            <p:ph idx="1"/>
          </p:nvPr>
        </p:nvSpPr>
        <p:spPr>
          <a:xfrm>
            <a:off x="457200" y="2362200"/>
            <a:ext cx="8305800" cy="4267200"/>
          </a:xfrm>
        </p:spPr>
        <p:txBody>
          <a:bodyPr/>
          <a:lstStyle/>
          <a:p>
            <a:pPr marL="342900" lvl="1" indent="-342900">
              <a:buFontTx/>
              <a:buChar char="•"/>
            </a:pPr>
            <a:r>
              <a:rPr lang="en-US" dirty="0" smtClean="0"/>
              <a:t>Follow up with family around one month postpartum</a:t>
            </a:r>
          </a:p>
          <a:p>
            <a:pPr marL="342900" lvl="1" indent="-342900">
              <a:buFontTx/>
              <a:buChar char="•"/>
            </a:pPr>
            <a:r>
              <a:rPr lang="en-US" dirty="0" smtClean="0"/>
              <a:t>Follow up can be completed by:</a:t>
            </a:r>
          </a:p>
          <a:p>
            <a:pPr marL="742950" lvl="2" indent="-342900"/>
            <a:r>
              <a:rPr lang="en-US" dirty="0" smtClean="0"/>
              <a:t>Using the online link</a:t>
            </a:r>
            <a:r>
              <a:rPr lang="en-US" dirty="0"/>
              <a:t>: </a:t>
            </a:r>
            <a:r>
              <a:rPr lang="en-US" sz="2000" u="sng" dirty="0">
                <a:hlinkClick r:id="rId3"/>
              </a:rPr>
              <a:t>https://redcap.wisconsin.gov/surveys/?</a:t>
            </a:r>
            <a:r>
              <a:rPr lang="en-US" sz="2000" u="sng" dirty="0" smtClean="0">
                <a:hlinkClick r:id="rId3"/>
              </a:rPr>
              <a:t>s=FLLE788FJA</a:t>
            </a:r>
            <a:endParaRPr lang="en-US" sz="2000" dirty="0"/>
          </a:p>
          <a:p>
            <a:pPr marL="742950" lvl="2" indent="-342900"/>
            <a:r>
              <a:rPr lang="en-US" dirty="0" smtClean="0"/>
              <a:t>Or scan </a:t>
            </a:r>
            <a:r>
              <a:rPr lang="en-US" dirty="0"/>
              <a:t>and email </a:t>
            </a:r>
            <a:r>
              <a:rPr lang="en-US" dirty="0" smtClean="0"/>
              <a:t>paper form to </a:t>
            </a:r>
            <a:r>
              <a:rPr lang="en-US" sz="2000" dirty="0" smtClean="0">
                <a:hlinkClick r:id="rId4"/>
              </a:rPr>
              <a:t>abagin@chw.org</a:t>
            </a:r>
            <a:r>
              <a:rPr lang="en-US" sz="2000" dirty="0" smtClean="0"/>
              <a:t> </a:t>
            </a:r>
            <a:endParaRPr lang="en-US" sz="2000" dirty="0" smtClean="0">
              <a:hlinkClick r:id="rId4"/>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Distribution and follow-up</a:t>
            </a:r>
          </a:p>
        </p:txBody>
      </p:sp>
      <p:sp>
        <p:nvSpPr>
          <p:cNvPr id="3" name="Content Placeholder 2"/>
          <p:cNvSpPr>
            <a:spLocks noGrp="1"/>
          </p:cNvSpPr>
          <p:nvPr>
            <p:ph idx="1"/>
          </p:nvPr>
        </p:nvSpPr>
        <p:spPr>
          <a:xfrm>
            <a:off x="457200" y="2286000"/>
            <a:ext cx="8305800" cy="3962400"/>
          </a:xfrm>
        </p:spPr>
        <p:txBody>
          <a:bodyPr/>
          <a:lstStyle/>
          <a:p>
            <a:r>
              <a:rPr lang="en-US" dirty="0" smtClean="0"/>
              <a:t>Follow-up with family by phone or during a check-up/home visit</a:t>
            </a:r>
          </a:p>
          <a:p>
            <a:r>
              <a:rPr lang="en-US" dirty="0" smtClean="0"/>
              <a:t>Ask family if they have secured a sleep space for when baby outgrows box</a:t>
            </a:r>
          </a:p>
          <a:p>
            <a:r>
              <a:rPr lang="en-US" dirty="0" smtClean="0"/>
              <a:t>Connect family with community  resources if needed</a:t>
            </a:r>
          </a:p>
          <a:p>
            <a:endParaRPr lang="en-US" dirty="0"/>
          </a:p>
        </p:txBody>
      </p:sp>
    </p:spTree>
    <p:extLst>
      <p:ext uri="{BB962C8B-B14F-4D97-AF65-F5344CB8AC3E}">
        <p14:creationId xmlns:p14="http://schemas.microsoft.com/office/powerpoint/2010/main" val="362297698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Thank you for all you do!</a:t>
            </a:r>
            <a:endParaRPr lang="en-US" dirty="0"/>
          </a:p>
        </p:txBody>
      </p:sp>
      <p:pic>
        <p:nvPicPr>
          <p:cNvPr id="9" name="Picture 8" descr="SSpptSlide35center.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187700" y="2438400"/>
            <a:ext cx="2766060" cy="3657600"/>
          </a:xfrm>
          <a:prstGeom prst="rect">
            <a:avLst/>
          </a:prstGeom>
        </p:spPr>
      </p:pic>
      <p:pic>
        <p:nvPicPr>
          <p:cNvPr id="10" name="Picture 9" descr="SSpptSlide35left.jp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10327" y="3200400"/>
            <a:ext cx="2982388" cy="1905000"/>
          </a:xfrm>
          <a:prstGeom prst="rect">
            <a:avLst/>
          </a:prstGeom>
        </p:spPr>
      </p:pic>
      <p:pic>
        <p:nvPicPr>
          <p:cNvPr id="11" name="Picture 10" descr="SSpptSlide35right.jpg"/>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943600" y="3200400"/>
            <a:ext cx="2973658" cy="1981200"/>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Your knowledge &amp; confidence</a:t>
            </a:r>
            <a:endParaRPr lang="en-US" dirty="0"/>
          </a:p>
        </p:txBody>
      </p:sp>
      <p:sp>
        <p:nvSpPr>
          <p:cNvPr id="3" name="Content Placeholder 2"/>
          <p:cNvSpPr>
            <a:spLocks noGrp="1"/>
          </p:cNvSpPr>
          <p:nvPr>
            <p:ph idx="1"/>
          </p:nvPr>
        </p:nvSpPr>
        <p:spPr>
          <a:xfrm>
            <a:off x="609600" y="2362200"/>
            <a:ext cx="8001000" cy="3962400"/>
          </a:xfrm>
        </p:spPr>
        <p:txBody>
          <a:bodyPr/>
          <a:lstStyle/>
          <a:p>
            <a:r>
              <a:rPr lang="en-US" sz="2800" dirty="0" smtClean="0"/>
              <a:t>What do you know about alternative sleep environments?</a:t>
            </a:r>
          </a:p>
          <a:p>
            <a:r>
              <a:rPr lang="en-US" sz="2800" dirty="0" smtClean="0"/>
              <a:t>How do you envision the Newborn Nests fitting into your current programs?</a:t>
            </a:r>
          </a:p>
          <a:p>
            <a:r>
              <a:rPr lang="en-US" sz="2800" dirty="0" smtClean="0"/>
              <a:t>What are your personal feelings about how and where an infant should sleep?</a:t>
            </a:r>
          </a:p>
          <a:p>
            <a:endParaRPr lang="en-US" dirty="0" smtClean="0"/>
          </a:p>
          <a:p>
            <a:endParaRPr lang="en-US"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Background</a:t>
            </a:r>
            <a:endParaRPr lang="en-US" dirty="0"/>
          </a:p>
        </p:txBody>
      </p:sp>
      <p:sp>
        <p:nvSpPr>
          <p:cNvPr id="3" name="Content Placeholder 2"/>
          <p:cNvSpPr>
            <a:spLocks noGrp="1"/>
          </p:cNvSpPr>
          <p:nvPr>
            <p:ph idx="1"/>
          </p:nvPr>
        </p:nvSpPr>
        <p:spPr/>
        <p:txBody>
          <a:bodyPr/>
          <a:lstStyle/>
          <a:p>
            <a:r>
              <a:rPr lang="en-US" sz="2400" dirty="0" smtClean="0"/>
              <a:t>Alliance supports CDR teams &amp; local health departments working on infant safe sleep as MCH grant objective</a:t>
            </a:r>
          </a:p>
          <a:p>
            <a:r>
              <a:rPr lang="en-US" sz="2400" dirty="0"/>
              <a:t>Alliance </a:t>
            </a:r>
            <a:r>
              <a:rPr lang="en-US" sz="2400" dirty="0" smtClean="0"/>
              <a:t>leads </a:t>
            </a:r>
            <a:r>
              <a:rPr lang="en-US" sz="2400" dirty="0"/>
              <a:t>surveillance of Sudden Unexpected Infant Deaths (SUIDs) in Wisconsin</a:t>
            </a:r>
          </a:p>
          <a:p>
            <a:r>
              <a:rPr lang="en-US" sz="2400" dirty="0" smtClean="0"/>
              <a:t>Sleep Baby Safe: suite of trainings and resources for professionals working with families</a:t>
            </a:r>
          </a:p>
          <a:p>
            <a:r>
              <a:rPr lang="en-US" sz="2400" dirty="0" smtClean="0"/>
              <a:t>Newborn Nests grew out of need for additional resource for families in Wisconsin</a:t>
            </a:r>
          </a:p>
          <a:p>
            <a:endParaRPr lang="en-US" dirty="0" smtClean="0"/>
          </a:p>
          <a:p>
            <a:endParaRPr lang="en-US" dirty="0"/>
          </a:p>
        </p:txBody>
      </p:sp>
    </p:spTree>
    <p:extLst>
      <p:ext uri="{BB962C8B-B14F-4D97-AF65-F5344CB8AC3E}">
        <p14:creationId xmlns:p14="http://schemas.microsoft.com/office/powerpoint/2010/main" val="163576120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Background</a:t>
            </a:r>
            <a:endParaRPr lang="en-US" dirty="0"/>
          </a:p>
        </p:txBody>
      </p:sp>
      <p:sp>
        <p:nvSpPr>
          <p:cNvPr id="3" name="Content Placeholder 2"/>
          <p:cNvSpPr>
            <a:spLocks noGrp="1"/>
          </p:cNvSpPr>
          <p:nvPr>
            <p:ph idx="1"/>
          </p:nvPr>
        </p:nvSpPr>
        <p:spPr/>
        <p:txBody>
          <a:bodyPr/>
          <a:lstStyle/>
          <a:p>
            <a:r>
              <a:rPr lang="en-US" sz="2400" dirty="0" smtClean="0"/>
              <a:t>2016 – Alliance worked with CHW Foundation to purchase baby boxes from the Baby Box Co. and worked with UWM and DHS to plan evaluation</a:t>
            </a:r>
          </a:p>
          <a:p>
            <a:r>
              <a:rPr lang="en-US" sz="2400" dirty="0" smtClean="0"/>
              <a:t>2017- Alliance participated in planning stages of baby box distribution through Aurora hospitals in Milwaukee County</a:t>
            </a:r>
          </a:p>
          <a:p>
            <a:r>
              <a:rPr lang="en-US" sz="2400" dirty="0" smtClean="0"/>
              <a:t>2018 – Baby Box Co. announces statewide distribution in Wisconsin</a:t>
            </a:r>
          </a:p>
          <a:p>
            <a:r>
              <a:rPr lang="en-US" sz="2400" dirty="0"/>
              <a:t>2018 – 2020 </a:t>
            </a:r>
            <a:r>
              <a:rPr lang="en-US" sz="2400" dirty="0" smtClean="0"/>
              <a:t>– Alliance purchases boxes from                   Pip &amp; Grow and continues working to improve         evaluation</a:t>
            </a:r>
          </a:p>
          <a:p>
            <a:pPr marL="0" indent="0">
              <a:buNone/>
            </a:pPr>
            <a:endParaRPr lang="en-US" sz="2400" dirty="0" smtClean="0"/>
          </a:p>
          <a:p>
            <a:endParaRPr lang="en-US" dirty="0" smtClean="0"/>
          </a:p>
          <a:p>
            <a:endParaRPr lang="en-US" dirty="0"/>
          </a:p>
        </p:txBody>
      </p:sp>
    </p:spTree>
    <p:extLst>
      <p:ext uri="{BB962C8B-B14F-4D97-AF65-F5344CB8AC3E}">
        <p14:creationId xmlns:p14="http://schemas.microsoft.com/office/powerpoint/2010/main" val="61039426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6323" y="1219200"/>
            <a:ext cx="8153400" cy="838200"/>
          </a:xfrm>
        </p:spPr>
        <p:txBody>
          <a:bodyPr>
            <a:noAutofit/>
          </a:bodyPr>
          <a:lstStyle/>
          <a:p>
            <a:r>
              <a:rPr lang="en-US" dirty="0" smtClean="0"/>
              <a:t>Wisconsin SUIDs by county</a:t>
            </a:r>
            <a:endParaRPr lang="en-US" dirty="0"/>
          </a:p>
        </p:txBody>
      </p:sp>
      <p:pic>
        <p:nvPicPr>
          <p:cNvPr id="5" name="Picture 4" descr="C:\Users\AB348\AppData\Local\Microsoft\Windows\Temporary Internet Files\Content.Outlook\EMA9SB15\SUID Map Legend and Source.pn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85800" y="5658862"/>
            <a:ext cx="2263775" cy="933450"/>
          </a:xfrm>
          <a:prstGeom prst="rect">
            <a:avLst/>
          </a:prstGeom>
          <a:noFill/>
          <a:ln>
            <a:noFill/>
          </a:ln>
        </p:spPr>
      </p:pic>
      <p:pic>
        <p:nvPicPr>
          <p:cNvPr id="6" name="Picture 5" descr="C:\Users\AB348\AppData\Local\Microsoft\Windows\Temporary Internet Files\Content.Outlook\EMA9SB15\SUID Map 2019.png"/>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438400" y="1905000"/>
            <a:ext cx="4495800" cy="4709573"/>
          </a:xfrm>
          <a:prstGeom prst="rect">
            <a:avLst/>
          </a:prstGeom>
          <a:noFill/>
          <a:ln>
            <a:noFill/>
          </a:ln>
        </p:spPr>
      </p:pic>
    </p:spTree>
    <p:extLst>
      <p:ext uri="{BB962C8B-B14F-4D97-AF65-F5344CB8AC3E}">
        <p14:creationId xmlns:p14="http://schemas.microsoft.com/office/powerpoint/2010/main" val="24075802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AAP safe sleep guidelines</a:t>
            </a:r>
            <a:endParaRPr lang="en-US" dirty="0"/>
          </a:p>
        </p:txBody>
      </p:sp>
      <p:pic>
        <p:nvPicPr>
          <p:cNvPr id="5" name="Content Placeholder 4" descr="ABCSleepingBaby.jpg"/>
          <p:cNvPicPr>
            <a:picLocks noGrp="1" noChangeAspect="1"/>
          </p:cNvPicPr>
          <p:nvPr>
            <p:ph idx="1"/>
          </p:nvPr>
        </p:nvPicPr>
        <p:blipFill>
          <a:blip r:embed="rId3" cstate="print"/>
          <a:stretch>
            <a:fillRect/>
          </a:stretch>
        </p:blipFill>
        <p:spPr>
          <a:xfrm>
            <a:off x="3048000" y="2310765"/>
            <a:ext cx="3429000" cy="4166235"/>
          </a:xfrm>
        </p:spPr>
      </p:pic>
    </p:spTree>
    <p:extLst>
      <p:ext uri="{BB962C8B-B14F-4D97-AF65-F5344CB8AC3E}">
        <p14:creationId xmlns:p14="http://schemas.microsoft.com/office/powerpoint/2010/main" val="324441683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0"/>
            <a:ext cx="8229600" cy="762000"/>
          </a:xfrm>
        </p:spPr>
        <p:txBody>
          <a:bodyPr/>
          <a:lstStyle/>
          <a:p>
            <a:r>
              <a:rPr lang="en-US" dirty="0" smtClean="0"/>
              <a:t>Alone, on Back, in Crib and in Smoke-free air</a:t>
            </a:r>
            <a:endParaRPr lang="en-US" dirty="0"/>
          </a:p>
        </p:txBody>
      </p:sp>
      <p:pic>
        <p:nvPicPr>
          <p:cNvPr id="3" name="Picture 2" descr="SS1AA.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828800" y="2667000"/>
            <a:ext cx="5486400" cy="3651349"/>
          </a:xfrm>
          <a:prstGeom prst="rect">
            <a:avLst/>
          </a:prstGeom>
        </p:spPr>
      </p:pic>
    </p:spTree>
    <p:extLst>
      <p:ext uri="{BB962C8B-B14F-4D97-AF65-F5344CB8AC3E}">
        <p14:creationId xmlns:p14="http://schemas.microsoft.com/office/powerpoint/2010/main" val="394580762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Back-to-sleep</a:t>
            </a:r>
            <a:endParaRPr lang="en-US" dirty="0"/>
          </a:p>
        </p:txBody>
      </p:sp>
      <p:sp>
        <p:nvSpPr>
          <p:cNvPr id="3" name="Content Placeholder 2"/>
          <p:cNvSpPr>
            <a:spLocks noGrp="1"/>
          </p:cNvSpPr>
          <p:nvPr>
            <p:ph idx="1"/>
          </p:nvPr>
        </p:nvSpPr>
        <p:spPr/>
        <p:txBody>
          <a:bodyPr/>
          <a:lstStyle/>
          <a:p>
            <a:endParaRPr lang="en-US" dirty="0"/>
          </a:p>
          <a:p>
            <a:endParaRPr lang="en-US" dirty="0" smtClean="0"/>
          </a:p>
          <a:p>
            <a:endParaRPr lang="en-US" dirty="0"/>
          </a:p>
          <a:p>
            <a:endParaRPr lang="en-US" dirty="0" smtClean="0"/>
          </a:p>
          <a:p>
            <a:endParaRPr lang="en-US" sz="800" dirty="0" smtClean="0"/>
          </a:p>
          <a:p>
            <a:pPr marL="0" indent="0" algn="ctr">
              <a:lnSpc>
                <a:spcPct val="70000"/>
              </a:lnSpc>
              <a:buNone/>
            </a:pPr>
            <a:endParaRPr lang="en-US" sz="800" dirty="0"/>
          </a:p>
          <a:p>
            <a:pPr marL="0" indent="0" algn="ctr">
              <a:lnSpc>
                <a:spcPct val="70000"/>
              </a:lnSpc>
              <a:buNone/>
            </a:pPr>
            <a:endParaRPr lang="en-US" sz="800" dirty="0" smtClean="0"/>
          </a:p>
          <a:p>
            <a:pPr marL="0" indent="0" algn="ctr">
              <a:lnSpc>
                <a:spcPct val="70000"/>
              </a:lnSpc>
              <a:buNone/>
            </a:pPr>
            <a:endParaRPr lang="en-US" sz="800" dirty="0"/>
          </a:p>
          <a:p>
            <a:pPr marL="0" indent="0" algn="ctr">
              <a:lnSpc>
                <a:spcPct val="70000"/>
              </a:lnSpc>
              <a:buNone/>
            </a:pPr>
            <a:endParaRPr lang="en-US" sz="800" dirty="0" smtClean="0"/>
          </a:p>
          <a:p>
            <a:pPr marL="0" indent="0" algn="ctr">
              <a:lnSpc>
                <a:spcPct val="70000"/>
              </a:lnSpc>
              <a:buNone/>
            </a:pPr>
            <a:r>
              <a:rPr lang="en-US" dirty="0" smtClean="0"/>
              <a:t>Babies are less likely to choke</a:t>
            </a:r>
          </a:p>
          <a:p>
            <a:pPr marL="0" indent="0" algn="ctr">
              <a:lnSpc>
                <a:spcPct val="70000"/>
              </a:lnSpc>
              <a:buNone/>
            </a:pPr>
            <a:r>
              <a:rPr lang="en-US" dirty="0" smtClean="0"/>
              <a:t>on their backs</a:t>
            </a:r>
            <a:endParaRPr lang="en-US" dirty="0"/>
          </a:p>
        </p:txBody>
      </p:sp>
      <p:pic>
        <p:nvPicPr>
          <p:cNvPr id="4" name="Picture 3" descr="baby_anatomy_550.jpg"/>
          <p:cNvPicPr>
            <a:picLocks noChangeAspect="1"/>
          </p:cNvPicPr>
          <p:nvPr/>
        </p:nvPicPr>
        <p:blipFill>
          <a:blip r:embed="rId3" cstate="print"/>
          <a:stretch>
            <a:fillRect/>
          </a:stretch>
        </p:blipFill>
        <p:spPr>
          <a:xfrm>
            <a:off x="1787883" y="2667000"/>
            <a:ext cx="5679717" cy="1864981"/>
          </a:xfrm>
          <a:prstGeom prst="rect">
            <a:avLst/>
          </a:prstGeom>
        </p:spPr>
      </p:pic>
      <p:sp>
        <p:nvSpPr>
          <p:cNvPr id="5" name="TextBox 4"/>
          <p:cNvSpPr txBox="1"/>
          <p:nvPr/>
        </p:nvSpPr>
        <p:spPr>
          <a:xfrm>
            <a:off x="762000" y="6321623"/>
            <a:ext cx="7620000" cy="307777"/>
          </a:xfrm>
          <a:prstGeom prst="rect">
            <a:avLst/>
          </a:prstGeom>
          <a:noFill/>
        </p:spPr>
        <p:txBody>
          <a:bodyPr wrap="square" rtlCol="0">
            <a:spAutoFit/>
          </a:bodyPr>
          <a:lstStyle/>
          <a:p>
            <a:r>
              <a:rPr lang="en-US" sz="700" i="1" dirty="0"/>
              <a:t>Image courtesy of the Safe to Sleep</a:t>
            </a:r>
            <a:r>
              <a:rPr lang="en-US" sz="700" i="1" baseline="30000" dirty="0"/>
              <a:t>®</a:t>
            </a:r>
            <a:r>
              <a:rPr lang="en-US" sz="700" i="1" dirty="0"/>
              <a:t> campaign, for educational purposes only; </a:t>
            </a:r>
            <a:r>
              <a:rPr lang="en-US" sz="700" dirty="0"/>
              <a:t>Eunice Kennedy Shriver</a:t>
            </a:r>
            <a:r>
              <a:rPr lang="en-US" sz="700" i="1" dirty="0"/>
              <a:t> National Institute of Child Health </a:t>
            </a:r>
            <a:r>
              <a:rPr lang="en-US" sz="700" i="1" dirty="0" smtClean="0"/>
              <a:t>and Human </a:t>
            </a:r>
            <a:r>
              <a:rPr lang="en-US" sz="700" i="1" dirty="0"/>
              <a:t>Development, </a:t>
            </a:r>
            <a:r>
              <a:rPr lang="en-US" sz="700" i="1" u="sng" dirty="0"/>
              <a:t>http://</a:t>
            </a:r>
            <a:r>
              <a:rPr lang="en-US" sz="700" i="1" u="sng" dirty="0" err="1"/>
              <a:t>safetosleep.nichd.nih.gov</a:t>
            </a:r>
            <a:r>
              <a:rPr lang="en-US" sz="700" i="1" dirty="0"/>
              <a:t>; Safe to Sleep</a:t>
            </a:r>
            <a:r>
              <a:rPr lang="en-US" sz="700" i="1" baseline="30000" dirty="0"/>
              <a:t>®</a:t>
            </a:r>
            <a:r>
              <a:rPr lang="en-US" sz="700" i="1" dirty="0"/>
              <a:t> is a registered trademark of the U.S. Department of Health and Human Services. </a:t>
            </a:r>
            <a:endParaRPr lang="en-US" sz="700" dirty="0"/>
          </a:p>
        </p:txBody>
      </p:sp>
    </p:spTree>
    <p:extLst>
      <p:ext uri="{BB962C8B-B14F-4D97-AF65-F5344CB8AC3E}">
        <p14:creationId xmlns:p14="http://schemas.microsoft.com/office/powerpoint/2010/main" val="1963351853"/>
      </p:ext>
    </p:extLst>
  </p:cSld>
  <p:clrMapOvr>
    <a:masterClrMapping/>
  </p:clrMapOvr>
</p:sld>
</file>

<file path=ppt/theme/theme1.xml><?xml version="1.0" encoding="utf-8"?>
<a:theme xmlns:a="http://schemas.openxmlformats.org/drawingml/2006/main" name="CHAW Template">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6317</TotalTime>
  <Words>3885</Words>
  <Application>Microsoft Office PowerPoint</Application>
  <PresentationFormat>On-screen Show (4:3)</PresentationFormat>
  <Paragraphs>213</Paragraphs>
  <Slides>25</Slides>
  <Notes>24</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25</vt:i4>
      </vt:variant>
    </vt:vector>
  </HeadingPairs>
  <TitlesOfParts>
    <vt:vector size="31" baseType="lpstr">
      <vt:lpstr>ＭＳ Ｐゴシック</vt:lpstr>
      <vt:lpstr>Arial</vt:lpstr>
      <vt:lpstr>Calibri</vt:lpstr>
      <vt:lpstr>Century Gothic</vt:lpstr>
      <vt:lpstr>Verdana</vt:lpstr>
      <vt:lpstr>CHAW Template</vt:lpstr>
      <vt:lpstr>Sleep Baby Safe</vt:lpstr>
      <vt:lpstr>Objectives</vt:lpstr>
      <vt:lpstr>Your knowledge &amp; confidence</vt:lpstr>
      <vt:lpstr>Background</vt:lpstr>
      <vt:lpstr>Background</vt:lpstr>
      <vt:lpstr>Wisconsin SUIDs by county</vt:lpstr>
      <vt:lpstr>AAP safe sleep guidelines</vt:lpstr>
      <vt:lpstr>Alone, on Back, in Crib and in Smoke-free air</vt:lpstr>
      <vt:lpstr>Back-to-sleep</vt:lpstr>
      <vt:lpstr>Share a room, not a bed</vt:lpstr>
      <vt:lpstr>Avoid overheating</vt:lpstr>
      <vt:lpstr>Always sleep on a firm, flat surface</vt:lpstr>
      <vt:lpstr>Alternative sleep surfaces</vt:lpstr>
      <vt:lpstr>Newborn Nest</vt:lpstr>
      <vt:lpstr>Newborn Nest contents</vt:lpstr>
      <vt:lpstr>Using the Newborn Nest</vt:lpstr>
      <vt:lpstr>Is this safe?</vt:lpstr>
      <vt:lpstr>Questions to ask parents</vt:lpstr>
      <vt:lpstr>Introducing the Newborn Nest</vt:lpstr>
      <vt:lpstr>Demonstrating the Newborn Nest</vt:lpstr>
      <vt:lpstr>Frequently asked questions</vt:lpstr>
      <vt:lpstr>Distribution and follow-up</vt:lpstr>
      <vt:lpstr>Distribution and follow-up</vt:lpstr>
      <vt:lpstr>Distribution and follow-up</vt:lpstr>
      <vt:lpstr>Thank you for all you do!</vt:lpstr>
    </vt:vector>
  </TitlesOfParts>
  <Company>Children's Hospital and Health System</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Sleep Babies Safe</dc:title>
  <dc:creator>KXO01</dc:creator>
  <cp:lastModifiedBy>Waara, Sarah</cp:lastModifiedBy>
  <cp:revision>473</cp:revision>
  <cp:lastPrinted>2019-07-22T20:07:30Z</cp:lastPrinted>
  <dcterms:created xsi:type="dcterms:W3CDTF">2015-04-03T19:14:13Z</dcterms:created>
  <dcterms:modified xsi:type="dcterms:W3CDTF">2020-11-11T15:42:52Z</dcterms:modified>
</cp:coreProperties>
</file>