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8"/>
  </p:notesMasterIdLst>
  <p:handoutMasterIdLst>
    <p:handoutMasterId r:id="rId39"/>
  </p:handoutMasterIdLst>
  <p:sldIdLst>
    <p:sldId id="308" r:id="rId4"/>
    <p:sldId id="303" r:id="rId5"/>
    <p:sldId id="257" r:id="rId6"/>
    <p:sldId id="291" r:id="rId7"/>
    <p:sldId id="265" r:id="rId8"/>
    <p:sldId id="275" r:id="rId9"/>
    <p:sldId id="284" r:id="rId10"/>
    <p:sldId id="267" r:id="rId11"/>
    <p:sldId id="280" r:id="rId12"/>
    <p:sldId id="286" r:id="rId13"/>
    <p:sldId id="281" r:id="rId14"/>
    <p:sldId id="287" r:id="rId15"/>
    <p:sldId id="288" r:id="rId16"/>
    <p:sldId id="277" r:id="rId17"/>
    <p:sldId id="289" r:id="rId18"/>
    <p:sldId id="282" r:id="rId19"/>
    <p:sldId id="264" r:id="rId20"/>
    <p:sldId id="266" r:id="rId21"/>
    <p:sldId id="292" r:id="rId22"/>
    <p:sldId id="261" r:id="rId23"/>
    <p:sldId id="283" r:id="rId24"/>
    <p:sldId id="293" r:id="rId25"/>
    <p:sldId id="269" r:id="rId26"/>
    <p:sldId id="270" r:id="rId27"/>
    <p:sldId id="271" r:id="rId28"/>
    <p:sldId id="272" r:id="rId29"/>
    <p:sldId id="273" r:id="rId30"/>
    <p:sldId id="304" r:id="rId31"/>
    <p:sldId id="296" r:id="rId32"/>
    <p:sldId id="294" r:id="rId33"/>
    <p:sldId id="295" r:id="rId34"/>
    <p:sldId id="305" r:id="rId35"/>
    <p:sldId id="306" r:id="rId36"/>
    <p:sldId id="30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160" autoAdjust="0"/>
  </p:normalViewPr>
  <p:slideViewPr>
    <p:cSldViewPr snapToGrid="0">
      <p:cViewPr varScale="1">
        <p:scale>
          <a:sx n="100" d="100"/>
          <a:sy n="100" d="100"/>
        </p:scale>
        <p:origin x="16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F687591-698C-40CC-BC76-519BFC51DCE8}" type="datetimeFigureOut">
              <a:rPr lang="en-US" smtClean="0"/>
              <a:t>6/19/2019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D3DFCBF-DF3C-45E0-AAE2-B5278D9662CE}" type="slidenum">
              <a:rPr lang="en-US" smtClean="0"/>
              <a:t>‹#›</a:t>
            </a:fld>
            <a:endParaRPr lang="en-US"/>
          </a:p>
        </p:txBody>
      </p:sp>
    </p:spTree>
    <p:extLst>
      <p:ext uri="{BB962C8B-B14F-4D97-AF65-F5344CB8AC3E}">
        <p14:creationId xmlns:p14="http://schemas.microsoft.com/office/powerpoint/2010/main" val="1662751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07BFB7-D2B9-4EED-A19F-E64A9379D681}" type="datetimeFigureOut">
              <a:rPr lang="en-US" smtClean="0"/>
              <a:t>6/19/2019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E8D260-0096-4422-8789-89C633A45E09}" type="slidenum">
              <a:rPr lang="en-US" smtClean="0"/>
              <a:t>‹#›</a:t>
            </a:fld>
            <a:endParaRPr lang="en-US"/>
          </a:p>
        </p:txBody>
      </p:sp>
    </p:spTree>
    <p:extLst>
      <p:ext uri="{BB962C8B-B14F-4D97-AF65-F5344CB8AC3E}">
        <p14:creationId xmlns:p14="http://schemas.microsoft.com/office/powerpoint/2010/main" val="259245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imensionsofdentalhygiene.com/article/motivational-interviewing-dental-hygienist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21C63-DE50-455B-9AFE-A0FC73B6E267}" type="slidenum">
              <a:rPr lang="en-US" smtClean="0"/>
              <a:t>2</a:t>
            </a:fld>
            <a:endParaRPr lang="en-US"/>
          </a:p>
        </p:txBody>
      </p:sp>
    </p:spTree>
    <p:extLst>
      <p:ext uri="{BB962C8B-B14F-4D97-AF65-F5344CB8AC3E}">
        <p14:creationId xmlns:p14="http://schemas.microsoft.com/office/powerpoint/2010/main" val="397014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https://dimensionsofdentalhygiene.com/article/motivational-interviewing-dental-hygienists/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23</a:t>
            </a:fld>
            <a:endParaRPr lang="en-US"/>
          </a:p>
        </p:txBody>
      </p:sp>
    </p:spTree>
    <p:extLst>
      <p:ext uri="{BB962C8B-B14F-4D97-AF65-F5344CB8AC3E}">
        <p14:creationId xmlns:p14="http://schemas.microsoft.com/office/powerpoint/2010/main" val="240664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29</a:t>
            </a:fld>
            <a:endParaRPr lang="en-US"/>
          </a:p>
        </p:txBody>
      </p:sp>
    </p:spTree>
    <p:extLst>
      <p:ext uri="{BB962C8B-B14F-4D97-AF65-F5344CB8AC3E}">
        <p14:creationId xmlns:p14="http://schemas.microsoft.com/office/powerpoint/2010/main" val="4095238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https://cdn1.sph.harvard.edu/wp-content/uploads/sites/135/2012/09/activitypacket.pdf</a:t>
            </a:r>
          </a:p>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30</a:t>
            </a:fld>
            <a:endParaRPr lang="en-US"/>
          </a:p>
        </p:txBody>
      </p:sp>
    </p:spTree>
    <p:extLst>
      <p:ext uri="{BB962C8B-B14F-4D97-AF65-F5344CB8AC3E}">
        <p14:creationId xmlns:p14="http://schemas.microsoft.com/office/powerpoint/2010/main" val="117402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D2B87-C7B3-4A76-B523-AAE61CD9D506}" type="slidenum">
              <a:rPr lang="en-US" smtClean="0"/>
              <a:pPr/>
              <a:t>3</a:t>
            </a:fld>
            <a:endParaRPr lang="en-US"/>
          </a:p>
        </p:txBody>
      </p:sp>
    </p:spTree>
    <p:extLst>
      <p:ext uri="{BB962C8B-B14F-4D97-AF65-F5344CB8AC3E}">
        <p14:creationId xmlns:p14="http://schemas.microsoft.com/office/powerpoint/2010/main" val="360977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8</a:t>
            </a:fld>
            <a:endParaRPr lang="en-US"/>
          </a:p>
        </p:txBody>
      </p:sp>
    </p:spTree>
    <p:extLst>
      <p:ext uri="{BB962C8B-B14F-4D97-AF65-F5344CB8AC3E}">
        <p14:creationId xmlns:p14="http://schemas.microsoft.com/office/powerpoint/2010/main" val="76016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9</a:t>
            </a:fld>
            <a:endParaRPr lang="en-US"/>
          </a:p>
        </p:txBody>
      </p:sp>
    </p:spTree>
    <p:extLst>
      <p:ext uri="{BB962C8B-B14F-4D97-AF65-F5344CB8AC3E}">
        <p14:creationId xmlns:p14="http://schemas.microsoft.com/office/powerpoint/2010/main" val="97060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14</a:t>
            </a:fld>
            <a:endParaRPr lang="en-US"/>
          </a:p>
        </p:txBody>
      </p:sp>
    </p:spTree>
    <p:extLst>
      <p:ext uri="{BB962C8B-B14F-4D97-AF65-F5344CB8AC3E}">
        <p14:creationId xmlns:p14="http://schemas.microsoft.com/office/powerpoint/2010/main" val="328284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15</a:t>
            </a:fld>
            <a:endParaRPr lang="en-US"/>
          </a:p>
        </p:txBody>
      </p:sp>
    </p:spTree>
    <p:extLst>
      <p:ext uri="{BB962C8B-B14F-4D97-AF65-F5344CB8AC3E}">
        <p14:creationId xmlns:p14="http://schemas.microsoft.com/office/powerpoint/2010/main" val="92558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DE2FE06-982E-4338-BA6E-1F3B19FA5321}" type="slidenum">
              <a:rPr lang="en-US" smtClean="0"/>
              <a:pPr/>
              <a:t>16</a:t>
            </a:fld>
            <a:endParaRPr lang="en-US"/>
          </a:p>
        </p:txBody>
      </p:sp>
    </p:spTree>
    <p:extLst>
      <p:ext uri="{BB962C8B-B14F-4D97-AF65-F5344CB8AC3E}">
        <p14:creationId xmlns:p14="http://schemas.microsoft.com/office/powerpoint/2010/main" val="148224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17</a:t>
            </a:fld>
            <a:endParaRPr lang="en-US"/>
          </a:p>
        </p:txBody>
      </p:sp>
    </p:spTree>
    <p:extLst>
      <p:ext uri="{BB962C8B-B14F-4D97-AF65-F5344CB8AC3E}">
        <p14:creationId xmlns:p14="http://schemas.microsoft.com/office/powerpoint/2010/main" val="221049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8D260-0096-4422-8789-89C633A45E09}" type="slidenum">
              <a:rPr lang="en-US" smtClean="0"/>
              <a:t>18</a:t>
            </a:fld>
            <a:endParaRPr lang="en-US"/>
          </a:p>
        </p:txBody>
      </p:sp>
    </p:spTree>
    <p:extLst>
      <p:ext uri="{BB962C8B-B14F-4D97-AF65-F5344CB8AC3E}">
        <p14:creationId xmlns:p14="http://schemas.microsoft.com/office/powerpoint/2010/main" val="127125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4C8C4D-483B-407B-A45A-CF63F95C2FD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317763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C8C4D-483B-407B-A45A-CF63F95C2FD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24442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C8C4D-483B-407B-A45A-CF63F95C2FD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204464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493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14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9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421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908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583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1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93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C8C4D-483B-407B-A45A-CF63F95C2FD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237718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24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49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64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60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653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70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238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244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969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C8C4D-483B-407B-A45A-CF63F95C2FD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2559825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083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55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520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91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4C8C4D-483B-407B-A45A-CF63F95C2FD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72162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4C8C4D-483B-407B-A45A-CF63F95C2FDA}"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124975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4C8C4D-483B-407B-A45A-CF63F95C2FDA}" type="datetimeFigureOut">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350826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C8C4D-483B-407B-A45A-CF63F95C2FDA}" type="datetimeFigureOut">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364101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C8C4D-483B-407B-A45A-CF63F95C2FD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119944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C8C4D-483B-407B-A45A-CF63F95C2FD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AA442-C88B-4E2C-B370-FE16BDCDDA26}" type="slidenum">
              <a:rPr lang="en-US" smtClean="0"/>
              <a:t>‹#›</a:t>
            </a:fld>
            <a:endParaRPr lang="en-US"/>
          </a:p>
        </p:txBody>
      </p:sp>
    </p:spTree>
    <p:extLst>
      <p:ext uri="{BB962C8B-B14F-4D97-AF65-F5344CB8AC3E}">
        <p14:creationId xmlns:p14="http://schemas.microsoft.com/office/powerpoint/2010/main" val="428748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C8C4D-483B-407B-A45A-CF63F95C2FDA}" type="datetimeFigureOut">
              <a:rPr lang="en-US" smtClean="0"/>
              <a:t>6/19/2019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AA442-C88B-4E2C-B370-FE16BDCDDA26}" type="slidenum">
              <a:rPr lang="en-US" smtClean="0"/>
              <a:t>‹#›</a:t>
            </a:fld>
            <a:endParaRPr lang="en-US"/>
          </a:p>
        </p:txBody>
      </p:sp>
    </p:spTree>
    <p:extLst>
      <p:ext uri="{BB962C8B-B14F-4D97-AF65-F5344CB8AC3E}">
        <p14:creationId xmlns:p14="http://schemas.microsoft.com/office/powerpoint/2010/main" val="2939478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311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8230-C050-4C1E-86CA-3CA7CB8A8ED8}" type="datetimeFigureOut">
              <a:rPr lang="en-US" smtClean="0">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98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cs.legis.wisconsin.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ewtrusts.org/en/multimedia/video/2018/what-is-a-dental-therapist" TargetMode="External"/><Relationship Id="rId2" Type="http://schemas.openxmlformats.org/officeDocument/2006/relationships/hyperlink" Target="https://docs.legis.wisconsin.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hn.mnsu.edu/dental/onlinecomple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adha.org/dental-hygiene-programs" TargetMode="External"/><Relationship Id="rId4" Type="http://schemas.openxmlformats.org/officeDocument/2006/relationships/hyperlink" Target="http://www.normandale.edu/departments/health-sciences/dental-hygien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hs.wisconsin.gov/oral-health/index.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sps.wi.gov/pages/BoardsCouncils/Dentistry/Default.aspx" TargetMode="External"/><Relationship Id="rId4" Type="http://schemas.openxmlformats.org/officeDocument/2006/relationships/hyperlink" Target="https://www.mchoralhealth.org/index.ph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clkc.ohs.acf.hh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docs.legis.wisconsin.gov/statutes/statutes/447/06" TargetMode="External"/><Relationship Id="rId5" Type="http://schemas.openxmlformats.org/officeDocument/2006/relationships/hyperlink" Target="http://www.adha.org/" TargetMode="External"/><Relationship Id="rId4" Type="http://schemas.openxmlformats.org/officeDocument/2006/relationships/hyperlink" Target="http://www.aapd.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rldefense.proofpoint.com/v2/url?u=https-3A__dimensionsofdentalhygiene.com_article_motivational-2Dinterviewing-2Ddental-2Dhygienists_&amp;d=DwMFaQ&amp;c=occRtaWYtfl4zUTjOCYfRw&amp;r=N0UVbA2sZN1puccogycMeg&amp;m=Jf9G67or7T2O1m-v7nWC4IEZ6SZPriov7wqBd6ZJYgw&amp;s=KVe7FOmEqMffGyob0T5zPqzNM_KEv2ClfljbM_a8cvQ&am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hyperlink" Target="http://toothtalk.org/portfolio-view/motivational-interviewing-for-kids-healthy-smiles-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da.org/en/public-programs/health-literacy-in-dentistr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cbi.nlm.nih.gov/pubmed/2435756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dn1.sph.harvard.edu/wp-content/uploads/sites/135/2012/09/activitypacke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mailto:dfischer@chw.org" TargetMode="External"/><Relationship Id="rId2" Type="http://schemas.openxmlformats.org/officeDocument/2006/relationships/hyperlink" Target="https://www.surveymonkey.com/r/66Q3ZQ2"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dha.org/" TargetMode="External"/><Relationship Id="rId1" Type="http://schemas.openxmlformats.org/officeDocument/2006/relationships/slideLayout" Target="../slideLayouts/slideLayout2.xml"/><Relationship Id="rId5" Type="http://schemas.openxmlformats.org/officeDocument/2006/relationships/hyperlink" Target="http://widha.or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idha.org/event/indigo-confer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cs.legis.wisconsin.gov/statutes/statutes/447/0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667" y="1139371"/>
            <a:ext cx="8556667" cy="2370592"/>
          </a:xfrm>
        </p:spPr>
        <p:txBody>
          <a:bodyPr>
            <a:normAutofit fontScale="90000"/>
          </a:bodyPr>
          <a:lstStyle/>
          <a:p>
            <a:r>
              <a:rPr lang="en-US" sz="4400" dirty="0"/>
              <a:t>Educational Curriculum on </a:t>
            </a:r>
            <a:r>
              <a:rPr lang="en-US" sz="4400" dirty="0" smtClean="0"/>
              <a:t/>
            </a:r>
            <a:br>
              <a:rPr lang="en-US" sz="4400" dirty="0" smtClean="0"/>
            </a:br>
            <a:r>
              <a:rPr lang="en-US" sz="4400" dirty="0" smtClean="0"/>
              <a:t>Perinatal </a:t>
            </a:r>
            <a:r>
              <a:rPr lang="en-US" sz="4400" dirty="0"/>
              <a:t>and Infant Oral Health </a:t>
            </a:r>
            <a:r>
              <a:rPr lang="en-US" sz="4400" dirty="0" smtClean="0"/>
              <a:t>Care:</a:t>
            </a:r>
            <a:br>
              <a:rPr lang="en-US" sz="4400" dirty="0" smtClean="0"/>
            </a:br>
            <a:r>
              <a:rPr lang="en-US" sz="4400" dirty="0" smtClean="0"/>
              <a:t>Current </a:t>
            </a:r>
            <a:r>
              <a:rPr lang="en-US" sz="4400" dirty="0"/>
              <a:t>Standards of Care </a:t>
            </a:r>
            <a:r>
              <a:rPr lang="en-US" sz="4400" dirty="0" smtClean="0"/>
              <a:t>for </a:t>
            </a:r>
            <a:br>
              <a:rPr lang="en-US" sz="4400" dirty="0" smtClean="0"/>
            </a:br>
            <a:r>
              <a:rPr lang="en-US" sz="4400" dirty="0" smtClean="0"/>
              <a:t>Dental </a:t>
            </a:r>
            <a:r>
              <a:rPr lang="en-US" sz="4400" dirty="0"/>
              <a:t>and Dental Hygiene S</a:t>
            </a:r>
            <a:r>
              <a:rPr lang="en-US" sz="4400" dirty="0" smtClean="0"/>
              <a:t>tudents</a:t>
            </a:r>
            <a:endParaRPr lang="en-US" sz="4400" dirty="0">
              <a:latin typeface="Calibri Light" panose="020F0302020204030204" pitchFamily="34" charset="0"/>
            </a:endParaRPr>
          </a:p>
        </p:txBody>
      </p:sp>
      <p:sp>
        <p:nvSpPr>
          <p:cNvPr id="3" name="Subtitle 2"/>
          <p:cNvSpPr>
            <a:spLocks noGrp="1"/>
          </p:cNvSpPr>
          <p:nvPr>
            <p:ph type="subTitle" idx="1"/>
          </p:nvPr>
        </p:nvSpPr>
        <p:spPr>
          <a:xfrm>
            <a:off x="990600" y="3886200"/>
            <a:ext cx="7162800" cy="1752600"/>
          </a:xfrm>
        </p:spPr>
        <p:txBody>
          <a:bodyPr>
            <a:normAutofit/>
          </a:bodyPr>
          <a:lstStyle/>
          <a:p>
            <a:r>
              <a:rPr lang="en-US" sz="3200" b="1" dirty="0" smtClean="0">
                <a:solidFill>
                  <a:srgbClr val="EC5E7B"/>
                </a:solidFill>
              </a:rPr>
              <a:t>Module 4- Lifelong Learner</a:t>
            </a:r>
            <a:endParaRPr lang="en-US" sz="3200" dirty="0">
              <a:solidFill>
                <a:srgbClr val="898989"/>
              </a:solidFill>
            </a:endParaRPr>
          </a:p>
        </p:txBody>
      </p:sp>
    </p:spTree>
    <p:extLst>
      <p:ext uri="{BB962C8B-B14F-4D97-AF65-F5344CB8AC3E}">
        <p14:creationId xmlns:p14="http://schemas.microsoft.com/office/powerpoint/2010/main" val="149292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Emerging Providers</a:t>
            </a:r>
            <a:endParaRPr lang="en-US" dirty="0"/>
          </a:p>
        </p:txBody>
      </p:sp>
      <p:sp>
        <p:nvSpPr>
          <p:cNvPr id="3" name="Content Placeholder 2"/>
          <p:cNvSpPr>
            <a:spLocks noGrp="1"/>
          </p:cNvSpPr>
          <p:nvPr>
            <p:ph idx="1"/>
          </p:nvPr>
        </p:nvSpPr>
        <p:spPr/>
        <p:txBody>
          <a:bodyPr/>
          <a:lstStyle/>
          <a:p>
            <a:pPr marL="346075" indent="-346075">
              <a:lnSpc>
                <a:spcPct val="80000"/>
              </a:lnSpc>
              <a:spcBef>
                <a:spcPts val="600"/>
              </a:spcBef>
              <a:spcAft>
                <a:spcPts val="600"/>
              </a:spcAft>
            </a:pPr>
            <a:r>
              <a:rPr lang="en-US" dirty="0" smtClean="0"/>
              <a:t>During 2018, two new dental provider types were introduced into the Wisconsin State Legislature. While legislation did not pass, it is important to keep up-to-date on proposed changes to the dental practice act.</a:t>
            </a:r>
          </a:p>
          <a:p>
            <a:pPr marL="346075" indent="-346075">
              <a:lnSpc>
                <a:spcPct val="80000"/>
              </a:lnSpc>
              <a:spcBef>
                <a:spcPts val="600"/>
              </a:spcBef>
              <a:spcAft>
                <a:spcPts val="600"/>
              </a:spcAft>
            </a:pPr>
            <a:r>
              <a:rPr lang="en-US" dirty="0" smtClean="0"/>
              <a:t>Read the following legislation drafted to introduce the two new provider types:</a:t>
            </a:r>
          </a:p>
          <a:p>
            <a:pPr lvl="1"/>
            <a:r>
              <a:rPr lang="en-US" dirty="0" smtClean="0"/>
              <a:t>Expanded Function Dental Auxiliary (EFDA)</a:t>
            </a:r>
          </a:p>
          <a:p>
            <a:pPr lvl="1"/>
            <a:r>
              <a:rPr lang="en-US" dirty="0" smtClean="0"/>
              <a:t>Dental Therapists</a:t>
            </a:r>
          </a:p>
        </p:txBody>
      </p:sp>
    </p:spTree>
    <p:extLst>
      <p:ext uri="{BB962C8B-B14F-4D97-AF65-F5344CB8AC3E}">
        <p14:creationId xmlns:p14="http://schemas.microsoft.com/office/powerpoint/2010/main" val="12936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Emerging Providers – EFDA</a:t>
            </a:r>
            <a:endParaRPr lang="en-US" dirty="0"/>
          </a:p>
        </p:txBody>
      </p:sp>
      <p:sp>
        <p:nvSpPr>
          <p:cNvPr id="3" name="Content Placeholder 2"/>
          <p:cNvSpPr>
            <a:spLocks noGrp="1"/>
          </p:cNvSpPr>
          <p:nvPr>
            <p:ph idx="1"/>
          </p:nvPr>
        </p:nvSpPr>
        <p:spPr/>
        <p:txBody>
          <a:bodyPr/>
          <a:lstStyle/>
          <a:p>
            <a:pPr marL="740664" indent="-347472">
              <a:lnSpc>
                <a:spcPct val="80000"/>
              </a:lnSpc>
              <a:spcBef>
                <a:spcPts val="600"/>
              </a:spcBef>
              <a:spcAft>
                <a:spcPts val="600"/>
              </a:spcAft>
            </a:pPr>
            <a:r>
              <a:rPr lang="en-US" dirty="0" smtClean="0"/>
              <a:t>To access drafted legislation go to</a:t>
            </a:r>
          </a:p>
          <a:p>
            <a:pPr marL="1089025" lvl="2" indent="-349250">
              <a:lnSpc>
                <a:spcPct val="80000"/>
              </a:lnSpc>
              <a:spcBef>
                <a:spcPts val="600"/>
              </a:spcBef>
              <a:spcAft>
                <a:spcPts val="600"/>
              </a:spcAft>
            </a:pPr>
            <a:r>
              <a:rPr lang="en-US" sz="2400" dirty="0">
                <a:hlinkClick r:id="rId2"/>
              </a:rPr>
              <a:t>https://docs.legis.wisconsin.gov</a:t>
            </a:r>
            <a:r>
              <a:rPr lang="en-US" sz="2400" dirty="0" smtClean="0">
                <a:hlinkClick r:id="rId2"/>
              </a:rPr>
              <a:t>/</a:t>
            </a:r>
            <a:endParaRPr lang="en-US" sz="2400" dirty="0" smtClean="0"/>
          </a:p>
          <a:p>
            <a:pPr marL="1089025" lvl="2" indent="-349250">
              <a:lnSpc>
                <a:spcPct val="80000"/>
              </a:lnSpc>
              <a:spcBef>
                <a:spcPts val="600"/>
              </a:spcBef>
              <a:spcAft>
                <a:spcPts val="600"/>
              </a:spcAft>
            </a:pPr>
            <a:r>
              <a:rPr lang="en-US" sz="2400" dirty="0" smtClean="0"/>
              <a:t>In the search box type ‘Expanded Function Dental Auxiliary</a:t>
            </a:r>
            <a:r>
              <a:rPr lang="en-US" dirty="0" smtClean="0"/>
              <a:t>’</a:t>
            </a:r>
            <a:endParaRPr lang="en-US" dirty="0"/>
          </a:p>
          <a:p>
            <a:endParaRPr lang="en-US" dirty="0" smtClean="0"/>
          </a:p>
          <a:p>
            <a:endParaRPr lang="en-US" dirty="0"/>
          </a:p>
        </p:txBody>
      </p:sp>
    </p:spTree>
    <p:extLst>
      <p:ext uri="{BB962C8B-B14F-4D97-AF65-F5344CB8AC3E}">
        <p14:creationId xmlns:p14="http://schemas.microsoft.com/office/powerpoint/2010/main" val="7140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dirty="0" smtClean="0"/>
              <a:t>Emerging Providers – Dental Therapist</a:t>
            </a:r>
            <a:endParaRPr lang="en-US" dirty="0"/>
          </a:p>
        </p:txBody>
      </p:sp>
      <p:sp>
        <p:nvSpPr>
          <p:cNvPr id="3" name="Content Placeholder 2"/>
          <p:cNvSpPr>
            <a:spLocks noGrp="1"/>
          </p:cNvSpPr>
          <p:nvPr>
            <p:ph idx="1"/>
          </p:nvPr>
        </p:nvSpPr>
        <p:spPr/>
        <p:txBody>
          <a:bodyPr/>
          <a:lstStyle/>
          <a:p>
            <a:pPr marL="740664" indent="-347472">
              <a:lnSpc>
                <a:spcPct val="80000"/>
              </a:lnSpc>
              <a:spcBef>
                <a:spcPts val="1200"/>
              </a:spcBef>
              <a:spcAft>
                <a:spcPts val="600"/>
              </a:spcAft>
            </a:pPr>
            <a:r>
              <a:rPr lang="en-US" dirty="0"/>
              <a:t>To access drafted legislation go to</a:t>
            </a:r>
          </a:p>
          <a:p>
            <a:pPr marL="969264" lvl="1">
              <a:lnSpc>
                <a:spcPct val="80000"/>
              </a:lnSpc>
              <a:spcBef>
                <a:spcPts val="600"/>
              </a:spcBef>
              <a:spcAft>
                <a:spcPts val="600"/>
              </a:spcAft>
            </a:pPr>
            <a:r>
              <a:rPr lang="en-US" dirty="0">
                <a:hlinkClick r:id="rId2"/>
              </a:rPr>
              <a:t>https://docs.legis.wisconsin.gov/</a:t>
            </a:r>
            <a:endParaRPr lang="en-US" dirty="0"/>
          </a:p>
          <a:p>
            <a:pPr marL="969264" lvl="1">
              <a:lnSpc>
                <a:spcPct val="80000"/>
              </a:lnSpc>
              <a:spcBef>
                <a:spcPts val="600"/>
              </a:spcBef>
              <a:spcAft>
                <a:spcPts val="600"/>
              </a:spcAft>
            </a:pPr>
            <a:r>
              <a:rPr lang="en-US" dirty="0"/>
              <a:t>In the search box type </a:t>
            </a:r>
            <a:r>
              <a:rPr lang="en-US" dirty="0" smtClean="0"/>
              <a:t>‘Dental Therapist’</a:t>
            </a:r>
          </a:p>
          <a:p>
            <a:pPr marL="740664" indent="-347472">
              <a:lnSpc>
                <a:spcPct val="80000"/>
              </a:lnSpc>
              <a:spcBef>
                <a:spcPts val="1200"/>
              </a:spcBef>
              <a:spcAft>
                <a:spcPts val="600"/>
              </a:spcAft>
            </a:pPr>
            <a:r>
              <a:rPr lang="en-US" dirty="0" smtClean="0"/>
              <a:t>View this video on what a Dental Therapist is</a:t>
            </a:r>
          </a:p>
          <a:p>
            <a:pPr marL="969264" lvl="1">
              <a:lnSpc>
                <a:spcPct val="80000"/>
              </a:lnSpc>
              <a:spcBef>
                <a:spcPts val="600"/>
              </a:spcBef>
              <a:spcAft>
                <a:spcPts val="600"/>
              </a:spcAft>
            </a:pPr>
            <a:r>
              <a:rPr lang="en-US" dirty="0">
                <a:hlinkClick r:id="rId3"/>
              </a:rPr>
              <a:t>http://</a:t>
            </a:r>
            <a:r>
              <a:rPr lang="en-US" dirty="0" smtClean="0">
                <a:hlinkClick r:id="rId3"/>
              </a:rPr>
              <a:t>www.pewtrusts.org/en/multimedia/video/2018/what-is-a-dental-therapist</a:t>
            </a:r>
            <a:endParaRPr lang="en-US" dirty="0" smtClean="0"/>
          </a:p>
          <a:p>
            <a:endParaRPr lang="en-US" dirty="0"/>
          </a:p>
        </p:txBody>
      </p:sp>
    </p:spTree>
    <p:extLst>
      <p:ext uri="{BB962C8B-B14F-4D97-AF65-F5344CB8AC3E}">
        <p14:creationId xmlns:p14="http://schemas.microsoft.com/office/powerpoint/2010/main" val="27547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1 –  Assessment</a:t>
            </a:r>
            <a:endParaRPr lang="en-US" dirty="0"/>
          </a:p>
        </p:txBody>
      </p:sp>
      <p:sp>
        <p:nvSpPr>
          <p:cNvPr id="3" name="Content Placeholder 2"/>
          <p:cNvSpPr>
            <a:spLocks noGrp="1"/>
          </p:cNvSpPr>
          <p:nvPr>
            <p:ph idx="1"/>
          </p:nvPr>
        </p:nvSpPr>
        <p:spPr/>
        <p:txBody>
          <a:bodyPr/>
          <a:lstStyle/>
          <a:p>
            <a:pPr marL="740664" indent="-347472">
              <a:lnSpc>
                <a:spcPct val="80000"/>
              </a:lnSpc>
              <a:spcBef>
                <a:spcPts val="600"/>
              </a:spcBef>
              <a:spcAft>
                <a:spcPts val="600"/>
              </a:spcAft>
            </a:pPr>
            <a:r>
              <a:rPr lang="en-US" dirty="0" smtClean="0"/>
              <a:t>Create a Venn </a:t>
            </a:r>
            <a:r>
              <a:rPr lang="en-US" dirty="0"/>
              <a:t>D</a:t>
            </a:r>
            <a:r>
              <a:rPr lang="en-US" dirty="0" smtClean="0"/>
              <a:t>iagram that compares and contrasts the two emerging providers. Consider the following themes:</a:t>
            </a:r>
          </a:p>
          <a:p>
            <a:pPr marL="1089025" lvl="2" indent="-349250">
              <a:lnSpc>
                <a:spcPct val="80000"/>
              </a:lnSpc>
              <a:spcBef>
                <a:spcPts val="600"/>
              </a:spcBef>
              <a:spcAft>
                <a:spcPts val="600"/>
              </a:spcAft>
            </a:pPr>
            <a:r>
              <a:rPr lang="en-US" sz="2400" dirty="0" smtClean="0"/>
              <a:t>Does the provider increase access to dental care?</a:t>
            </a:r>
          </a:p>
          <a:p>
            <a:pPr marL="1089025" lvl="2" indent="-349250">
              <a:lnSpc>
                <a:spcPct val="80000"/>
              </a:lnSpc>
              <a:spcBef>
                <a:spcPts val="600"/>
              </a:spcBef>
              <a:spcAft>
                <a:spcPts val="600"/>
              </a:spcAft>
            </a:pPr>
            <a:r>
              <a:rPr lang="en-US" sz="2400" dirty="0" smtClean="0"/>
              <a:t>Can the provider work independently from a dentist?</a:t>
            </a:r>
          </a:p>
          <a:p>
            <a:pPr marL="1089025" lvl="2" indent="-349250">
              <a:lnSpc>
                <a:spcPct val="80000"/>
              </a:lnSpc>
              <a:spcBef>
                <a:spcPts val="600"/>
              </a:spcBef>
              <a:spcAft>
                <a:spcPts val="600"/>
              </a:spcAft>
            </a:pPr>
            <a:r>
              <a:rPr lang="en-US" sz="2400" dirty="0" smtClean="0"/>
              <a:t>Where does the provider primarily work?</a:t>
            </a:r>
          </a:p>
          <a:p>
            <a:pPr marL="1089025" lvl="2" indent="-349250">
              <a:lnSpc>
                <a:spcPct val="80000"/>
              </a:lnSpc>
              <a:spcBef>
                <a:spcPts val="600"/>
              </a:spcBef>
              <a:spcAft>
                <a:spcPts val="600"/>
              </a:spcAft>
            </a:pPr>
            <a:r>
              <a:rPr lang="en-US" sz="2400" dirty="0" smtClean="0"/>
              <a:t>What education/training is required? </a:t>
            </a:r>
            <a:endParaRPr lang="en-US" sz="2400" dirty="0"/>
          </a:p>
        </p:txBody>
      </p:sp>
    </p:spTree>
    <p:extLst>
      <p:ext uri="{BB962C8B-B14F-4D97-AF65-F5344CB8AC3E}">
        <p14:creationId xmlns:p14="http://schemas.microsoft.com/office/powerpoint/2010/main" val="323824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2-Options for </a:t>
            </a:r>
            <a:br>
              <a:rPr lang="en-US" dirty="0" smtClean="0"/>
            </a:br>
            <a:r>
              <a:rPr lang="en-US" dirty="0" smtClean="0"/>
              <a:t>Bachelor </a:t>
            </a:r>
            <a:r>
              <a:rPr lang="en-US" dirty="0"/>
              <a:t>D</a:t>
            </a:r>
            <a:r>
              <a:rPr lang="en-US" dirty="0" smtClean="0"/>
              <a:t>egree </a:t>
            </a:r>
            <a:r>
              <a:rPr lang="en-US" dirty="0"/>
              <a:t>C</a:t>
            </a:r>
            <a:r>
              <a:rPr lang="en-US" dirty="0" smtClean="0"/>
              <a:t>ompletion</a:t>
            </a:r>
            <a:endParaRPr lang="en-US" dirty="0"/>
          </a:p>
        </p:txBody>
      </p:sp>
      <p:sp>
        <p:nvSpPr>
          <p:cNvPr id="3" name="Content Placeholder 2"/>
          <p:cNvSpPr>
            <a:spLocks noGrp="1"/>
          </p:cNvSpPr>
          <p:nvPr>
            <p:ph idx="1"/>
          </p:nvPr>
        </p:nvSpPr>
        <p:spPr>
          <a:xfrm>
            <a:off x="413359" y="1825625"/>
            <a:ext cx="8279703" cy="4351338"/>
          </a:xfrm>
        </p:spPr>
        <p:txBody>
          <a:bodyPr/>
          <a:lstStyle/>
          <a:p>
            <a:pPr marL="346075" indent="-346075">
              <a:lnSpc>
                <a:spcPct val="80000"/>
              </a:lnSpc>
              <a:spcBef>
                <a:spcPts val="600"/>
              </a:spcBef>
              <a:spcAft>
                <a:spcPts val="600"/>
              </a:spcAft>
            </a:pPr>
            <a:r>
              <a:rPr lang="en-US" dirty="0" smtClean="0"/>
              <a:t>Articulation agreement programs: the following programs have signed agreements with Wisconsin Technical Colleges to accept all credits toward completion of a Bachelor’s </a:t>
            </a:r>
            <a:r>
              <a:rPr lang="en-US" dirty="0"/>
              <a:t>D</a:t>
            </a:r>
            <a:r>
              <a:rPr lang="en-US" dirty="0" smtClean="0"/>
              <a:t>egree.</a:t>
            </a:r>
          </a:p>
          <a:p>
            <a:pPr marL="969264" lvl="2" indent="-512064">
              <a:lnSpc>
                <a:spcPct val="80000"/>
              </a:lnSpc>
              <a:spcBef>
                <a:spcPts val="600"/>
              </a:spcBef>
              <a:spcAft>
                <a:spcPts val="600"/>
              </a:spcAft>
            </a:pPr>
            <a:r>
              <a:rPr lang="en-US" sz="2400" dirty="0" smtClean="0">
                <a:hlinkClick r:id="rId3"/>
              </a:rPr>
              <a:t>Minnesota State University-Mankato</a:t>
            </a:r>
            <a:endParaRPr lang="en-US" sz="2400" dirty="0" smtClean="0"/>
          </a:p>
          <a:p>
            <a:pPr marL="969264" lvl="2" indent="-512064">
              <a:lnSpc>
                <a:spcPct val="80000"/>
              </a:lnSpc>
              <a:spcBef>
                <a:spcPts val="600"/>
              </a:spcBef>
              <a:spcAft>
                <a:spcPts val="600"/>
              </a:spcAft>
            </a:pPr>
            <a:r>
              <a:rPr lang="en-US" sz="2400" dirty="0" smtClean="0">
                <a:hlinkClick r:id="rId4"/>
              </a:rPr>
              <a:t>Normandale Community College/ Metropolitan State University</a:t>
            </a:r>
            <a:endParaRPr lang="en-US" sz="2400" dirty="0" smtClean="0"/>
          </a:p>
          <a:p>
            <a:pPr marL="969264" lvl="2" indent="-512064">
              <a:lnSpc>
                <a:spcPct val="80000"/>
              </a:lnSpc>
              <a:spcBef>
                <a:spcPts val="600"/>
              </a:spcBef>
              <a:spcAft>
                <a:spcPts val="600"/>
              </a:spcAft>
            </a:pPr>
            <a:r>
              <a:rPr lang="en-US" sz="2400" dirty="0" smtClean="0"/>
              <a:t>University of Wisconsin- Stout (pending)</a:t>
            </a:r>
          </a:p>
          <a:p>
            <a:pPr indent="-347472">
              <a:lnSpc>
                <a:spcPct val="80000"/>
              </a:lnSpc>
              <a:spcBef>
                <a:spcPts val="600"/>
              </a:spcBef>
              <a:spcAft>
                <a:spcPts val="600"/>
              </a:spcAft>
            </a:pPr>
            <a:r>
              <a:rPr lang="en-US" dirty="0" smtClean="0">
                <a:hlinkClick r:id="rId5"/>
              </a:rPr>
              <a:t>National list of degree completion programs</a:t>
            </a:r>
            <a:endParaRPr lang="en-US" dirty="0" smtClean="0"/>
          </a:p>
          <a:p>
            <a:endParaRPr lang="en-US" dirty="0" smtClean="0"/>
          </a:p>
        </p:txBody>
      </p:sp>
    </p:spTree>
    <p:extLst>
      <p:ext uri="{BB962C8B-B14F-4D97-AF65-F5344CB8AC3E}">
        <p14:creationId xmlns:p14="http://schemas.microsoft.com/office/powerpoint/2010/main" val="347959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2 –  Assessment</a:t>
            </a:r>
            <a:endParaRPr lang="en-US" dirty="0"/>
          </a:p>
        </p:txBody>
      </p:sp>
      <p:sp>
        <p:nvSpPr>
          <p:cNvPr id="3" name="Content Placeholder 2"/>
          <p:cNvSpPr>
            <a:spLocks noGrp="1"/>
          </p:cNvSpPr>
          <p:nvPr>
            <p:ph idx="1"/>
          </p:nvPr>
        </p:nvSpPr>
        <p:spPr/>
        <p:txBody>
          <a:bodyPr/>
          <a:lstStyle/>
          <a:p>
            <a:pPr marL="740664" lvl="1" indent="-347472">
              <a:lnSpc>
                <a:spcPct val="80000"/>
              </a:lnSpc>
              <a:spcBef>
                <a:spcPts val="600"/>
              </a:spcBef>
              <a:spcAft>
                <a:spcPts val="600"/>
              </a:spcAft>
            </a:pPr>
            <a:r>
              <a:rPr lang="en-US" dirty="0" smtClean="0"/>
              <a:t>Identify a hygienist who has completed their Bachelor’s Degree and ask if you can interview them. Ask them about their experience, what challenges they encountered and what opportunities completing their degree has helped them achieve. </a:t>
            </a:r>
          </a:p>
          <a:p>
            <a:pPr marL="740664" lvl="1" indent="-347472">
              <a:lnSpc>
                <a:spcPct val="80000"/>
              </a:lnSpc>
              <a:spcBef>
                <a:spcPts val="600"/>
              </a:spcBef>
              <a:spcAft>
                <a:spcPts val="600"/>
              </a:spcAft>
            </a:pPr>
            <a:r>
              <a:rPr lang="en-US" dirty="0" smtClean="0"/>
              <a:t>Write a one page summary of your interview to include:</a:t>
            </a:r>
          </a:p>
          <a:p>
            <a:pPr marL="968375" lvl="2">
              <a:lnSpc>
                <a:spcPct val="80000"/>
              </a:lnSpc>
              <a:spcBef>
                <a:spcPts val="600"/>
              </a:spcBef>
              <a:spcAft>
                <a:spcPts val="600"/>
              </a:spcAft>
            </a:pPr>
            <a:r>
              <a:rPr lang="en-US" dirty="0" smtClean="0"/>
              <a:t>The name and background of the hygienist you interviewed.</a:t>
            </a:r>
          </a:p>
          <a:p>
            <a:pPr marL="968375" lvl="2">
              <a:lnSpc>
                <a:spcPct val="80000"/>
              </a:lnSpc>
              <a:spcBef>
                <a:spcPts val="600"/>
              </a:spcBef>
              <a:spcAft>
                <a:spcPts val="600"/>
              </a:spcAft>
            </a:pPr>
            <a:r>
              <a:rPr lang="en-US" dirty="0" smtClean="0"/>
              <a:t>Brief summary of the challenges and opportunities they’ve had.</a:t>
            </a:r>
          </a:p>
          <a:p>
            <a:pPr marL="968375" lvl="2">
              <a:lnSpc>
                <a:spcPct val="80000"/>
              </a:lnSpc>
              <a:spcBef>
                <a:spcPts val="600"/>
              </a:spcBef>
              <a:spcAft>
                <a:spcPts val="600"/>
              </a:spcAft>
            </a:pPr>
            <a:r>
              <a:rPr lang="en-US" dirty="0" smtClean="0"/>
              <a:t>Reflect on how their experience might influence your own decision to pursue your Bachelor’s </a:t>
            </a:r>
            <a:r>
              <a:rPr lang="en-US" dirty="0"/>
              <a:t>D</a:t>
            </a:r>
            <a:r>
              <a:rPr lang="en-US" dirty="0" smtClean="0"/>
              <a:t>egree.</a:t>
            </a:r>
            <a:endParaRPr lang="en-US" dirty="0"/>
          </a:p>
          <a:p>
            <a:endParaRPr lang="en-US" dirty="0"/>
          </a:p>
        </p:txBody>
      </p:sp>
    </p:spTree>
    <p:extLst>
      <p:ext uri="{BB962C8B-B14F-4D97-AF65-F5344CB8AC3E}">
        <p14:creationId xmlns:p14="http://schemas.microsoft.com/office/powerpoint/2010/main" val="165675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3 – Oral Health Resources Scavenger Hunt</a:t>
            </a:r>
            <a:endParaRPr lang="en-US" dirty="0"/>
          </a:p>
        </p:txBody>
      </p:sp>
      <p:sp>
        <p:nvSpPr>
          <p:cNvPr id="3" name="Content Placeholder 2"/>
          <p:cNvSpPr>
            <a:spLocks noGrp="1"/>
          </p:cNvSpPr>
          <p:nvPr>
            <p:ph idx="1"/>
          </p:nvPr>
        </p:nvSpPr>
        <p:spPr>
          <a:xfrm>
            <a:off x="457200" y="1841326"/>
            <a:ext cx="8058150" cy="4284837"/>
          </a:xfrm>
        </p:spPr>
        <p:txBody>
          <a:bodyPr>
            <a:normAutofit/>
          </a:bodyPr>
          <a:lstStyle/>
          <a:p>
            <a:pPr marL="740664" indent="-347472">
              <a:lnSpc>
                <a:spcPct val="80000"/>
              </a:lnSpc>
              <a:spcBef>
                <a:spcPts val="600"/>
              </a:spcBef>
              <a:spcAft>
                <a:spcPts val="600"/>
              </a:spcAft>
            </a:pPr>
            <a:r>
              <a:rPr lang="en-US" dirty="0" smtClean="0"/>
              <a:t>Complete the resource scavenger hunt by finding the answer to each question listed on the following slides.</a:t>
            </a:r>
          </a:p>
          <a:p>
            <a:pPr marL="740664" indent="-347472">
              <a:lnSpc>
                <a:spcPct val="80000"/>
              </a:lnSpc>
              <a:spcBef>
                <a:spcPts val="600"/>
              </a:spcBef>
              <a:spcAft>
                <a:spcPts val="600"/>
              </a:spcAft>
            </a:pPr>
            <a:r>
              <a:rPr lang="en-US" dirty="0"/>
              <a:t>Compile your scavenger hunt answers into a word document to provide to your instructor. </a:t>
            </a:r>
          </a:p>
          <a:p>
            <a:pPr marL="740664" indent="-347472">
              <a:lnSpc>
                <a:spcPct val="80000"/>
              </a:lnSpc>
              <a:spcBef>
                <a:spcPts val="600"/>
              </a:spcBef>
              <a:spcAft>
                <a:spcPts val="600"/>
              </a:spcAft>
            </a:pPr>
            <a:r>
              <a:rPr lang="en-US" dirty="0"/>
              <a:t>If you are asked to find a document, copy and paste the link to the document. </a:t>
            </a:r>
          </a:p>
          <a:p>
            <a:pPr marL="740664" indent="-347472">
              <a:lnSpc>
                <a:spcPct val="80000"/>
              </a:lnSpc>
              <a:spcBef>
                <a:spcPts val="600"/>
              </a:spcBef>
              <a:spcAft>
                <a:spcPts val="600"/>
              </a:spcAft>
            </a:pPr>
            <a:endParaRPr lang="en-US" dirty="0" smtClean="0"/>
          </a:p>
        </p:txBody>
      </p:sp>
    </p:spTree>
    <p:extLst>
      <p:ext uri="{BB962C8B-B14F-4D97-AF65-F5344CB8AC3E}">
        <p14:creationId xmlns:p14="http://schemas.microsoft.com/office/powerpoint/2010/main" val="1226967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Resources Scavenger Hunt</a:t>
            </a:r>
            <a:endParaRPr lang="en-US" dirty="0"/>
          </a:p>
        </p:txBody>
      </p:sp>
      <p:sp>
        <p:nvSpPr>
          <p:cNvPr id="3" name="Content Placeholder 2"/>
          <p:cNvSpPr>
            <a:spLocks noGrp="1"/>
          </p:cNvSpPr>
          <p:nvPr>
            <p:ph idx="1"/>
          </p:nvPr>
        </p:nvSpPr>
        <p:spPr>
          <a:xfrm>
            <a:off x="645886" y="1825625"/>
            <a:ext cx="7886700" cy="4351338"/>
          </a:xfrm>
        </p:spPr>
        <p:txBody>
          <a:bodyPr>
            <a:normAutofit/>
          </a:bodyPr>
          <a:lstStyle/>
          <a:p>
            <a:pPr marL="0" lvl="1" indent="0">
              <a:spcBef>
                <a:spcPts val="1000"/>
              </a:spcBef>
              <a:buNone/>
            </a:pPr>
            <a:r>
              <a:rPr lang="en-US" dirty="0" smtClean="0">
                <a:hlinkClick r:id="rId3"/>
              </a:rPr>
              <a:t>Wisconsin </a:t>
            </a:r>
            <a:r>
              <a:rPr lang="en-US" dirty="0">
                <a:hlinkClick r:id="rId3"/>
              </a:rPr>
              <a:t>State Oral Health </a:t>
            </a:r>
            <a:r>
              <a:rPr lang="en-US" dirty="0" smtClean="0">
                <a:hlinkClick r:id="rId3"/>
              </a:rPr>
              <a:t>Program</a:t>
            </a:r>
            <a:endParaRPr lang="en-US" dirty="0" smtClean="0"/>
          </a:p>
          <a:p>
            <a:pPr lvl="1">
              <a:buFont typeface="Courier New" panose="02070309020205020404" pitchFamily="49" charset="0"/>
              <a:buChar char="o"/>
            </a:pPr>
            <a:r>
              <a:rPr lang="en-US" sz="1800" dirty="0"/>
              <a:t>What oral health data is available in the </a:t>
            </a:r>
            <a:r>
              <a:rPr lang="en-US" sz="1800" i="1" dirty="0"/>
              <a:t>Environmental Public Health Tracking </a:t>
            </a:r>
            <a:r>
              <a:rPr lang="en-US" sz="1800" dirty="0"/>
              <a:t>oral health module?</a:t>
            </a:r>
          </a:p>
          <a:p>
            <a:pPr lvl="1">
              <a:buFont typeface="Courier New" panose="02070309020205020404" pitchFamily="49" charset="0"/>
              <a:buChar char="o"/>
            </a:pPr>
            <a:r>
              <a:rPr lang="en-US" sz="1800" dirty="0"/>
              <a:t>List </a:t>
            </a:r>
            <a:r>
              <a:rPr lang="en-US" sz="1800" dirty="0" smtClean="0"/>
              <a:t>the four </a:t>
            </a:r>
            <a:r>
              <a:rPr lang="en-US" sz="1800" dirty="0"/>
              <a:t>strategic areas of the </a:t>
            </a:r>
            <a:r>
              <a:rPr lang="en-US" sz="1800" i="1" dirty="0"/>
              <a:t>Roadmap for Improving Oral Health in Wisconsin</a:t>
            </a:r>
            <a:r>
              <a:rPr lang="en-US" sz="1800" dirty="0"/>
              <a:t> document</a:t>
            </a:r>
            <a:r>
              <a:rPr lang="en-US" sz="1800" dirty="0" smtClean="0"/>
              <a:t>.</a:t>
            </a:r>
            <a:endParaRPr lang="en-US" dirty="0" smtClean="0"/>
          </a:p>
          <a:p>
            <a:pPr marL="0" lvl="1" indent="0">
              <a:spcBef>
                <a:spcPts val="1000"/>
              </a:spcBef>
              <a:buNone/>
            </a:pPr>
            <a:r>
              <a:rPr lang="en-US" dirty="0">
                <a:hlinkClick r:id="rId4"/>
              </a:rPr>
              <a:t>National Maternal and Child Oral Health Resource </a:t>
            </a:r>
            <a:r>
              <a:rPr lang="en-US" dirty="0" smtClean="0">
                <a:hlinkClick r:id="rId4"/>
              </a:rPr>
              <a:t>Center</a:t>
            </a:r>
            <a:endParaRPr lang="en-US" dirty="0" smtClean="0"/>
          </a:p>
          <a:p>
            <a:pPr lvl="1">
              <a:buFont typeface="Courier New" panose="02070309020205020404" pitchFamily="49" charset="0"/>
              <a:buChar char="o"/>
            </a:pPr>
            <a:r>
              <a:rPr lang="en-US" sz="1800" dirty="0"/>
              <a:t>Find: </a:t>
            </a:r>
          </a:p>
          <a:p>
            <a:pPr lvl="2">
              <a:buFont typeface="Courier New" panose="02070309020205020404" pitchFamily="49" charset="0"/>
              <a:buChar char="o"/>
            </a:pPr>
            <a:r>
              <a:rPr lang="en-US" sz="1800" dirty="0" smtClean="0"/>
              <a:t>The consumer </a:t>
            </a:r>
            <a:r>
              <a:rPr lang="en-US" sz="1800" dirty="0"/>
              <a:t>brochure: </a:t>
            </a:r>
            <a:r>
              <a:rPr lang="en-US" sz="1800" i="1" dirty="0"/>
              <a:t>Two Healthy Smiles: Tips to Keep You and Your Baby Healthy.</a:t>
            </a:r>
          </a:p>
          <a:p>
            <a:pPr lvl="2">
              <a:buFont typeface="Courier New" panose="02070309020205020404" pitchFamily="49" charset="0"/>
              <a:buChar char="o"/>
            </a:pPr>
            <a:r>
              <a:rPr lang="en-US" sz="1800" i="1" dirty="0"/>
              <a:t>National Consensus Statement: Oral Health Care During Pregnancy. </a:t>
            </a:r>
            <a:endParaRPr lang="en-US" sz="1800" i="1" dirty="0" smtClean="0"/>
          </a:p>
          <a:p>
            <a:pPr marL="0" lvl="1" indent="0">
              <a:spcBef>
                <a:spcPts val="1000"/>
              </a:spcBef>
              <a:buNone/>
            </a:pPr>
            <a:r>
              <a:rPr lang="en-US" dirty="0" smtClean="0">
                <a:hlinkClick r:id="rId5"/>
              </a:rPr>
              <a:t>Wisconsin Dental Examining Board</a:t>
            </a:r>
            <a:endParaRPr lang="en-US" dirty="0" smtClean="0"/>
          </a:p>
          <a:p>
            <a:pPr lvl="1">
              <a:buFont typeface="Courier New" panose="02070309020205020404" pitchFamily="49" charset="0"/>
              <a:buChar char="o"/>
            </a:pPr>
            <a:r>
              <a:rPr lang="en-US" sz="1800" dirty="0" smtClean="0">
                <a:solidFill>
                  <a:prstClr val="black"/>
                </a:solidFill>
              </a:rPr>
              <a:t>List the composition of members on the Examining </a:t>
            </a:r>
            <a:r>
              <a:rPr lang="en-US" sz="1800" dirty="0">
                <a:solidFill>
                  <a:prstClr val="black"/>
                </a:solidFill>
              </a:rPr>
              <a:t>B</a:t>
            </a:r>
            <a:r>
              <a:rPr lang="en-US" sz="1800" dirty="0" smtClean="0">
                <a:solidFill>
                  <a:prstClr val="black"/>
                </a:solidFill>
              </a:rPr>
              <a:t>oard.</a:t>
            </a:r>
            <a:endParaRPr lang="en-US" dirty="0" smtClean="0">
              <a:solidFill>
                <a:srgbClr val="FF0000"/>
              </a:solidFill>
            </a:endParaRPr>
          </a:p>
          <a:p>
            <a:pPr marL="514350" lvl="1" indent="-514350">
              <a:spcBef>
                <a:spcPts val="1000"/>
              </a:spcBef>
              <a:buFont typeface="+mj-lt"/>
              <a:buAutoNum type="arabicPeriod"/>
            </a:pPr>
            <a:endParaRPr lang="en-US" dirty="0"/>
          </a:p>
        </p:txBody>
      </p:sp>
    </p:spTree>
    <p:extLst>
      <p:ext uri="{BB962C8B-B14F-4D97-AF65-F5344CB8AC3E}">
        <p14:creationId xmlns:p14="http://schemas.microsoft.com/office/powerpoint/2010/main" val="138315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Resources Scavenger Hunt</a:t>
            </a:r>
            <a:endParaRPr lang="en-US" dirty="0"/>
          </a:p>
        </p:txBody>
      </p:sp>
      <p:sp>
        <p:nvSpPr>
          <p:cNvPr id="3" name="Content Placeholder 2"/>
          <p:cNvSpPr>
            <a:spLocks noGrp="1"/>
          </p:cNvSpPr>
          <p:nvPr>
            <p:ph idx="1"/>
          </p:nvPr>
        </p:nvSpPr>
        <p:spPr>
          <a:xfrm>
            <a:off x="628650" y="1825625"/>
            <a:ext cx="7886700" cy="4556514"/>
          </a:xfrm>
        </p:spPr>
        <p:txBody>
          <a:bodyPr>
            <a:normAutofit/>
          </a:bodyPr>
          <a:lstStyle/>
          <a:p>
            <a:pPr marL="0" lvl="1" indent="0">
              <a:spcBef>
                <a:spcPts val="1000"/>
              </a:spcBef>
              <a:buNone/>
            </a:pPr>
            <a:r>
              <a:rPr lang="en-US" dirty="0">
                <a:hlinkClick r:id="rId3"/>
              </a:rPr>
              <a:t>Early </a:t>
            </a:r>
            <a:r>
              <a:rPr lang="en-US" dirty="0" smtClean="0">
                <a:hlinkClick r:id="rId3"/>
              </a:rPr>
              <a:t>Childhood Learning and </a:t>
            </a:r>
            <a:r>
              <a:rPr lang="en-US" dirty="0">
                <a:hlinkClick r:id="rId3"/>
              </a:rPr>
              <a:t>Knowledge </a:t>
            </a:r>
            <a:r>
              <a:rPr lang="en-US" dirty="0" smtClean="0">
                <a:hlinkClick r:id="rId3"/>
              </a:rPr>
              <a:t>Center</a:t>
            </a:r>
            <a:endParaRPr lang="en-US" dirty="0" smtClean="0"/>
          </a:p>
          <a:p>
            <a:pPr lvl="1">
              <a:buFont typeface="Courier New" panose="02070309020205020404" pitchFamily="49" charset="0"/>
              <a:buChar char="o"/>
            </a:pPr>
            <a:r>
              <a:rPr lang="en-US" sz="1800" dirty="0" smtClean="0">
                <a:solidFill>
                  <a:prstClr val="black"/>
                </a:solidFill>
              </a:rPr>
              <a:t>Find one of the </a:t>
            </a:r>
            <a:r>
              <a:rPr lang="en-US" sz="1800" i="1" dirty="0" smtClean="0">
                <a:solidFill>
                  <a:prstClr val="black"/>
                </a:solidFill>
              </a:rPr>
              <a:t>“Brush Up on Oral Health” </a:t>
            </a:r>
            <a:r>
              <a:rPr lang="en-US" sz="1800" dirty="0" smtClean="0">
                <a:solidFill>
                  <a:prstClr val="black"/>
                </a:solidFill>
              </a:rPr>
              <a:t>tip sheets.</a:t>
            </a:r>
          </a:p>
          <a:p>
            <a:pPr lvl="1">
              <a:buFont typeface="Courier New" panose="02070309020205020404" pitchFamily="49" charset="0"/>
              <a:buChar char="o"/>
            </a:pPr>
            <a:endParaRPr lang="en-US" sz="1000" dirty="0" smtClean="0"/>
          </a:p>
          <a:p>
            <a:pPr marL="0" lvl="1" indent="0">
              <a:spcBef>
                <a:spcPts val="1000"/>
              </a:spcBef>
              <a:buNone/>
            </a:pPr>
            <a:r>
              <a:rPr lang="en-US" dirty="0" smtClean="0">
                <a:hlinkClick r:id="rId4"/>
              </a:rPr>
              <a:t>American </a:t>
            </a:r>
            <a:r>
              <a:rPr lang="en-US" dirty="0">
                <a:hlinkClick r:id="rId4"/>
              </a:rPr>
              <a:t>Academy of Pediatric </a:t>
            </a:r>
            <a:r>
              <a:rPr lang="en-US" dirty="0" smtClean="0">
                <a:hlinkClick r:id="rId4"/>
              </a:rPr>
              <a:t>Dentistry</a:t>
            </a:r>
            <a:endParaRPr lang="en-US" dirty="0"/>
          </a:p>
          <a:p>
            <a:pPr lvl="1">
              <a:buFont typeface="Courier New" panose="02070309020205020404" pitchFamily="49" charset="0"/>
              <a:buChar char="o"/>
            </a:pPr>
            <a:r>
              <a:rPr lang="en-US" sz="1800" dirty="0" smtClean="0">
                <a:solidFill>
                  <a:prstClr val="black"/>
                </a:solidFill>
              </a:rPr>
              <a:t>Find the policy statement </a:t>
            </a:r>
            <a:r>
              <a:rPr lang="en-US" sz="1800" i="1" dirty="0" smtClean="0">
                <a:solidFill>
                  <a:prstClr val="black"/>
                </a:solidFill>
              </a:rPr>
              <a:t>“Use of Silver </a:t>
            </a:r>
            <a:r>
              <a:rPr lang="en-US" sz="1800" i="1" dirty="0" err="1" smtClean="0">
                <a:solidFill>
                  <a:prstClr val="black"/>
                </a:solidFill>
              </a:rPr>
              <a:t>Diamine</a:t>
            </a:r>
            <a:r>
              <a:rPr lang="en-US" sz="1800" i="1" dirty="0" smtClean="0">
                <a:solidFill>
                  <a:prstClr val="black"/>
                </a:solidFill>
              </a:rPr>
              <a:t> Fluoride for Pediatric Dental Patients”.</a:t>
            </a:r>
          </a:p>
          <a:p>
            <a:pPr lvl="1">
              <a:buFont typeface="Courier New" panose="02070309020205020404" pitchFamily="49" charset="0"/>
              <a:buChar char="o"/>
            </a:pPr>
            <a:endParaRPr lang="en-US" sz="1000" i="1" dirty="0" smtClean="0">
              <a:solidFill>
                <a:srgbClr val="FF0000"/>
              </a:solidFill>
            </a:endParaRPr>
          </a:p>
          <a:p>
            <a:pPr marL="0" indent="0">
              <a:buNone/>
            </a:pPr>
            <a:r>
              <a:rPr lang="en-US" sz="2400" dirty="0" smtClean="0">
                <a:hlinkClick r:id="rId5"/>
              </a:rPr>
              <a:t>American Dental Hygienists’ Association</a:t>
            </a:r>
            <a:endParaRPr lang="en-US" sz="2400" dirty="0"/>
          </a:p>
          <a:p>
            <a:pPr lvl="1">
              <a:buFont typeface="Courier New" panose="02070309020205020404" pitchFamily="49" charset="0"/>
              <a:buChar char="o"/>
            </a:pPr>
            <a:r>
              <a:rPr lang="en-US" sz="1800" dirty="0" smtClean="0"/>
              <a:t>Find the dental hygiene standard of care white paper.</a:t>
            </a:r>
            <a:r>
              <a:rPr lang="en-US" sz="1800" dirty="0">
                <a:solidFill>
                  <a:srgbClr val="FF0000"/>
                </a:solidFill>
              </a:rPr>
              <a:t> </a:t>
            </a:r>
            <a:endParaRPr lang="en-US" sz="1800" dirty="0" smtClean="0">
              <a:solidFill>
                <a:srgbClr val="FF0000"/>
              </a:solidFill>
            </a:endParaRPr>
          </a:p>
          <a:p>
            <a:pPr lvl="1">
              <a:buFont typeface="Courier New" panose="02070309020205020404" pitchFamily="49" charset="0"/>
              <a:buChar char="o"/>
            </a:pPr>
            <a:endParaRPr lang="en-US" sz="1000" dirty="0" smtClean="0">
              <a:solidFill>
                <a:srgbClr val="FF0000"/>
              </a:solidFill>
            </a:endParaRPr>
          </a:p>
          <a:p>
            <a:pPr marL="0" indent="0">
              <a:buNone/>
            </a:pPr>
            <a:r>
              <a:rPr lang="en-US" sz="2400" dirty="0" smtClean="0">
                <a:hlinkClick r:id="rId6"/>
              </a:rPr>
              <a:t>Wisconsin </a:t>
            </a:r>
            <a:r>
              <a:rPr lang="en-US" sz="2400" dirty="0">
                <a:hlinkClick r:id="rId6"/>
              </a:rPr>
              <a:t>Practice </a:t>
            </a:r>
            <a:r>
              <a:rPr lang="en-US" sz="2400" dirty="0" smtClean="0">
                <a:hlinkClick r:id="rId6"/>
              </a:rPr>
              <a:t>Act</a:t>
            </a:r>
            <a:endParaRPr lang="en-US" sz="2400" dirty="0" smtClean="0"/>
          </a:p>
          <a:p>
            <a:pPr lvl="1">
              <a:buFont typeface="Courier New" panose="02070309020205020404" pitchFamily="49" charset="0"/>
              <a:buChar char="o"/>
            </a:pPr>
            <a:r>
              <a:rPr lang="en-US" sz="1800" dirty="0" smtClean="0"/>
              <a:t>Find the requirements for license renewal including how often and how many continuing education credits are needed.</a:t>
            </a:r>
            <a:endParaRPr lang="en-US" sz="1800" dirty="0"/>
          </a:p>
        </p:txBody>
      </p:sp>
    </p:spTree>
    <p:extLst>
      <p:ext uri="{BB962C8B-B14F-4D97-AF65-F5344CB8AC3E}">
        <p14:creationId xmlns:p14="http://schemas.microsoft.com/office/powerpoint/2010/main" val="122815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3 –  Assessment</a:t>
            </a:r>
            <a:endParaRPr lang="en-US" dirty="0"/>
          </a:p>
        </p:txBody>
      </p:sp>
      <p:sp>
        <p:nvSpPr>
          <p:cNvPr id="3" name="Content Placeholder 2"/>
          <p:cNvSpPr>
            <a:spLocks noGrp="1"/>
          </p:cNvSpPr>
          <p:nvPr>
            <p:ph idx="1"/>
          </p:nvPr>
        </p:nvSpPr>
        <p:spPr/>
        <p:txBody>
          <a:bodyPr/>
          <a:lstStyle/>
          <a:p>
            <a:pPr marL="740664" indent="-347472">
              <a:lnSpc>
                <a:spcPct val="80000"/>
              </a:lnSpc>
              <a:spcBef>
                <a:spcPts val="600"/>
              </a:spcBef>
              <a:spcAft>
                <a:spcPts val="600"/>
              </a:spcAft>
            </a:pPr>
            <a:r>
              <a:rPr lang="en-US" dirty="0" smtClean="0"/>
              <a:t>In </a:t>
            </a:r>
            <a:r>
              <a:rPr lang="en-US" dirty="0"/>
              <a:t>one paragraph describe </a:t>
            </a:r>
            <a:r>
              <a:rPr lang="en-US" dirty="0" smtClean="0"/>
              <a:t>the top two resources you will use as you begin your professional career.  Describe what </a:t>
            </a:r>
            <a:r>
              <a:rPr lang="en-US" dirty="0"/>
              <a:t>aspects of the resource you find to be </a:t>
            </a:r>
            <a:r>
              <a:rPr lang="en-US" dirty="0" smtClean="0"/>
              <a:t>helpful.</a:t>
            </a:r>
            <a:endParaRPr lang="en-US" dirty="0"/>
          </a:p>
        </p:txBody>
      </p:sp>
    </p:spTree>
    <p:extLst>
      <p:ext uri="{BB962C8B-B14F-4D97-AF65-F5344CB8AC3E}">
        <p14:creationId xmlns:p14="http://schemas.microsoft.com/office/powerpoint/2010/main" val="396607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Acknowledgments</a:t>
            </a:r>
            <a:endParaRPr lang="en-US" dirty="0"/>
          </a:p>
        </p:txBody>
      </p:sp>
      <p:sp>
        <p:nvSpPr>
          <p:cNvPr id="3" name="Content Placeholder 2"/>
          <p:cNvSpPr>
            <a:spLocks noGrp="1"/>
          </p:cNvSpPr>
          <p:nvPr>
            <p:ph sz="half" idx="1"/>
          </p:nvPr>
        </p:nvSpPr>
        <p:spPr>
          <a:xfrm>
            <a:off x="350146" y="1790701"/>
            <a:ext cx="3886200" cy="4351338"/>
          </a:xfrm>
        </p:spPr>
        <p:txBody>
          <a:bodyPr>
            <a:normAutofit/>
          </a:bodyPr>
          <a:lstStyle/>
          <a:p>
            <a:pPr marL="0" indent="0" algn="ctr">
              <a:buNone/>
            </a:pPr>
            <a:r>
              <a:rPr lang="en-US" b="1" u="sng" dirty="0" smtClean="0"/>
              <a:t>Primary Authors</a:t>
            </a:r>
          </a:p>
          <a:p>
            <a:pPr marL="0" lvl="0" indent="0">
              <a:buNone/>
            </a:pPr>
            <a:r>
              <a:rPr lang="en-US" sz="2000" b="1" dirty="0">
                <a:solidFill>
                  <a:prstClr val="black"/>
                </a:solidFill>
              </a:rPr>
              <a:t>Patty Hooper, </a:t>
            </a:r>
            <a:r>
              <a:rPr lang="en-US" sz="2000" dirty="0">
                <a:solidFill>
                  <a:prstClr val="black"/>
                </a:solidFill>
              </a:rPr>
              <a:t>RDH, BSDH</a:t>
            </a:r>
          </a:p>
          <a:p>
            <a:pPr marL="0" lvl="0" indent="0">
              <a:buNone/>
            </a:pPr>
            <a:r>
              <a:rPr lang="en-US" sz="2000" dirty="0">
                <a:solidFill>
                  <a:prstClr val="black"/>
                </a:solidFill>
              </a:rPr>
              <a:t>Clinical Instructor of Dental Hygiene</a:t>
            </a:r>
          </a:p>
          <a:p>
            <a:pPr marL="0" lvl="0" indent="0">
              <a:buNone/>
            </a:pPr>
            <a:r>
              <a:rPr lang="en-US" sz="2000" dirty="0">
                <a:solidFill>
                  <a:prstClr val="black"/>
                </a:solidFill>
              </a:rPr>
              <a:t>Waukesha County Technical College</a:t>
            </a:r>
          </a:p>
          <a:p>
            <a:pPr marL="0" lvl="0" indent="0">
              <a:buNone/>
            </a:pPr>
            <a:endParaRPr lang="en-US" sz="2000" dirty="0">
              <a:solidFill>
                <a:prstClr val="black"/>
              </a:solidFill>
            </a:endParaRPr>
          </a:p>
          <a:p>
            <a:pPr marL="0" indent="0">
              <a:buNone/>
            </a:pPr>
            <a:r>
              <a:rPr lang="en-US" sz="2000" b="1" dirty="0"/>
              <a:t>Debbie Schumacher, </a:t>
            </a:r>
            <a:r>
              <a:rPr lang="en-US" sz="2000" dirty="0"/>
              <a:t>RDH-ME</a:t>
            </a:r>
          </a:p>
          <a:p>
            <a:pPr marL="0" indent="0">
              <a:buNone/>
            </a:pPr>
            <a:r>
              <a:rPr lang="en-US" sz="2000" dirty="0"/>
              <a:t>Instructor of Dental Hygiene</a:t>
            </a:r>
          </a:p>
          <a:p>
            <a:pPr marL="0" indent="0">
              <a:buNone/>
            </a:pPr>
            <a:r>
              <a:rPr lang="en-US" sz="2000" dirty="0"/>
              <a:t>Chippewa Valley Technical College</a:t>
            </a:r>
          </a:p>
          <a:p>
            <a:endParaRPr lang="en-US" dirty="0" smtClean="0"/>
          </a:p>
          <a:p>
            <a:endParaRPr lang="en-US" dirty="0" smtClean="0"/>
          </a:p>
          <a:p>
            <a:endParaRPr lang="en-US" dirty="0" smtClean="0"/>
          </a:p>
          <a:p>
            <a:endParaRPr lang="en-US" dirty="0"/>
          </a:p>
          <a:p>
            <a:endParaRPr lang="en-US" dirty="0"/>
          </a:p>
          <a:p>
            <a:endParaRPr lang="en-US" dirty="0"/>
          </a:p>
        </p:txBody>
      </p:sp>
      <p:sp>
        <p:nvSpPr>
          <p:cNvPr id="5" name="Content Placeholder 4"/>
          <p:cNvSpPr>
            <a:spLocks noGrp="1"/>
          </p:cNvSpPr>
          <p:nvPr>
            <p:ph sz="half" idx="2"/>
          </p:nvPr>
        </p:nvSpPr>
        <p:spPr>
          <a:xfrm>
            <a:off x="4629149" y="1790701"/>
            <a:ext cx="4254605" cy="4351338"/>
          </a:xfrm>
        </p:spPr>
        <p:txBody>
          <a:bodyPr>
            <a:normAutofit/>
          </a:bodyPr>
          <a:lstStyle/>
          <a:p>
            <a:pPr marL="0" indent="0" algn="ctr">
              <a:buNone/>
            </a:pPr>
            <a:r>
              <a:rPr lang="en-US" b="1" u="sng" dirty="0" smtClean="0"/>
              <a:t>Additional Contributors</a:t>
            </a:r>
          </a:p>
          <a:p>
            <a:pPr marL="0" lvl="0" indent="0">
              <a:buNone/>
            </a:pPr>
            <a:r>
              <a:rPr lang="en-US" sz="2000" b="1" dirty="0" smtClean="0">
                <a:solidFill>
                  <a:prstClr val="black"/>
                </a:solidFill>
              </a:rPr>
              <a:t>Dana Fischer, </a:t>
            </a:r>
            <a:r>
              <a:rPr lang="en-US" sz="2000" dirty="0" smtClean="0">
                <a:solidFill>
                  <a:prstClr val="black"/>
                </a:solidFill>
              </a:rPr>
              <a:t>CHES</a:t>
            </a:r>
            <a:endParaRPr lang="en-US" sz="2000" dirty="0">
              <a:solidFill>
                <a:prstClr val="black"/>
              </a:solidFill>
            </a:endParaRPr>
          </a:p>
          <a:p>
            <a:pPr marL="0" lvl="0" indent="0">
              <a:buNone/>
            </a:pPr>
            <a:r>
              <a:rPr lang="en-US" sz="2000" dirty="0" smtClean="0">
                <a:solidFill>
                  <a:prstClr val="black"/>
                </a:solidFill>
              </a:rPr>
              <a:t>HSMB Project Manager</a:t>
            </a:r>
            <a:endParaRPr lang="en-US" sz="2000" dirty="0">
              <a:solidFill>
                <a:prstClr val="black"/>
              </a:solidFill>
            </a:endParaRPr>
          </a:p>
          <a:p>
            <a:pPr marL="0" lvl="0" indent="0">
              <a:buNone/>
            </a:pPr>
            <a:r>
              <a:rPr lang="en-US" sz="2000" dirty="0" smtClean="0">
                <a:solidFill>
                  <a:prstClr val="black"/>
                </a:solidFill>
              </a:rPr>
              <a:t>Children’s Health Alliance of Wisconsin</a:t>
            </a:r>
          </a:p>
          <a:p>
            <a:pPr marL="0" lvl="0" indent="0">
              <a:buNone/>
            </a:pPr>
            <a:endParaRPr lang="en-US" sz="2000" b="1" dirty="0" smtClean="0">
              <a:solidFill>
                <a:prstClr val="black"/>
              </a:solidFill>
            </a:endParaRPr>
          </a:p>
          <a:p>
            <a:pPr marL="0" lvl="0" indent="0">
              <a:buNone/>
            </a:pPr>
            <a:r>
              <a:rPr lang="en-US" sz="2000" b="1" dirty="0" smtClean="0">
                <a:solidFill>
                  <a:prstClr val="black"/>
                </a:solidFill>
              </a:rPr>
              <a:t>Diane Flanagan, </a:t>
            </a:r>
            <a:r>
              <a:rPr lang="en-US" sz="2000" dirty="0" smtClean="0">
                <a:solidFill>
                  <a:prstClr val="black"/>
                </a:solidFill>
              </a:rPr>
              <a:t>RDH</a:t>
            </a:r>
            <a:endParaRPr lang="en-US" sz="2000" dirty="0">
              <a:solidFill>
                <a:prstClr val="black"/>
              </a:solidFill>
            </a:endParaRPr>
          </a:p>
          <a:p>
            <a:pPr marL="0" lvl="0" indent="0">
              <a:buNone/>
            </a:pPr>
            <a:r>
              <a:rPr lang="en-US" sz="2000" dirty="0" smtClean="0">
                <a:solidFill>
                  <a:prstClr val="black"/>
                </a:solidFill>
              </a:rPr>
              <a:t>Senior Project Manager</a:t>
            </a:r>
            <a:endParaRPr lang="en-US" sz="2000" dirty="0">
              <a:solidFill>
                <a:prstClr val="black"/>
              </a:solidFill>
            </a:endParaRPr>
          </a:p>
          <a:p>
            <a:pPr marL="0" lvl="0" indent="0">
              <a:buNone/>
            </a:pPr>
            <a:r>
              <a:rPr lang="en-US" sz="2000" dirty="0">
                <a:solidFill>
                  <a:prstClr val="black"/>
                </a:solidFill>
              </a:rPr>
              <a:t>Children’s Health Alliance of Wisconsin</a:t>
            </a:r>
          </a:p>
          <a:p>
            <a:pPr marL="0" lvl="0" indent="0">
              <a:buNone/>
            </a:pPr>
            <a:endParaRPr lang="en-US" sz="2000" dirty="0">
              <a:solidFill>
                <a:prstClr val="black"/>
              </a:solidFill>
            </a:endParaRPr>
          </a:p>
          <a:p>
            <a:pPr marL="0" indent="0" algn="ctr">
              <a:buNone/>
            </a:pPr>
            <a:endParaRPr lang="en-US" b="1" u="sng" dirty="0"/>
          </a:p>
        </p:txBody>
      </p:sp>
      <p:pic>
        <p:nvPicPr>
          <p:cNvPr id="4100" name="Picture 4" descr="Image result for Wisconsin Technical College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05" y="5721619"/>
            <a:ext cx="2301980" cy="6813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481183" y="5574170"/>
            <a:ext cx="5229635" cy="1135737"/>
            <a:chOff x="3028335" y="5564645"/>
            <a:chExt cx="5229635" cy="1135737"/>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335" y="5564645"/>
              <a:ext cx="991010" cy="1135737"/>
            </a:xfrm>
            <a:prstGeom prst="rect">
              <a:avLst/>
            </a:prstGeom>
          </p:spPr>
        </p:pic>
        <p:sp>
          <p:nvSpPr>
            <p:cNvPr id="6" name="TextBox 5"/>
            <p:cNvSpPr txBox="1"/>
            <p:nvPr/>
          </p:nvSpPr>
          <p:spPr>
            <a:xfrm>
              <a:off x="4133645" y="5712094"/>
              <a:ext cx="4124325" cy="769441"/>
            </a:xfrm>
            <a:prstGeom prst="rect">
              <a:avLst/>
            </a:prstGeom>
            <a:noFill/>
          </p:spPr>
          <p:txBody>
            <a:bodyPr wrap="square" rtlCol="0">
              <a:spAutoFit/>
            </a:bodyPr>
            <a:lstStyle/>
            <a:p>
              <a:r>
                <a:rPr lang="en-US" sz="1100" dirty="0"/>
                <a:t>This project is supported in part by funding from the Maternal and Child Health Bureau, Health Resources and Services Administration, U.S. Department of Health and Human Services grant number </a:t>
              </a:r>
              <a:r>
                <a:rPr lang="en-US" sz="1100" dirty="0" smtClean="0"/>
                <a:t>H47MC28475</a:t>
              </a:r>
              <a:endParaRPr lang="en-US" sz="1100" dirty="0"/>
            </a:p>
          </p:txBody>
        </p:sp>
      </p:grpSp>
    </p:spTree>
    <p:extLst>
      <p:ext uri="{BB962C8B-B14F-4D97-AF65-F5344CB8AC3E}">
        <p14:creationId xmlns:p14="http://schemas.microsoft.com/office/powerpoint/2010/main" val="135446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4 – Community Resources</a:t>
            </a:r>
            <a:endParaRPr lang="en-US" dirty="0"/>
          </a:p>
        </p:txBody>
      </p:sp>
      <p:sp>
        <p:nvSpPr>
          <p:cNvPr id="3" name="Content Placeholder 2"/>
          <p:cNvSpPr>
            <a:spLocks noGrp="1"/>
          </p:cNvSpPr>
          <p:nvPr>
            <p:ph idx="1"/>
          </p:nvPr>
        </p:nvSpPr>
        <p:spPr>
          <a:xfrm>
            <a:off x="628650" y="1825625"/>
            <a:ext cx="7886700" cy="4850748"/>
          </a:xfrm>
        </p:spPr>
        <p:txBody>
          <a:bodyPr>
            <a:normAutofit fontScale="92500" lnSpcReduction="10000"/>
          </a:bodyPr>
          <a:lstStyle/>
          <a:p>
            <a:pPr marL="0" lvl="1" indent="0">
              <a:buNone/>
            </a:pPr>
            <a:r>
              <a:rPr lang="en-US" sz="2800" dirty="0"/>
              <a:t>Community Resources </a:t>
            </a:r>
            <a:r>
              <a:rPr lang="en-US" sz="2800" dirty="0" smtClean="0"/>
              <a:t>Activity (choose one)</a:t>
            </a:r>
          </a:p>
          <a:p>
            <a:pPr marL="740664" lvl="1" indent="-342900">
              <a:spcBef>
                <a:spcPts val="600"/>
              </a:spcBef>
              <a:spcAft>
                <a:spcPts val="600"/>
              </a:spcAft>
            </a:pPr>
            <a:r>
              <a:rPr lang="en-US" sz="2600" dirty="0" smtClean="0"/>
              <a:t>As a group of 3 or 4 choose </a:t>
            </a:r>
            <a:r>
              <a:rPr lang="en-US" sz="2600" b="1" dirty="0" smtClean="0"/>
              <a:t>one</a:t>
            </a:r>
            <a:r>
              <a:rPr lang="en-US" sz="2600" dirty="0" smtClean="0"/>
              <a:t> of the organizations listed below to research. Identify a contact person within that organization to do a brief interview with either in-person or via email. Introduce yourselves and ask them to provide a brief background on the oral health programs or initiatives they are working on. Topics to consider asking about include; school sealant programs, fluoride varnish programs, education and dental referrals for pregnant women. </a:t>
            </a:r>
          </a:p>
          <a:p>
            <a:pPr marL="1027113" lvl="2" indent="-338138"/>
            <a:r>
              <a:rPr lang="en-US" sz="2200" dirty="0"/>
              <a:t>L</a:t>
            </a:r>
            <a:r>
              <a:rPr lang="en-US" sz="2200" dirty="0" smtClean="0"/>
              <a:t>ocal public health department in your county or city. Contact a public health nurse or health officer.</a:t>
            </a:r>
          </a:p>
          <a:p>
            <a:pPr marL="1027113" lvl="2" indent="-338138"/>
            <a:r>
              <a:rPr lang="en-US" sz="2200" dirty="0"/>
              <a:t>L</a:t>
            </a:r>
            <a:r>
              <a:rPr lang="en-US" sz="2200" dirty="0" smtClean="0"/>
              <a:t>ocal oral health coalition in your county or city. </a:t>
            </a:r>
          </a:p>
          <a:p>
            <a:pPr marL="1027113" lvl="2" indent="-338138"/>
            <a:r>
              <a:rPr lang="en-US" sz="2200" dirty="0"/>
              <a:t>T</a:t>
            </a:r>
            <a:r>
              <a:rPr lang="en-US" sz="2200" dirty="0" smtClean="0"/>
              <a:t>he Wisconsin Oral Health Coalition. </a:t>
            </a:r>
          </a:p>
        </p:txBody>
      </p:sp>
    </p:spTree>
    <p:extLst>
      <p:ext uri="{BB962C8B-B14F-4D97-AF65-F5344CB8AC3E}">
        <p14:creationId xmlns:p14="http://schemas.microsoft.com/office/powerpoint/2010/main" val="1217412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4 –  Assessment</a:t>
            </a:r>
            <a:endParaRPr lang="en-US" dirty="0"/>
          </a:p>
        </p:txBody>
      </p:sp>
      <p:sp>
        <p:nvSpPr>
          <p:cNvPr id="3" name="Content Placeholder 2"/>
          <p:cNvSpPr>
            <a:spLocks noGrp="1"/>
          </p:cNvSpPr>
          <p:nvPr>
            <p:ph idx="1"/>
          </p:nvPr>
        </p:nvSpPr>
        <p:spPr/>
        <p:txBody>
          <a:bodyPr/>
          <a:lstStyle/>
          <a:p>
            <a:pPr marL="740664" indent="-347472">
              <a:lnSpc>
                <a:spcPct val="80000"/>
              </a:lnSpc>
              <a:spcBef>
                <a:spcPts val="600"/>
              </a:spcBef>
              <a:spcAft>
                <a:spcPts val="600"/>
              </a:spcAft>
            </a:pPr>
            <a:r>
              <a:rPr lang="en-US" dirty="0" smtClean="0"/>
              <a:t>Write a one page description of the organization that you interviewed including:</a:t>
            </a:r>
          </a:p>
          <a:p>
            <a:pPr marL="976313" lvl="1" indent="-236538"/>
            <a:r>
              <a:rPr lang="en-US" dirty="0" smtClean="0"/>
              <a:t>The name and title of the staff person you communicated with.</a:t>
            </a:r>
          </a:p>
          <a:p>
            <a:pPr marL="976313" lvl="1" indent="-236538"/>
            <a:r>
              <a:rPr lang="en-US" dirty="0" smtClean="0"/>
              <a:t>Key oral health initiatives the organization is working on.</a:t>
            </a:r>
          </a:p>
          <a:p>
            <a:pPr marL="976313" lvl="1" indent="-236538"/>
            <a:r>
              <a:rPr lang="en-US" dirty="0" smtClean="0"/>
              <a:t>What </a:t>
            </a:r>
            <a:r>
              <a:rPr lang="en-US" dirty="0"/>
              <a:t>about their </a:t>
            </a:r>
            <a:r>
              <a:rPr lang="en-US" dirty="0" smtClean="0"/>
              <a:t>project is most </a:t>
            </a:r>
            <a:r>
              <a:rPr lang="en-US" dirty="0"/>
              <a:t>interesting to </a:t>
            </a:r>
            <a:r>
              <a:rPr lang="en-US" dirty="0" smtClean="0"/>
              <a:t>you.</a:t>
            </a:r>
          </a:p>
          <a:p>
            <a:pPr marL="976313" lvl="1" indent="-236538"/>
            <a:r>
              <a:rPr lang="en-US" dirty="0" smtClean="0"/>
              <a:t>Any suggestions you have to improve or expand their programs.</a:t>
            </a:r>
            <a:endParaRPr lang="en-US" dirty="0"/>
          </a:p>
        </p:txBody>
      </p:sp>
    </p:spTree>
    <p:extLst>
      <p:ext uri="{BB962C8B-B14F-4D97-AF65-F5344CB8AC3E}">
        <p14:creationId xmlns:p14="http://schemas.microsoft.com/office/powerpoint/2010/main" val="204360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dirty="0" smtClean="0"/>
              <a:t>Activity 5 – Motivational Interviewing</a:t>
            </a:r>
            <a:endParaRPr lang="en-US" dirty="0"/>
          </a:p>
        </p:txBody>
      </p:sp>
      <p:sp>
        <p:nvSpPr>
          <p:cNvPr id="3" name="Content Placeholder 2"/>
          <p:cNvSpPr>
            <a:spLocks noGrp="1"/>
          </p:cNvSpPr>
          <p:nvPr>
            <p:ph idx="1"/>
          </p:nvPr>
        </p:nvSpPr>
        <p:spPr/>
        <p:txBody>
          <a:bodyPr/>
          <a:lstStyle/>
          <a:p>
            <a:pPr marL="740664" indent="-347472">
              <a:lnSpc>
                <a:spcPct val="80000"/>
              </a:lnSpc>
              <a:spcBef>
                <a:spcPts val="600"/>
              </a:spcBef>
              <a:spcAft>
                <a:spcPts val="600"/>
              </a:spcAft>
            </a:pPr>
            <a:r>
              <a:rPr lang="en-US" dirty="0" smtClean="0"/>
              <a:t>Read the </a:t>
            </a:r>
            <a:r>
              <a:rPr lang="en-US" dirty="0"/>
              <a:t>Motivational </a:t>
            </a:r>
            <a:r>
              <a:rPr lang="en-US" dirty="0" smtClean="0"/>
              <a:t>Interviewing article on the following slide. </a:t>
            </a:r>
          </a:p>
          <a:p>
            <a:pPr marL="740664" indent="-347472">
              <a:lnSpc>
                <a:spcPct val="80000"/>
              </a:lnSpc>
              <a:spcBef>
                <a:spcPts val="600"/>
              </a:spcBef>
              <a:spcAft>
                <a:spcPts val="600"/>
              </a:spcAft>
            </a:pPr>
            <a:r>
              <a:rPr lang="en-US" dirty="0" smtClean="0"/>
              <a:t>Watch the Motivational Interviewing video that can be accessed on the next slide. </a:t>
            </a:r>
          </a:p>
          <a:p>
            <a:pPr marL="740664" indent="-347472">
              <a:lnSpc>
                <a:spcPct val="80000"/>
              </a:lnSpc>
              <a:spcBef>
                <a:spcPts val="600"/>
              </a:spcBef>
              <a:spcAft>
                <a:spcPts val="600"/>
              </a:spcAft>
            </a:pPr>
            <a:r>
              <a:rPr lang="en-US" dirty="0" smtClean="0"/>
              <a:t>Choose </a:t>
            </a:r>
            <a:r>
              <a:rPr lang="en-US" b="1" dirty="0" smtClean="0"/>
              <a:t>one</a:t>
            </a:r>
            <a:r>
              <a:rPr lang="en-US" dirty="0" smtClean="0"/>
              <a:t> activity on slides 25-26 to do with a partner.</a:t>
            </a:r>
            <a:endParaRPr lang="en-US" dirty="0"/>
          </a:p>
        </p:txBody>
      </p:sp>
    </p:spTree>
    <p:extLst>
      <p:ext uri="{BB962C8B-B14F-4D97-AF65-F5344CB8AC3E}">
        <p14:creationId xmlns:p14="http://schemas.microsoft.com/office/powerpoint/2010/main" val="112093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“Motivational Interviewing”</a:t>
            </a:r>
            <a:endParaRPr lang="en-US" dirty="0"/>
          </a:p>
        </p:txBody>
      </p:sp>
      <p:sp>
        <p:nvSpPr>
          <p:cNvPr id="3" name="Content Placeholder 2"/>
          <p:cNvSpPr>
            <a:spLocks noGrp="1"/>
          </p:cNvSpPr>
          <p:nvPr>
            <p:ph idx="1"/>
          </p:nvPr>
        </p:nvSpPr>
        <p:spPr>
          <a:xfrm>
            <a:off x="628650" y="1825625"/>
            <a:ext cx="7886700" cy="4449915"/>
          </a:xfrm>
        </p:spPr>
        <p:txBody>
          <a:bodyPr>
            <a:normAutofit fontScale="92500" lnSpcReduction="10000"/>
          </a:bodyPr>
          <a:lstStyle/>
          <a:p>
            <a:pPr marL="740664" indent="-329184">
              <a:lnSpc>
                <a:spcPct val="80000"/>
              </a:lnSpc>
              <a:spcBef>
                <a:spcPts val="600"/>
              </a:spcBef>
              <a:spcAft>
                <a:spcPts val="600"/>
              </a:spcAft>
            </a:pPr>
            <a:r>
              <a:rPr lang="en-US" sz="3000" dirty="0" smtClean="0"/>
              <a:t>Read the following article.</a:t>
            </a:r>
            <a:endParaRPr lang="en-US" sz="3000" dirty="0"/>
          </a:p>
          <a:p>
            <a:endParaRPr lang="en-US" dirty="0" smtClean="0"/>
          </a:p>
          <a:p>
            <a:endParaRPr lang="en-US" dirty="0"/>
          </a:p>
          <a:p>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r>
              <a:rPr lang="en-US" sz="2400" u="sng" dirty="0">
                <a:hlinkClick r:id="rId3"/>
              </a:rPr>
              <a:t>https://dimensionsofdentalhygiene.com/article/motivational-interviewing-dental-hygienists/</a:t>
            </a:r>
            <a:endParaRPr lang="en-US" sz="2400" dirty="0"/>
          </a:p>
          <a:p>
            <a:pPr lvl="0"/>
            <a:endParaRPr lang="en-US" altLang="en-US" sz="800"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3139" y="2388960"/>
            <a:ext cx="2977722" cy="2840385"/>
          </a:xfrm>
          <a:prstGeom prst="rect">
            <a:avLst/>
          </a:prstGeom>
          <a:ln w="12700">
            <a:solidFill>
              <a:schemeClr val="tx1"/>
            </a:solidFill>
          </a:ln>
        </p:spPr>
      </p:pic>
      <p:sp>
        <p:nvSpPr>
          <p:cNvPr id="5" name="TextBox 4"/>
          <p:cNvSpPr txBox="1"/>
          <p:nvPr/>
        </p:nvSpPr>
        <p:spPr>
          <a:xfrm>
            <a:off x="152400" y="6406222"/>
            <a:ext cx="8839200" cy="430887"/>
          </a:xfrm>
          <a:prstGeom prst="rect">
            <a:avLst/>
          </a:prstGeom>
          <a:noFill/>
        </p:spPr>
        <p:txBody>
          <a:bodyPr wrap="square" rtlCol="0">
            <a:spAutoFit/>
          </a:bodyPr>
          <a:lstStyle/>
          <a:p>
            <a:r>
              <a:rPr lang="en-US" sz="1100" dirty="0" smtClean="0"/>
              <a:t>Source: </a:t>
            </a:r>
            <a:r>
              <a:rPr lang="en-US" sz="1100" dirty="0"/>
              <a:t> </a:t>
            </a:r>
            <a:r>
              <a:rPr lang="en-US" sz="1100" dirty="0" smtClean="0"/>
              <a:t>Michelle Arnett and Anne </a:t>
            </a:r>
            <a:r>
              <a:rPr lang="en-US" sz="1100" dirty="0" err="1" smtClean="0"/>
              <a:t>Gwozek</a:t>
            </a:r>
            <a:r>
              <a:rPr lang="en-US" sz="1100" dirty="0" smtClean="0"/>
              <a:t>. (2017). </a:t>
            </a:r>
            <a:r>
              <a:rPr lang="en-US" sz="1100" i="1" dirty="0" smtClean="0"/>
              <a:t>Motivational Interviewing for Dental Hygienists</a:t>
            </a:r>
            <a:r>
              <a:rPr lang="en-US" sz="1100" dirty="0" smtClean="0"/>
              <a:t>. Dimensions </a:t>
            </a:r>
            <a:r>
              <a:rPr lang="en-US" sz="1100" dirty="0"/>
              <a:t>of Dental </a:t>
            </a:r>
            <a:r>
              <a:rPr lang="en-US" sz="1100" dirty="0" smtClean="0"/>
              <a:t>Hygiene </a:t>
            </a:r>
            <a:r>
              <a:rPr lang="en-US" sz="1100" dirty="0"/>
              <a:t>May 2017;15(5):54-57. </a:t>
            </a:r>
          </a:p>
        </p:txBody>
      </p:sp>
    </p:spTree>
    <p:extLst>
      <p:ext uri="{BB962C8B-B14F-4D97-AF65-F5344CB8AC3E}">
        <p14:creationId xmlns:p14="http://schemas.microsoft.com/office/powerpoint/2010/main" val="63066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Motivational Interviewing</a:t>
            </a:r>
            <a:endParaRPr lang="en-US" dirty="0"/>
          </a:p>
        </p:txBody>
      </p:sp>
      <p:sp>
        <p:nvSpPr>
          <p:cNvPr id="3" name="Content Placeholder 2"/>
          <p:cNvSpPr>
            <a:spLocks noGrp="1"/>
          </p:cNvSpPr>
          <p:nvPr>
            <p:ph idx="1"/>
          </p:nvPr>
        </p:nvSpPr>
        <p:spPr/>
        <p:txBody>
          <a:bodyPr/>
          <a:lstStyle/>
          <a:p>
            <a:pPr marL="740664" indent="-329184">
              <a:lnSpc>
                <a:spcPct val="80000"/>
              </a:lnSpc>
              <a:spcBef>
                <a:spcPts val="600"/>
              </a:spcBef>
              <a:spcAft>
                <a:spcPts val="600"/>
              </a:spcAft>
            </a:pPr>
            <a:r>
              <a:rPr lang="en-US" dirty="0" smtClean="0"/>
              <a:t>Watch the Tooth Talk video depicting a home visitor using motivational interviewing techniques to discuss oral health with a young mother. </a:t>
            </a:r>
          </a:p>
          <a:p>
            <a:pPr marL="1197864" lvl="1" indent="-329184">
              <a:lnSpc>
                <a:spcPct val="80000"/>
              </a:lnSpc>
              <a:spcBef>
                <a:spcPts val="600"/>
              </a:spcBef>
              <a:spcAft>
                <a:spcPts val="600"/>
              </a:spcAft>
            </a:pPr>
            <a:r>
              <a:rPr lang="en-US" dirty="0" smtClean="0">
                <a:hlinkClick r:id="rId2"/>
              </a:rPr>
              <a:t>http</a:t>
            </a:r>
            <a:r>
              <a:rPr lang="en-US" dirty="0">
                <a:hlinkClick r:id="rId2"/>
              </a:rPr>
              <a:t>://toothtalk.org/portfolio-view/motivational-interviewing-for-kids-healthy-smiles-2</a:t>
            </a:r>
            <a:r>
              <a:rPr lang="en-US" dirty="0" smtClean="0">
                <a:hlinkClick r:id="rId2"/>
              </a:rPr>
              <a:t>/</a:t>
            </a:r>
            <a:endParaRPr lang="en-US" dirty="0" smtClean="0"/>
          </a:p>
          <a:p>
            <a:endParaRPr lang="en-US" dirty="0" smtClean="0"/>
          </a:p>
        </p:txBody>
      </p:sp>
    </p:spTree>
    <p:extLst>
      <p:ext uri="{BB962C8B-B14F-4D97-AF65-F5344CB8AC3E}">
        <p14:creationId xmlns:p14="http://schemas.microsoft.com/office/powerpoint/2010/main" val="131798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5 – Assessment</a:t>
            </a:r>
            <a:endParaRPr lang="en-US" dirty="0"/>
          </a:p>
        </p:txBody>
      </p:sp>
      <p:sp>
        <p:nvSpPr>
          <p:cNvPr id="3" name="Content Placeholder 2"/>
          <p:cNvSpPr>
            <a:spLocks noGrp="1"/>
          </p:cNvSpPr>
          <p:nvPr>
            <p:ph idx="1"/>
          </p:nvPr>
        </p:nvSpPr>
        <p:spPr>
          <a:xfrm>
            <a:off x="628650" y="1444973"/>
            <a:ext cx="7886700" cy="4351338"/>
          </a:xfrm>
        </p:spPr>
        <p:txBody>
          <a:bodyPr/>
          <a:lstStyle/>
          <a:p>
            <a:pPr marL="740664" indent="-329184">
              <a:lnSpc>
                <a:spcPct val="80000"/>
              </a:lnSpc>
              <a:spcBef>
                <a:spcPts val="600"/>
              </a:spcBef>
              <a:spcAft>
                <a:spcPts val="600"/>
              </a:spcAft>
            </a:pPr>
            <a:r>
              <a:rPr lang="en-US" dirty="0" smtClean="0"/>
              <a:t>Choose </a:t>
            </a:r>
            <a:r>
              <a:rPr lang="en-US" b="1" dirty="0" smtClean="0"/>
              <a:t>one</a:t>
            </a:r>
            <a:r>
              <a:rPr lang="en-US" dirty="0" smtClean="0"/>
              <a:t> of the five activities on the next two slides to complete with a partner.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63882280"/>
              </p:ext>
            </p:extLst>
          </p:nvPr>
        </p:nvGraphicFramePr>
        <p:xfrm>
          <a:off x="254500" y="2629351"/>
          <a:ext cx="2446971" cy="3166959"/>
        </p:xfrm>
        <a:graphic>
          <a:graphicData uri="http://schemas.openxmlformats.org/presentationml/2006/ole">
            <mc:AlternateContent xmlns:mc="http://schemas.openxmlformats.org/markup-compatibility/2006">
              <mc:Choice xmlns:v="urn:schemas-microsoft-com:vml" Requires="v">
                <p:oleObj spid="_x0000_s2698"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254500" y="2629351"/>
                        <a:ext cx="2446971" cy="316695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6108384"/>
              </p:ext>
            </p:extLst>
          </p:nvPr>
        </p:nvGraphicFramePr>
        <p:xfrm>
          <a:off x="3304778" y="2572745"/>
          <a:ext cx="2534443" cy="3280169"/>
        </p:xfrm>
        <a:graphic>
          <a:graphicData uri="http://schemas.openxmlformats.org/presentationml/2006/ole">
            <mc:AlternateContent xmlns:mc="http://schemas.openxmlformats.org/markup-compatibility/2006">
              <mc:Choice xmlns:v="urn:schemas-microsoft-com:vml" Requires="v">
                <p:oleObj spid="_x0000_s2699" name="Acrobat Document" r:id="rId5" imgW="5829199" imgH="7543800" progId="AcroExch.Document.11">
                  <p:embed/>
                </p:oleObj>
              </mc:Choice>
              <mc:Fallback>
                <p:oleObj name="Acrobat Document" r:id="rId5" imgW="5829199" imgH="7543800" progId="AcroExch.Document.11">
                  <p:embed/>
                  <p:pic>
                    <p:nvPicPr>
                      <p:cNvPr id="0" name=""/>
                      <p:cNvPicPr/>
                      <p:nvPr/>
                    </p:nvPicPr>
                    <p:blipFill>
                      <a:blip r:embed="rId6"/>
                      <a:stretch>
                        <a:fillRect/>
                      </a:stretch>
                    </p:blipFill>
                    <p:spPr>
                      <a:xfrm>
                        <a:off x="3304778" y="2572745"/>
                        <a:ext cx="2534443" cy="328016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82145915"/>
              </p:ext>
            </p:extLst>
          </p:nvPr>
        </p:nvGraphicFramePr>
        <p:xfrm>
          <a:off x="6442528" y="2496180"/>
          <a:ext cx="2549866" cy="3300130"/>
        </p:xfrm>
        <a:graphic>
          <a:graphicData uri="http://schemas.openxmlformats.org/presentationml/2006/ole">
            <mc:AlternateContent xmlns:mc="http://schemas.openxmlformats.org/markup-compatibility/2006">
              <mc:Choice xmlns:v="urn:schemas-microsoft-com:vml" Requires="v">
                <p:oleObj spid="_x0000_s2700" name="Acrobat Document" r:id="rId7" imgW="5829199" imgH="7543800" progId="AcroExch.Document.11">
                  <p:embed/>
                </p:oleObj>
              </mc:Choice>
              <mc:Fallback>
                <p:oleObj name="Acrobat Document" r:id="rId7" imgW="5829199" imgH="7543800" progId="AcroExch.Document.11">
                  <p:embed/>
                  <p:pic>
                    <p:nvPicPr>
                      <p:cNvPr id="0" name=""/>
                      <p:cNvPicPr/>
                      <p:nvPr/>
                    </p:nvPicPr>
                    <p:blipFill>
                      <a:blip r:embed="rId8"/>
                      <a:stretch>
                        <a:fillRect/>
                      </a:stretch>
                    </p:blipFill>
                    <p:spPr>
                      <a:xfrm>
                        <a:off x="6442528" y="2496180"/>
                        <a:ext cx="2549866" cy="3300130"/>
                      </a:xfrm>
                      <a:prstGeom prst="rect">
                        <a:avLst/>
                      </a:prstGeom>
                    </p:spPr>
                  </p:pic>
                </p:oleObj>
              </mc:Fallback>
            </mc:AlternateContent>
          </a:graphicData>
        </a:graphic>
      </p:graphicFrame>
    </p:spTree>
    <p:extLst>
      <p:ext uri="{BB962C8B-B14F-4D97-AF65-F5344CB8AC3E}">
        <p14:creationId xmlns:p14="http://schemas.microsoft.com/office/powerpoint/2010/main" val="336333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5 – Assessment </a:t>
            </a:r>
            <a:r>
              <a:rPr lang="en-US" sz="3200" dirty="0" smtClean="0"/>
              <a:t>(continued)</a:t>
            </a:r>
            <a:endParaRPr lang="en-US" sz="3200" dirty="0"/>
          </a:p>
        </p:txBody>
      </p:sp>
      <p:graphicFrame>
        <p:nvGraphicFramePr>
          <p:cNvPr id="5" name="Object 4"/>
          <p:cNvGraphicFramePr>
            <a:graphicFrameLocks noChangeAspect="1"/>
          </p:cNvGraphicFramePr>
          <p:nvPr>
            <p:extLst>
              <p:ext uri="{D42A27DB-BD31-4B8C-83A1-F6EECF244321}">
                <p14:modId xmlns:p14="http://schemas.microsoft.com/office/powerpoint/2010/main" val="2165163548"/>
              </p:ext>
            </p:extLst>
          </p:nvPr>
        </p:nvGraphicFramePr>
        <p:xfrm>
          <a:off x="1219199" y="1977665"/>
          <a:ext cx="3258458" cy="4217215"/>
        </p:xfrm>
        <a:graphic>
          <a:graphicData uri="http://schemas.openxmlformats.org/presentationml/2006/ole">
            <mc:AlternateContent xmlns:mc="http://schemas.openxmlformats.org/markup-compatibility/2006">
              <mc:Choice xmlns:v="urn:schemas-microsoft-com:vml" Requires="v">
                <p:oleObj spid="_x0000_s3508"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1219199" y="1977665"/>
                        <a:ext cx="3258458" cy="421721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6214112"/>
              </p:ext>
            </p:extLst>
          </p:nvPr>
        </p:nvGraphicFramePr>
        <p:xfrm>
          <a:off x="5138056" y="1977665"/>
          <a:ext cx="3120571" cy="4038757"/>
        </p:xfrm>
        <a:graphic>
          <a:graphicData uri="http://schemas.openxmlformats.org/presentationml/2006/ole">
            <mc:AlternateContent xmlns:mc="http://schemas.openxmlformats.org/markup-compatibility/2006">
              <mc:Choice xmlns:v="urn:schemas-microsoft-com:vml" Requires="v">
                <p:oleObj spid="_x0000_s3509" name="Acrobat Document" r:id="rId5" imgW="5829199" imgH="7543800" progId="AcroExch.Document.11">
                  <p:embed/>
                </p:oleObj>
              </mc:Choice>
              <mc:Fallback>
                <p:oleObj name="Acrobat Document" r:id="rId5" imgW="5829199" imgH="7543800" progId="AcroExch.Document.11">
                  <p:embed/>
                  <p:pic>
                    <p:nvPicPr>
                      <p:cNvPr id="0" name=""/>
                      <p:cNvPicPr/>
                      <p:nvPr/>
                    </p:nvPicPr>
                    <p:blipFill>
                      <a:blip r:embed="rId6"/>
                      <a:stretch>
                        <a:fillRect/>
                      </a:stretch>
                    </p:blipFill>
                    <p:spPr>
                      <a:xfrm>
                        <a:off x="5138056" y="1977665"/>
                        <a:ext cx="3120571" cy="4038757"/>
                      </a:xfrm>
                      <a:prstGeom prst="rect">
                        <a:avLst/>
                      </a:prstGeom>
                    </p:spPr>
                  </p:pic>
                </p:oleObj>
              </mc:Fallback>
            </mc:AlternateContent>
          </a:graphicData>
        </a:graphic>
      </p:graphicFrame>
    </p:spTree>
    <p:extLst>
      <p:ext uri="{BB962C8B-B14F-4D97-AF65-F5344CB8AC3E}">
        <p14:creationId xmlns:p14="http://schemas.microsoft.com/office/powerpoint/2010/main" val="274984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6 – Oral Health Literacy</a:t>
            </a:r>
            <a:endParaRPr lang="en-US" dirty="0"/>
          </a:p>
        </p:txBody>
      </p:sp>
      <p:sp>
        <p:nvSpPr>
          <p:cNvPr id="3" name="Content Placeholder 2"/>
          <p:cNvSpPr>
            <a:spLocks noGrp="1"/>
          </p:cNvSpPr>
          <p:nvPr>
            <p:ph idx="1"/>
          </p:nvPr>
        </p:nvSpPr>
        <p:spPr>
          <a:xfrm>
            <a:off x="350729" y="1825625"/>
            <a:ext cx="8164621" cy="4351338"/>
          </a:xfrm>
        </p:spPr>
        <p:txBody>
          <a:bodyPr>
            <a:normAutofit/>
          </a:bodyPr>
          <a:lstStyle/>
          <a:p>
            <a:pPr>
              <a:spcBef>
                <a:spcPts val="0"/>
              </a:spcBef>
            </a:pPr>
            <a:r>
              <a:rPr lang="en-US" dirty="0" smtClean="0"/>
              <a:t>Review the American Dental Association webpage on oral health literacy.</a:t>
            </a:r>
          </a:p>
          <a:p>
            <a:pPr>
              <a:spcBef>
                <a:spcPts val="0"/>
              </a:spcBef>
            </a:pPr>
            <a:r>
              <a:rPr lang="en-US" dirty="0" smtClean="0"/>
              <a:t>Read the Oral Health Literacy article from </a:t>
            </a:r>
            <a:r>
              <a:rPr lang="en-US" i="1" dirty="0" smtClean="0"/>
              <a:t>The Journal of Dental Hygiene</a:t>
            </a:r>
            <a:r>
              <a:rPr lang="en-US" dirty="0" smtClean="0"/>
              <a:t>.</a:t>
            </a:r>
          </a:p>
          <a:p>
            <a:pPr>
              <a:spcBef>
                <a:spcPts val="0"/>
              </a:spcBef>
            </a:pPr>
            <a:r>
              <a:rPr lang="en-US" dirty="0" smtClean="0"/>
              <a:t>Choose one of the </a:t>
            </a:r>
            <a:r>
              <a:rPr lang="en-US" i="1" dirty="0" smtClean="0"/>
              <a:t>First Impressions </a:t>
            </a:r>
            <a:r>
              <a:rPr lang="en-US" dirty="0" smtClean="0"/>
              <a:t>activities on slide 30 to complete.</a:t>
            </a:r>
          </a:p>
          <a:p>
            <a:pPr>
              <a:spcBef>
                <a:spcPts val="0"/>
              </a:spcBef>
            </a:pPr>
            <a:r>
              <a:rPr lang="en-US" dirty="0" smtClean="0"/>
              <a:t>Complete the assessment activity on slide 31.</a:t>
            </a:r>
          </a:p>
          <a:p>
            <a:pPr marL="0" indent="0">
              <a:spcBef>
                <a:spcPts val="0"/>
              </a:spcBef>
              <a:buNone/>
            </a:pPr>
            <a:endParaRPr lang="en-US" dirty="0" smtClean="0"/>
          </a:p>
          <a:p>
            <a:pPr>
              <a:spcBef>
                <a:spcPts val="0"/>
              </a:spcBef>
            </a:pPr>
            <a:endParaRPr lang="en-US" dirty="0" smtClean="0"/>
          </a:p>
          <a:p>
            <a:pPr marL="0" indent="0">
              <a:buNone/>
            </a:pPr>
            <a:endParaRPr lang="en-US" dirty="0"/>
          </a:p>
        </p:txBody>
      </p:sp>
    </p:spTree>
    <p:extLst>
      <p:ext uri="{BB962C8B-B14F-4D97-AF65-F5344CB8AC3E}">
        <p14:creationId xmlns:p14="http://schemas.microsoft.com/office/powerpoint/2010/main" val="2538683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6 – Oral Health Literacy</a:t>
            </a:r>
            <a:endParaRPr lang="en-US" dirty="0"/>
          </a:p>
        </p:txBody>
      </p:sp>
      <p:sp>
        <p:nvSpPr>
          <p:cNvPr id="3" name="Content Placeholder 2"/>
          <p:cNvSpPr>
            <a:spLocks noGrp="1"/>
          </p:cNvSpPr>
          <p:nvPr>
            <p:ph idx="1"/>
          </p:nvPr>
        </p:nvSpPr>
        <p:spPr>
          <a:xfrm>
            <a:off x="350729" y="1825625"/>
            <a:ext cx="8164621" cy="4351338"/>
          </a:xfrm>
        </p:spPr>
        <p:txBody>
          <a:bodyPr>
            <a:normAutofit/>
          </a:bodyPr>
          <a:lstStyle/>
          <a:p>
            <a:pPr>
              <a:spcBef>
                <a:spcPts val="0"/>
              </a:spcBef>
            </a:pPr>
            <a:r>
              <a:rPr lang="en-US" dirty="0" smtClean="0"/>
              <a:t>Review the American Dental Association webpage on oral health literacy. </a:t>
            </a:r>
          </a:p>
          <a:p>
            <a:pPr marL="1025525" lvl="1" indent="-342900"/>
            <a:r>
              <a:rPr lang="en-US" dirty="0" smtClean="0">
                <a:hlinkClick r:id="rId2"/>
              </a:rPr>
              <a:t>https</a:t>
            </a:r>
            <a:r>
              <a:rPr lang="en-US" dirty="0">
                <a:hlinkClick r:id="rId2"/>
              </a:rPr>
              <a:t>://www.ada.org/en/public-programs/health-literacy-in-dentistry</a:t>
            </a:r>
            <a:endParaRPr lang="en-US" dirty="0"/>
          </a:p>
          <a:p>
            <a:pPr marL="0" indent="0">
              <a:buNone/>
            </a:pPr>
            <a:endParaRPr lang="en-US" dirty="0"/>
          </a:p>
        </p:txBody>
      </p:sp>
      <p:pic>
        <p:nvPicPr>
          <p:cNvPr id="4100" name="Picture 4" descr="Image result for American Dental Associ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501" y="4422180"/>
            <a:ext cx="3436711" cy="136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4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“Improving Oral Health Literacy – The New Standard in Dental Hygiene Practice”</a:t>
            </a:r>
            <a:endParaRPr lang="en-US" sz="3200" dirty="0"/>
          </a:p>
        </p:txBody>
      </p:sp>
      <p:sp>
        <p:nvSpPr>
          <p:cNvPr id="3" name="Content Placeholder 2"/>
          <p:cNvSpPr>
            <a:spLocks noGrp="1"/>
          </p:cNvSpPr>
          <p:nvPr>
            <p:ph idx="1"/>
          </p:nvPr>
        </p:nvSpPr>
        <p:spPr/>
        <p:txBody>
          <a:bodyPr/>
          <a:lstStyle/>
          <a:p>
            <a:pPr marL="740664" indent="-347472">
              <a:lnSpc>
                <a:spcPct val="80000"/>
              </a:lnSpc>
              <a:spcBef>
                <a:spcPts val="600"/>
              </a:spcBef>
              <a:spcAft>
                <a:spcPts val="600"/>
              </a:spcAft>
            </a:pPr>
            <a:r>
              <a:rPr lang="en-US" dirty="0" smtClean="0"/>
              <a:t>Read the following article.</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555" y="2468002"/>
            <a:ext cx="2950709" cy="3583004"/>
          </a:xfrm>
          <a:prstGeom prst="rect">
            <a:avLst/>
          </a:prstGeom>
          <a:ln w="12700">
            <a:solidFill>
              <a:schemeClr val="tx1"/>
            </a:solidFill>
          </a:ln>
        </p:spPr>
      </p:pic>
      <p:sp>
        <p:nvSpPr>
          <p:cNvPr id="6" name="TextBox 5"/>
          <p:cNvSpPr txBox="1"/>
          <p:nvPr/>
        </p:nvSpPr>
        <p:spPr>
          <a:xfrm>
            <a:off x="457200" y="6400800"/>
            <a:ext cx="8077200" cy="430887"/>
          </a:xfrm>
          <a:prstGeom prst="rect">
            <a:avLst/>
          </a:prstGeom>
          <a:noFill/>
        </p:spPr>
        <p:txBody>
          <a:bodyPr wrap="square" rtlCol="0">
            <a:spAutoFit/>
          </a:bodyPr>
          <a:lstStyle/>
          <a:p>
            <a:r>
              <a:rPr lang="en-US" sz="1100" dirty="0" smtClean="0"/>
              <a:t>Source: </a:t>
            </a:r>
            <a:r>
              <a:rPr lang="en-US" sz="1100" dirty="0" err="1" smtClean="0"/>
              <a:t>Bress</a:t>
            </a:r>
            <a:r>
              <a:rPr lang="en-US" sz="1100" dirty="0" smtClean="0"/>
              <a:t>, L. (2013). Improving Oral Health Literacy-The New Standard in Dental Hygiene Practice. </a:t>
            </a:r>
            <a:r>
              <a:rPr lang="en-US" sz="1100" i="1" dirty="0" smtClean="0"/>
              <a:t>The Journal of Dental Hygiene, </a:t>
            </a:r>
            <a:r>
              <a:rPr lang="en-US" sz="1100" dirty="0" smtClean="0"/>
              <a:t>87(6), 322-329. </a:t>
            </a:r>
          </a:p>
        </p:txBody>
      </p:sp>
      <p:sp>
        <p:nvSpPr>
          <p:cNvPr id="7" name="TextBox 6"/>
          <p:cNvSpPr txBox="1"/>
          <p:nvPr/>
        </p:nvSpPr>
        <p:spPr>
          <a:xfrm>
            <a:off x="861848" y="3247697"/>
            <a:ext cx="3902621" cy="923330"/>
          </a:xfrm>
          <a:prstGeom prst="rect">
            <a:avLst/>
          </a:prstGeom>
          <a:noFill/>
        </p:spPr>
        <p:txBody>
          <a:bodyPr wrap="square" rtlCol="0">
            <a:spAutoFit/>
          </a:bodyPr>
          <a:lstStyle/>
          <a:p>
            <a:r>
              <a:rPr lang="en-US" dirty="0">
                <a:hlinkClick r:id="rId4"/>
              </a:rPr>
              <a:t>https://</a:t>
            </a:r>
            <a:r>
              <a:rPr lang="en-US" dirty="0" smtClean="0">
                <a:hlinkClick r:id="rId4"/>
              </a:rPr>
              <a:t>www.ncbi.nlm.nih.gov/pubmed/24357560</a:t>
            </a:r>
            <a:endParaRPr lang="en-US" dirty="0" smtClean="0"/>
          </a:p>
          <a:p>
            <a:endParaRPr lang="en-US" dirty="0"/>
          </a:p>
        </p:txBody>
      </p:sp>
    </p:spTree>
    <p:extLst>
      <p:ext uri="{BB962C8B-B14F-4D97-AF65-F5344CB8AC3E}">
        <p14:creationId xmlns:p14="http://schemas.microsoft.com/office/powerpoint/2010/main" val="302101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a:xfrm>
            <a:off x="628650" y="1825625"/>
            <a:ext cx="7886700" cy="4621828"/>
          </a:xfrm>
        </p:spPr>
        <p:txBody>
          <a:bodyPr>
            <a:normAutofit lnSpcReduction="10000"/>
          </a:bodyPr>
          <a:lstStyle/>
          <a:p>
            <a:pPr marL="0" indent="0">
              <a:buNone/>
            </a:pPr>
            <a:r>
              <a:rPr lang="en-US" dirty="0" smtClean="0"/>
              <a:t>After viewing these resources students will be able to appreciate the importance, professional responsibility and skills needed to be a life long learner by:</a:t>
            </a:r>
          </a:p>
          <a:p>
            <a:pPr marL="728663" lvl="1" indent="-385763">
              <a:buFont typeface="+mj-lt"/>
              <a:buAutoNum type="arabicPeriod"/>
            </a:pPr>
            <a:r>
              <a:rPr lang="en-US" dirty="0" smtClean="0"/>
              <a:t>Recognizing how the profession of dental hygiene is constantly changing.</a:t>
            </a:r>
          </a:p>
          <a:p>
            <a:pPr marL="728663" lvl="1" indent="-385763">
              <a:buFont typeface="+mj-lt"/>
              <a:buAutoNum type="arabicPeriod"/>
            </a:pPr>
            <a:r>
              <a:rPr lang="en-US" dirty="0" smtClean="0"/>
              <a:t>Identifying credible sources of current oral health information.</a:t>
            </a:r>
          </a:p>
          <a:p>
            <a:pPr marL="728663" lvl="1" indent="-385763">
              <a:buFont typeface="+mj-lt"/>
              <a:buAutoNum type="arabicPeriod"/>
            </a:pPr>
            <a:r>
              <a:rPr lang="en-US" dirty="0" smtClean="0"/>
              <a:t>Identifying community resources and referral sources to address concerns of patients.</a:t>
            </a:r>
          </a:p>
          <a:p>
            <a:pPr marL="728663" lvl="1" indent="-385763">
              <a:buFont typeface="+mj-lt"/>
              <a:buAutoNum type="arabicPeriod"/>
            </a:pPr>
            <a:r>
              <a:rPr lang="en-US" dirty="0" smtClean="0"/>
              <a:t>Understanding motivational interviewing techniques and how they can be utilized to improve patient adoption of healthier oral health behaviors. </a:t>
            </a:r>
          </a:p>
          <a:p>
            <a:pPr lvl="1"/>
            <a:endParaRPr lang="en-US" dirty="0" smtClean="0"/>
          </a:p>
          <a:p>
            <a:pPr lvl="1"/>
            <a:endParaRPr lang="en-US" dirty="0"/>
          </a:p>
        </p:txBody>
      </p:sp>
    </p:spTree>
    <p:extLst>
      <p:ext uri="{BB962C8B-B14F-4D97-AF65-F5344CB8AC3E}">
        <p14:creationId xmlns:p14="http://schemas.microsoft.com/office/powerpoint/2010/main" val="2796472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6 – Oral Health Literacy </a:t>
            </a:r>
            <a:endParaRPr lang="en-US" dirty="0"/>
          </a:p>
        </p:txBody>
      </p:sp>
      <p:sp>
        <p:nvSpPr>
          <p:cNvPr id="3" name="Content Placeholder 2"/>
          <p:cNvSpPr>
            <a:spLocks noGrp="1"/>
          </p:cNvSpPr>
          <p:nvPr>
            <p:ph idx="1"/>
          </p:nvPr>
        </p:nvSpPr>
        <p:spPr>
          <a:xfrm>
            <a:off x="358062" y="1778972"/>
            <a:ext cx="5165659" cy="4621828"/>
          </a:xfrm>
        </p:spPr>
        <p:txBody>
          <a:bodyPr>
            <a:normAutofit/>
          </a:bodyPr>
          <a:lstStyle/>
          <a:p>
            <a:pPr marL="576263" indent="-350838">
              <a:lnSpc>
                <a:spcPct val="80000"/>
              </a:lnSpc>
              <a:spcBef>
                <a:spcPts val="600"/>
              </a:spcBef>
              <a:spcAft>
                <a:spcPts val="600"/>
              </a:spcAft>
            </a:pPr>
            <a:r>
              <a:rPr lang="en-US" dirty="0" smtClean="0"/>
              <a:t>Complete </a:t>
            </a:r>
            <a:r>
              <a:rPr lang="en-US" dirty="0"/>
              <a:t>one of the </a:t>
            </a:r>
            <a:r>
              <a:rPr lang="en-US" i="1" dirty="0"/>
              <a:t>First Impressions </a:t>
            </a:r>
            <a:r>
              <a:rPr lang="en-US" i="1" dirty="0" smtClean="0"/>
              <a:t>Activities </a:t>
            </a:r>
            <a:r>
              <a:rPr lang="en-US" dirty="0" smtClean="0"/>
              <a:t>in The </a:t>
            </a:r>
            <a:r>
              <a:rPr lang="en-US" dirty="0"/>
              <a:t>Health Literacy Environmental Activity </a:t>
            </a:r>
            <a:r>
              <a:rPr lang="en-US" dirty="0" smtClean="0"/>
              <a:t>Packet:</a:t>
            </a:r>
          </a:p>
          <a:p>
            <a:pPr marL="914400" lvl="2" indent="-338138"/>
            <a:r>
              <a:rPr lang="en-US" sz="2400" dirty="0" smtClean="0"/>
              <a:t>Telephone</a:t>
            </a:r>
          </a:p>
          <a:p>
            <a:pPr marL="914400" lvl="2" indent="-338138"/>
            <a:r>
              <a:rPr lang="en-US" sz="2400" dirty="0" smtClean="0"/>
              <a:t>Web</a:t>
            </a:r>
          </a:p>
          <a:p>
            <a:pPr marL="914400" lvl="2" indent="-338138"/>
            <a:r>
              <a:rPr lang="en-US" sz="2400" dirty="0" smtClean="0"/>
              <a:t>Walk to the Entrance</a:t>
            </a:r>
          </a:p>
          <a:p>
            <a:pPr marL="457200" lvl="1" indent="-338138"/>
            <a:r>
              <a:rPr lang="en-US" sz="2800" dirty="0">
                <a:hlinkClick r:id="rId3"/>
              </a:rPr>
              <a:t>https://</a:t>
            </a:r>
            <a:r>
              <a:rPr lang="en-US" sz="2800" dirty="0" smtClean="0">
                <a:hlinkClick r:id="rId3"/>
              </a:rPr>
              <a:t>cdn1.sph.harvard.edu/wp-content/uploads/sites/135/2012/09/activitypacket.pdf</a:t>
            </a:r>
            <a:endParaRPr lang="en-US" sz="2800" dirty="0" smtClean="0"/>
          </a:p>
          <a:p>
            <a:pPr marL="457200" lvl="1" indent="-338138"/>
            <a:endParaRPr lang="en-US" sz="2800"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721" y="1563897"/>
            <a:ext cx="3354071" cy="4333050"/>
          </a:xfrm>
          <a:prstGeom prst="rect">
            <a:avLst/>
          </a:prstGeom>
        </p:spPr>
      </p:pic>
      <p:sp>
        <p:nvSpPr>
          <p:cNvPr id="6" name="TextBox 5"/>
          <p:cNvSpPr txBox="1"/>
          <p:nvPr/>
        </p:nvSpPr>
        <p:spPr>
          <a:xfrm>
            <a:off x="457200" y="6400800"/>
            <a:ext cx="8077200" cy="430887"/>
          </a:xfrm>
          <a:prstGeom prst="rect">
            <a:avLst/>
          </a:prstGeom>
          <a:noFill/>
        </p:spPr>
        <p:txBody>
          <a:bodyPr wrap="square" rtlCol="0">
            <a:spAutoFit/>
          </a:bodyPr>
          <a:lstStyle/>
          <a:p>
            <a:r>
              <a:rPr lang="en-US" sz="1100" dirty="0" smtClean="0"/>
              <a:t>Source: </a:t>
            </a:r>
            <a:r>
              <a:rPr lang="en-US" sz="1100" dirty="0"/>
              <a:t>Rudd, R.E. The Health Literacy Environment Activity Packet: First Impressions &amp; Walking Interview. On-line tools. Health Literacy Studies. Hsph.harvard.edu/</a:t>
            </a:r>
            <a:r>
              <a:rPr lang="en-US" sz="1100" dirty="0" err="1"/>
              <a:t>healthliteracy</a:t>
            </a:r>
            <a:r>
              <a:rPr lang="en-US" sz="1100" dirty="0"/>
              <a:t> </a:t>
            </a:r>
            <a:endParaRPr lang="en-US" sz="1100" dirty="0" smtClean="0"/>
          </a:p>
        </p:txBody>
      </p:sp>
    </p:spTree>
    <p:extLst>
      <p:ext uri="{BB962C8B-B14F-4D97-AF65-F5344CB8AC3E}">
        <p14:creationId xmlns:p14="http://schemas.microsoft.com/office/powerpoint/2010/main" val="16921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6 –  Assessment</a:t>
            </a:r>
            <a:endParaRPr lang="en-US" dirty="0"/>
          </a:p>
        </p:txBody>
      </p:sp>
      <p:sp>
        <p:nvSpPr>
          <p:cNvPr id="3" name="Content Placeholder 2"/>
          <p:cNvSpPr>
            <a:spLocks noGrp="1"/>
          </p:cNvSpPr>
          <p:nvPr>
            <p:ph idx="1"/>
          </p:nvPr>
        </p:nvSpPr>
        <p:spPr>
          <a:xfrm>
            <a:off x="628650" y="1878669"/>
            <a:ext cx="7701158" cy="4351338"/>
          </a:xfrm>
        </p:spPr>
        <p:txBody>
          <a:bodyPr/>
          <a:lstStyle/>
          <a:p>
            <a:pPr marL="740664" indent="-347472">
              <a:lnSpc>
                <a:spcPct val="80000"/>
              </a:lnSpc>
              <a:spcBef>
                <a:spcPts val="600"/>
              </a:spcBef>
              <a:spcAft>
                <a:spcPts val="600"/>
              </a:spcAft>
            </a:pPr>
            <a:r>
              <a:rPr lang="en-US" dirty="0" smtClean="0"/>
              <a:t>Complete the worksheet/checklist for the ‘</a:t>
            </a:r>
            <a:r>
              <a:rPr lang="en-US" i="1" dirty="0" smtClean="0"/>
              <a:t>First Impressions</a:t>
            </a:r>
            <a:r>
              <a:rPr lang="en-US" dirty="0" smtClean="0"/>
              <a:t>’ activity that you did.</a:t>
            </a:r>
          </a:p>
          <a:p>
            <a:pPr marL="740664" indent="-347472">
              <a:lnSpc>
                <a:spcPct val="80000"/>
              </a:lnSpc>
              <a:spcBef>
                <a:spcPts val="600"/>
              </a:spcBef>
              <a:spcAft>
                <a:spcPts val="600"/>
              </a:spcAft>
            </a:pPr>
            <a:r>
              <a:rPr lang="en-US" dirty="0" smtClean="0"/>
              <a:t>In a paragraph provide suggestions on how the clinic could make their telephone answering system, website or entrance more user friendly for all patients.</a:t>
            </a:r>
            <a:endParaRPr lang="en-US" dirty="0"/>
          </a:p>
        </p:txBody>
      </p:sp>
    </p:spTree>
    <p:extLst>
      <p:ext uri="{BB962C8B-B14F-4D97-AF65-F5344CB8AC3E}">
        <p14:creationId xmlns:p14="http://schemas.microsoft.com/office/powerpoint/2010/main" val="2918063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Calibri Light" panose="020F0302020204030204" pitchFamily="34" charset="0"/>
              </a:rPr>
              <a:t>CODA Standard 2-22</a:t>
            </a:r>
            <a:endParaRPr lang="en-US" dirty="0">
              <a:latin typeface="Calibri Light" panose="020F0302020204030204" pitchFamily="34" charset="0"/>
            </a:endParaRPr>
          </a:p>
        </p:txBody>
      </p:sp>
      <p:sp>
        <p:nvSpPr>
          <p:cNvPr id="3" name="Content Placeholder 2"/>
          <p:cNvSpPr>
            <a:spLocks noGrp="1"/>
          </p:cNvSpPr>
          <p:nvPr>
            <p:ph idx="1"/>
          </p:nvPr>
        </p:nvSpPr>
        <p:spPr>
          <a:xfrm>
            <a:off x="457200" y="1447801"/>
            <a:ext cx="8229600" cy="4343400"/>
          </a:xfrm>
        </p:spPr>
        <p:txBody>
          <a:bodyPr>
            <a:normAutofit fontScale="85000" lnSpcReduction="20000"/>
          </a:bodyPr>
          <a:lstStyle/>
          <a:p>
            <a:pPr algn="ctr">
              <a:buNone/>
            </a:pPr>
            <a:r>
              <a:rPr lang="en-US" sz="2800" b="1" dirty="0" smtClean="0"/>
              <a:t>Critical Thinking Competencies</a:t>
            </a:r>
            <a:endParaRPr lang="en-US" sz="2800" b="1" dirty="0"/>
          </a:p>
          <a:p>
            <a:pPr>
              <a:buNone/>
            </a:pPr>
            <a:r>
              <a:rPr lang="en-US" sz="2600" b="1" u="sng" dirty="0" smtClean="0"/>
              <a:t>2-22</a:t>
            </a:r>
            <a:r>
              <a:rPr lang="en-US" sz="2400" dirty="0"/>
              <a:t>	</a:t>
            </a:r>
          </a:p>
          <a:p>
            <a:pPr marL="0" indent="0">
              <a:spcBef>
                <a:spcPts val="600"/>
              </a:spcBef>
              <a:spcAft>
                <a:spcPts val="600"/>
              </a:spcAft>
              <a:buNone/>
            </a:pPr>
            <a:r>
              <a:rPr lang="en-US" sz="2400" b="1" dirty="0"/>
              <a:t>Graduates must be competent in the evaluation of current scientific literature. </a:t>
            </a:r>
            <a:endParaRPr lang="en-US" sz="2400" b="1" dirty="0" smtClean="0"/>
          </a:p>
          <a:p>
            <a:pPr marL="0" indent="0">
              <a:buNone/>
            </a:pPr>
            <a:r>
              <a:rPr lang="en-US" sz="2400" b="1" u="sng" dirty="0" smtClean="0"/>
              <a:t>Intent</a:t>
            </a:r>
            <a:r>
              <a:rPr lang="en-US" sz="2400" b="1" u="sng" dirty="0"/>
              <a:t>:</a:t>
            </a:r>
            <a:r>
              <a:rPr lang="en-US" sz="2400" b="1" dirty="0"/>
              <a:t> </a:t>
            </a:r>
            <a:endParaRPr lang="en-US" sz="2400" dirty="0"/>
          </a:p>
          <a:p>
            <a:pPr marL="341313" indent="-341313">
              <a:spcBef>
                <a:spcPts val="600"/>
              </a:spcBef>
              <a:spcAft>
                <a:spcPts val="600"/>
              </a:spcAft>
            </a:pPr>
            <a:r>
              <a:rPr lang="en-US" sz="2400" i="1" dirty="0"/>
              <a:t>Dental hygienists should be able to evaluate scientific literature as a basis for life-long learning, evidenced-based practice and as a foundation for adapting to changes in healthcare. </a:t>
            </a:r>
            <a:endParaRPr lang="en-US" sz="2400" i="1" dirty="0" smtClean="0"/>
          </a:p>
          <a:p>
            <a:pPr marL="0" indent="0">
              <a:buNone/>
            </a:pPr>
            <a:r>
              <a:rPr lang="en-US" sz="2400" b="1" dirty="0"/>
              <a:t>Examples of evidence to demonstrate compliance may include</a:t>
            </a:r>
            <a:r>
              <a:rPr lang="en-US" sz="2400" b="1" dirty="0" smtClean="0"/>
              <a:t>:</a:t>
            </a:r>
            <a:endParaRPr lang="en-US" sz="2400" dirty="0"/>
          </a:p>
          <a:p>
            <a:pPr>
              <a:spcBef>
                <a:spcPts val="600"/>
              </a:spcBef>
            </a:pPr>
            <a:r>
              <a:rPr lang="en-US" sz="2400" dirty="0"/>
              <a:t>W</a:t>
            </a:r>
            <a:r>
              <a:rPr lang="en-US" sz="2400" dirty="0" smtClean="0"/>
              <a:t>ritten course documentation of content in the evaluation of current and classic scientific literature. </a:t>
            </a:r>
          </a:p>
          <a:p>
            <a:pPr>
              <a:spcBef>
                <a:spcPts val="600"/>
              </a:spcBef>
            </a:pPr>
            <a:r>
              <a:rPr lang="en-US" sz="2400" dirty="0"/>
              <a:t>E</a:t>
            </a:r>
            <a:r>
              <a:rPr lang="en-US" sz="2400" dirty="0" smtClean="0"/>
              <a:t>valuation mechanisms designed to monitor knowledge and performance. </a:t>
            </a:r>
          </a:p>
          <a:p>
            <a:pPr>
              <a:spcBef>
                <a:spcPts val="600"/>
              </a:spcBef>
            </a:pPr>
            <a:r>
              <a:rPr lang="en-US" sz="2400" dirty="0"/>
              <a:t>O</a:t>
            </a:r>
            <a:r>
              <a:rPr lang="en-US" sz="2400" dirty="0" smtClean="0"/>
              <a:t>utcomes assessment mechanisms. </a:t>
            </a:r>
            <a:endParaRPr lang="en-US" sz="2400" dirty="0"/>
          </a:p>
          <a:p>
            <a:pPr marL="0" indent="0">
              <a:buNone/>
            </a:pPr>
            <a:endParaRPr lang="en-US" b="1" dirty="0"/>
          </a:p>
          <a:p>
            <a:endParaRPr lang="en-US" dirty="0"/>
          </a:p>
          <a:p>
            <a:endParaRPr lang="en-US" dirty="0"/>
          </a:p>
        </p:txBody>
      </p:sp>
    </p:spTree>
    <p:extLst>
      <p:ext uri="{BB962C8B-B14F-4D97-AF65-F5344CB8AC3E}">
        <p14:creationId xmlns:p14="http://schemas.microsoft.com/office/powerpoint/2010/main" val="932089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Calibri Light" panose="020F0302020204030204" pitchFamily="34" charset="0"/>
              </a:rPr>
              <a:t>CODA Standard 2-23</a:t>
            </a:r>
            <a:endParaRPr lang="en-US" dirty="0">
              <a:latin typeface="Calibri Light" panose="020F0302020204030204" pitchFamily="34" charset="0"/>
            </a:endParaRPr>
          </a:p>
        </p:txBody>
      </p:sp>
      <p:sp>
        <p:nvSpPr>
          <p:cNvPr id="3" name="Content Placeholder 2"/>
          <p:cNvSpPr>
            <a:spLocks noGrp="1"/>
          </p:cNvSpPr>
          <p:nvPr>
            <p:ph idx="1"/>
          </p:nvPr>
        </p:nvSpPr>
        <p:spPr>
          <a:xfrm>
            <a:off x="457200" y="1143000"/>
            <a:ext cx="8229600" cy="5715000"/>
          </a:xfrm>
        </p:spPr>
        <p:txBody>
          <a:bodyPr>
            <a:normAutofit fontScale="32500" lnSpcReduction="20000"/>
          </a:bodyPr>
          <a:lstStyle/>
          <a:p>
            <a:pPr algn="ctr">
              <a:buNone/>
            </a:pPr>
            <a:r>
              <a:rPr lang="en-US" sz="6000" b="1" dirty="0" smtClean="0"/>
              <a:t>Critical Thinking Competencies</a:t>
            </a:r>
            <a:endParaRPr lang="en-US" sz="6000" b="1" dirty="0"/>
          </a:p>
          <a:p>
            <a:pPr>
              <a:buNone/>
            </a:pPr>
            <a:r>
              <a:rPr lang="en-US" sz="6800" b="1" u="sng" dirty="0" smtClean="0"/>
              <a:t>2-23</a:t>
            </a:r>
            <a:r>
              <a:rPr lang="en-US" sz="5000" dirty="0"/>
              <a:t>	</a:t>
            </a:r>
          </a:p>
          <a:p>
            <a:pPr marL="401638" indent="-7938">
              <a:spcBef>
                <a:spcPts val="600"/>
              </a:spcBef>
              <a:buNone/>
            </a:pPr>
            <a:r>
              <a:rPr lang="en-US" sz="6200" b="1" dirty="0"/>
              <a:t>Graduates must be competent in problem solving strategies related to comprehensive patient care and management of patients. </a:t>
            </a:r>
            <a:endParaRPr lang="en-US" sz="6200" dirty="0"/>
          </a:p>
          <a:p>
            <a:pPr marL="740664" indent="-347472">
              <a:spcBef>
                <a:spcPts val="600"/>
              </a:spcBef>
              <a:buNone/>
            </a:pPr>
            <a:r>
              <a:rPr lang="en-US" sz="6200" b="1" u="sng" dirty="0" smtClean="0"/>
              <a:t>Intent</a:t>
            </a:r>
            <a:r>
              <a:rPr lang="en-US" sz="6200" b="1" u="sng" dirty="0"/>
              <a:t>:</a:t>
            </a:r>
          </a:p>
          <a:p>
            <a:pPr marL="740664" indent="-347472">
              <a:spcBef>
                <a:spcPts val="600"/>
              </a:spcBef>
            </a:pPr>
            <a:r>
              <a:rPr lang="en-US" sz="6200" i="1" dirty="0"/>
              <a:t>Critical thinking and decision making skills are necessary to provide effective and efficient dental hygiene services. Throughout the curriculum, the educational program should use teaching and learning methods that support the development of critical thinking and problem solving skills. </a:t>
            </a:r>
            <a:endParaRPr lang="en-US" sz="6200" i="1" dirty="0" smtClean="0"/>
          </a:p>
          <a:p>
            <a:pPr marL="0" indent="0">
              <a:buNone/>
            </a:pPr>
            <a:r>
              <a:rPr lang="en-US" sz="6200" b="1" dirty="0" smtClean="0"/>
              <a:t>Examples </a:t>
            </a:r>
            <a:r>
              <a:rPr lang="en-US" sz="6200" b="1" dirty="0"/>
              <a:t>of evidence to demonstrate compliance may include</a:t>
            </a:r>
            <a:r>
              <a:rPr lang="en-US" sz="6200" b="1" dirty="0" smtClean="0"/>
              <a:t>:</a:t>
            </a:r>
            <a:endParaRPr lang="en-US" sz="6200" dirty="0"/>
          </a:p>
          <a:p>
            <a:pPr marL="740664" indent="-347472">
              <a:spcBef>
                <a:spcPts val="600"/>
              </a:spcBef>
            </a:pPr>
            <a:r>
              <a:rPr lang="en-US" sz="6200" dirty="0"/>
              <a:t>E</a:t>
            </a:r>
            <a:r>
              <a:rPr lang="en-US" sz="6200" dirty="0" smtClean="0"/>
              <a:t>valuation </a:t>
            </a:r>
            <a:r>
              <a:rPr lang="en-US" sz="6200" dirty="0"/>
              <a:t>mechanisms designed to monitor knowledge and </a:t>
            </a:r>
            <a:r>
              <a:rPr lang="en-US" sz="6200" dirty="0" smtClean="0"/>
              <a:t>performance</a:t>
            </a:r>
            <a:r>
              <a:rPr lang="en-US" sz="6200" dirty="0"/>
              <a:t>.</a:t>
            </a:r>
          </a:p>
          <a:p>
            <a:pPr marL="740664" indent="-347472">
              <a:spcBef>
                <a:spcPts val="600"/>
              </a:spcBef>
            </a:pPr>
            <a:r>
              <a:rPr lang="en-US" sz="6200" dirty="0"/>
              <a:t>O</a:t>
            </a:r>
            <a:r>
              <a:rPr lang="en-US" sz="6200" dirty="0" smtClean="0"/>
              <a:t>utcomes </a:t>
            </a:r>
            <a:r>
              <a:rPr lang="en-US" sz="6200" dirty="0"/>
              <a:t>assessment mechanisms demonstrating application of critical thinking </a:t>
            </a:r>
            <a:r>
              <a:rPr lang="en-US" sz="6200" dirty="0" smtClean="0"/>
              <a:t>skills</a:t>
            </a:r>
            <a:r>
              <a:rPr lang="en-US" sz="6200" dirty="0"/>
              <a:t>.</a:t>
            </a:r>
          </a:p>
          <a:p>
            <a:pPr marL="740664" indent="-347472">
              <a:spcBef>
                <a:spcPts val="600"/>
              </a:spcBef>
            </a:pPr>
            <a:r>
              <a:rPr lang="en-US" sz="6200" dirty="0"/>
              <a:t>A</a:t>
            </a:r>
            <a:r>
              <a:rPr lang="en-US" sz="6200" dirty="0" smtClean="0"/>
              <a:t>ctivities </a:t>
            </a:r>
            <a:r>
              <a:rPr lang="en-US" sz="6200" dirty="0"/>
              <a:t>or projects that demonstrate student experiences with analysis of problems related to comprehensive patient </a:t>
            </a:r>
            <a:r>
              <a:rPr lang="en-US" sz="6200" dirty="0" smtClean="0"/>
              <a:t>care. </a:t>
            </a:r>
            <a:endParaRPr lang="en-US" sz="6200" dirty="0"/>
          </a:p>
          <a:p>
            <a:pPr marL="740664" indent="-347472">
              <a:spcBef>
                <a:spcPts val="600"/>
              </a:spcBef>
            </a:pPr>
            <a:r>
              <a:rPr lang="en-US" sz="6200" dirty="0"/>
              <a:t>D</a:t>
            </a:r>
            <a:r>
              <a:rPr lang="en-US" sz="6200" dirty="0" smtClean="0"/>
              <a:t>emonstration </a:t>
            </a:r>
            <a:r>
              <a:rPr lang="en-US" sz="6200" dirty="0"/>
              <a:t>of the use of active learning methods that promote critical appraisal of scientific evidence in combination with clinical application and patient factors. </a:t>
            </a:r>
          </a:p>
          <a:p>
            <a:pPr marL="740664" indent="-347472">
              <a:spcBef>
                <a:spcPts val="600"/>
              </a:spcBef>
              <a:buNone/>
            </a:pPr>
            <a:endParaRPr lang="en-US" sz="6200" b="1" dirty="0"/>
          </a:p>
          <a:p>
            <a:endParaRPr lang="en-US" dirty="0"/>
          </a:p>
          <a:p>
            <a:endParaRPr lang="en-US" dirty="0"/>
          </a:p>
        </p:txBody>
      </p:sp>
    </p:spTree>
    <p:extLst>
      <p:ext uri="{BB962C8B-B14F-4D97-AF65-F5344CB8AC3E}">
        <p14:creationId xmlns:p14="http://schemas.microsoft.com/office/powerpoint/2010/main" val="68533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Please Provide </a:t>
            </a:r>
            <a:r>
              <a:rPr lang="en-US" dirty="0">
                <a:latin typeface="Calibri Light" panose="020F0302020204030204" pitchFamily="34" charset="0"/>
              </a:rPr>
              <a:t>F</a:t>
            </a:r>
            <a:r>
              <a:rPr lang="en-US" dirty="0" smtClean="0">
                <a:latin typeface="Calibri Light" panose="020F0302020204030204" pitchFamily="34" charset="0"/>
              </a:rPr>
              <a:t>eedback</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r>
              <a:rPr lang="en-US" sz="2400" dirty="0" smtClean="0"/>
              <a:t>Use the link below to provide feedback on the content and how you used these modules. </a:t>
            </a:r>
          </a:p>
          <a:p>
            <a:endParaRPr lang="en-US" sz="2400" dirty="0"/>
          </a:p>
          <a:p>
            <a:r>
              <a:rPr lang="en-US" sz="2400" dirty="0" smtClean="0"/>
              <a:t>Thank you!</a:t>
            </a:r>
          </a:p>
          <a:p>
            <a:endParaRPr lang="en-US" dirty="0"/>
          </a:p>
          <a:p>
            <a:r>
              <a:rPr lang="en-US" u="sng" dirty="0">
                <a:hlinkClick r:id="rId2"/>
              </a:rPr>
              <a:t>https://www.surveymonkey.com/r/66Q3ZQ2</a:t>
            </a:r>
            <a:r>
              <a:rPr lang="en-US" dirty="0"/>
              <a:t> </a:t>
            </a:r>
          </a:p>
          <a:p>
            <a:r>
              <a:rPr lang="en-US" dirty="0" smtClean="0"/>
              <a:t>For questions contact</a:t>
            </a:r>
            <a:r>
              <a:rPr lang="en-US" smtClean="0"/>
              <a:t>: </a:t>
            </a:r>
            <a:r>
              <a:rPr lang="en-US" smtClean="0">
                <a:hlinkClick r:id="rId3"/>
              </a:rPr>
              <a:t>dfischer@chw.org</a:t>
            </a:r>
            <a:endParaRPr lang="en-US" smtClean="0"/>
          </a:p>
          <a:p>
            <a:endParaRPr lang="en-US" dirty="0"/>
          </a:p>
        </p:txBody>
      </p:sp>
    </p:spTree>
    <p:extLst>
      <p:ext uri="{BB962C8B-B14F-4D97-AF65-F5344CB8AC3E}">
        <p14:creationId xmlns:p14="http://schemas.microsoft.com/office/powerpoint/2010/main" val="219912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Professional Organizations</a:t>
            </a:r>
            <a:endParaRPr lang="en-US" dirty="0"/>
          </a:p>
        </p:txBody>
      </p:sp>
      <p:sp>
        <p:nvSpPr>
          <p:cNvPr id="4" name="Content Placeholder 2"/>
          <p:cNvSpPr>
            <a:spLocks noGrp="1"/>
          </p:cNvSpPr>
          <p:nvPr>
            <p:ph idx="1"/>
          </p:nvPr>
        </p:nvSpPr>
        <p:spPr>
          <a:xfrm>
            <a:off x="159379" y="4589286"/>
            <a:ext cx="3467489" cy="1053126"/>
          </a:xfrm>
        </p:spPr>
        <p:txBody>
          <a:bodyPr>
            <a:normAutofit/>
          </a:bodyPr>
          <a:lstStyle/>
          <a:p>
            <a:pPr marL="0" indent="0" algn="ctr">
              <a:buNone/>
            </a:pPr>
            <a:r>
              <a:rPr lang="en-US" dirty="0" smtClean="0"/>
              <a:t>Find out more: </a:t>
            </a:r>
            <a:r>
              <a:rPr lang="en-US" dirty="0">
                <a:hlinkClick r:id="rId2"/>
              </a:rPr>
              <a:t>http://www.adha.org/</a:t>
            </a:r>
            <a:endParaRPr lang="en-US" dirty="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35" y="2704501"/>
            <a:ext cx="3408765" cy="1484944"/>
          </a:xfrm>
          <a:prstGeom prst="rect">
            <a:avLst/>
          </a:prstGeom>
        </p:spPr>
      </p:pic>
      <p:pic>
        <p:nvPicPr>
          <p:cNvPr id="6" name="Picture 2" descr="WI-D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377" y="2704501"/>
            <a:ext cx="4870728" cy="13916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893110" y="4589286"/>
            <a:ext cx="3467489" cy="105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2800" dirty="0"/>
              <a:t>Find out more: </a:t>
            </a:r>
            <a:r>
              <a:rPr lang="en-US" sz="2800" dirty="0">
                <a:hlinkClick r:id="rId5"/>
              </a:rPr>
              <a:t>http://widha.org/</a:t>
            </a:r>
            <a:endParaRPr lang="en-US" sz="2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8458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69" y="315086"/>
            <a:ext cx="4897406" cy="6132457"/>
          </a:xfrm>
          <a:prstGeom prst="rect">
            <a:avLst/>
          </a:prstGeom>
        </p:spPr>
      </p:pic>
      <p:sp>
        <p:nvSpPr>
          <p:cNvPr id="3" name="Rectangle 2"/>
          <p:cNvSpPr/>
          <p:nvPr/>
        </p:nvSpPr>
        <p:spPr>
          <a:xfrm>
            <a:off x="5318450" y="1019129"/>
            <a:ext cx="3694922" cy="5124480"/>
          </a:xfrm>
          <a:prstGeom prst="rect">
            <a:avLst/>
          </a:prstGeom>
        </p:spPr>
        <p:txBody>
          <a:bodyPr wrap="square">
            <a:spAutoFit/>
          </a:bodyPr>
          <a:lstStyle/>
          <a:p>
            <a:pPr marL="0" lvl="1" indent="-347472">
              <a:lnSpc>
                <a:spcPct val="80000"/>
              </a:lnSpc>
              <a:spcBef>
                <a:spcPts val="600"/>
              </a:spcBef>
              <a:spcAft>
                <a:spcPts val="600"/>
              </a:spcAft>
            </a:pPr>
            <a:r>
              <a:rPr lang="en-US" sz="2000" b="1" dirty="0" smtClean="0"/>
              <a:t>As a member you have access to:</a:t>
            </a:r>
          </a:p>
          <a:p>
            <a:pPr marL="342900" lvl="1" indent="-347472">
              <a:lnSpc>
                <a:spcPct val="80000"/>
              </a:lnSpc>
              <a:spcBef>
                <a:spcPts val="600"/>
              </a:spcBef>
              <a:spcAft>
                <a:spcPts val="600"/>
              </a:spcAft>
              <a:buFont typeface="Arial" panose="020B0604020202020204" pitchFamily="34" charset="0"/>
              <a:buChar char="•"/>
            </a:pPr>
            <a:r>
              <a:rPr lang="en-US" sz="2000" i="1" dirty="0" smtClean="0"/>
              <a:t>Access</a:t>
            </a:r>
            <a:r>
              <a:rPr lang="en-US" sz="2000" dirty="0" smtClean="0"/>
              <a:t> magazine</a:t>
            </a:r>
          </a:p>
          <a:p>
            <a:pPr marL="342900" lvl="1" indent="-347472">
              <a:lnSpc>
                <a:spcPct val="80000"/>
              </a:lnSpc>
              <a:spcBef>
                <a:spcPts val="600"/>
              </a:spcBef>
              <a:spcAft>
                <a:spcPts val="600"/>
              </a:spcAft>
              <a:buFont typeface="Arial" panose="020B0604020202020204" pitchFamily="34" charset="0"/>
              <a:buChar char="•"/>
            </a:pPr>
            <a:r>
              <a:rPr lang="en-US" sz="2000" i="1" dirty="0" smtClean="0"/>
              <a:t>Journal </a:t>
            </a:r>
            <a:r>
              <a:rPr lang="en-US" sz="2000" i="1" dirty="0"/>
              <a:t>of Dental </a:t>
            </a:r>
            <a:r>
              <a:rPr lang="en-US" sz="2000" i="1" dirty="0" smtClean="0"/>
              <a:t>Hygiene </a:t>
            </a:r>
          </a:p>
          <a:p>
            <a:pPr marL="342900" lvl="1" indent="-347472">
              <a:lnSpc>
                <a:spcPct val="80000"/>
              </a:lnSpc>
              <a:spcBef>
                <a:spcPts val="600"/>
              </a:spcBef>
              <a:spcAft>
                <a:spcPts val="600"/>
              </a:spcAft>
              <a:buFont typeface="Arial" panose="020B0604020202020204" pitchFamily="34" charset="0"/>
              <a:buChar char="•"/>
            </a:pPr>
            <a:r>
              <a:rPr lang="en-US" sz="2000" dirty="0"/>
              <a:t>D</a:t>
            </a:r>
            <a:r>
              <a:rPr lang="en-US" sz="2000" dirty="0" smtClean="0"/>
              <a:t>iscounts </a:t>
            </a:r>
            <a:r>
              <a:rPr lang="en-US" sz="2000" dirty="0"/>
              <a:t>on goods and </a:t>
            </a:r>
            <a:r>
              <a:rPr lang="en-US" sz="2000" dirty="0" smtClean="0"/>
              <a:t>services </a:t>
            </a:r>
          </a:p>
          <a:p>
            <a:pPr marL="342900" lvl="1" indent="-347472">
              <a:lnSpc>
                <a:spcPct val="80000"/>
              </a:lnSpc>
              <a:spcBef>
                <a:spcPts val="600"/>
              </a:spcBef>
              <a:spcAft>
                <a:spcPts val="600"/>
              </a:spcAft>
              <a:buFont typeface="Arial" panose="020B0604020202020204" pitchFamily="34" charset="0"/>
              <a:buChar char="•"/>
            </a:pPr>
            <a:r>
              <a:rPr lang="en-US" sz="2000" dirty="0"/>
              <a:t>N</a:t>
            </a:r>
            <a:r>
              <a:rPr lang="en-US" sz="2000" dirty="0" smtClean="0"/>
              <a:t>etworking opportunities</a:t>
            </a:r>
          </a:p>
          <a:p>
            <a:pPr marL="342900" lvl="1" indent="-347472">
              <a:lnSpc>
                <a:spcPct val="80000"/>
              </a:lnSpc>
              <a:spcBef>
                <a:spcPts val="600"/>
              </a:spcBef>
              <a:spcAft>
                <a:spcPts val="600"/>
              </a:spcAft>
              <a:buFont typeface="Arial" panose="020B0604020202020204" pitchFamily="34" charset="0"/>
              <a:buChar char="•"/>
            </a:pPr>
            <a:r>
              <a:rPr lang="en-US" sz="2000" dirty="0"/>
              <a:t>L</a:t>
            </a:r>
            <a:r>
              <a:rPr lang="en-US" sz="2000" dirty="0" smtClean="0"/>
              <a:t>eadership </a:t>
            </a:r>
            <a:r>
              <a:rPr lang="en-US" sz="2000" dirty="0"/>
              <a:t>support and </a:t>
            </a:r>
            <a:r>
              <a:rPr lang="en-US" sz="2000" dirty="0" smtClean="0"/>
              <a:t>development</a:t>
            </a:r>
          </a:p>
          <a:p>
            <a:pPr marL="342900" lvl="1" indent="-347472">
              <a:lnSpc>
                <a:spcPct val="80000"/>
              </a:lnSpc>
              <a:spcBef>
                <a:spcPts val="600"/>
              </a:spcBef>
              <a:spcAft>
                <a:spcPts val="600"/>
              </a:spcAft>
              <a:buFont typeface="Arial" panose="020B0604020202020204" pitchFamily="34" charset="0"/>
              <a:buChar char="•"/>
            </a:pPr>
            <a:r>
              <a:rPr lang="en-US" sz="2000" dirty="0"/>
              <a:t>C</a:t>
            </a:r>
            <a:r>
              <a:rPr lang="en-US" sz="2000" dirty="0" smtClean="0"/>
              <a:t>areer support</a:t>
            </a:r>
          </a:p>
          <a:p>
            <a:pPr marL="342900" lvl="1" indent="-347472">
              <a:lnSpc>
                <a:spcPct val="80000"/>
              </a:lnSpc>
              <a:spcBef>
                <a:spcPts val="600"/>
              </a:spcBef>
              <a:spcAft>
                <a:spcPts val="600"/>
              </a:spcAft>
              <a:buFont typeface="Arial" panose="020B0604020202020204" pitchFamily="34" charset="0"/>
              <a:buChar char="•"/>
            </a:pPr>
            <a:r>
              <a:rPr lang="en-US" sz="2000" dirty="0"/>
              <a:t>A</a:t>
            </a:r>
            <a:r>
              <a:rPr lang="en-US" sz="2000" dirty="0" smtClean="0"/>
              <a:t>dvocacy </a:t>
            </a:r>
            <a:r>
              <a:rPr lang="en-US" sz="2000" dirty="0"/>
              <a:t>on behalf of your interest as a dental hygiene </a:t>
            </a:r>
            <a:r>
              <a:rPr lang="en-US" sz="2000" dirty="0" smtClean="0"/>
              <a:t>professional.</a:t>
            </a:r>
          </a:p>
          <a:p>
            <a:pPr marL="342900" lvl="1" indent="-347472">
              <a:lnSpc>
                <a:spcPct val="80000"/>
              </a:lnSpc>
              <a:spcBef>
                <a:spcPts val="600"/>
              </a:spcBef>
              <a:spcAft>
                <a:spcPts val="600"/>
              </a:spcAft>
              <a:buFont typeface="Arial" panose="020B0604020202020204" pitchFamily="34" charset="0"/>
              <a:buChar char="•"/>
            </a:pPr>
            <a:r>
              <a:rPr lang="en-US" sz="2000" dirty="0" smtClean="0"/>
              <a:t>Connections </a:t>
            </a:r>
            <a:r>
              <a:rPr lang="en-US" sz="2000" dirty="0"/>
              <a:t>to volunteer opportunities.</a:t>
            </a:r>
          </a:p>
          <a:p>
            <a:endParaRPr lang="en-US" dirty="0"/>
          </a:p>
        </p:txBody>
      </p:sp>
    </p:spTree>
    <p:extLst>
      <p:ext uri="{BB962C8B-B14F-4D97-AF65-F5344CB8AC3E}">
        <p14:creationId xmlns:p14="http://schemas.microsoft.com/office/powerpoint/2010/main" val="381850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90" y="1871345"/>
            <a:ext cx="8518325" cy="4351338"/>
          </a:xfrm>
        </p:spPr>
        <p:txBody>
          <a:bodyPr>
            <a:normAutofit/>
          </a:bodyPr>
          <a:lstStyle/>
          <a:p>
            <a:pPr lvl="1" indent="-347472">
              <a:lnSpc>
                <a:spcPct val="80000"/>
              </a:lnSpc>
              <a:spcBef>
                <a:spcPts val="1200"/>
              </a:spcBef>
              <a:spcAft>
                <a:spcPts val="600"/>
              </a:spcAft>
            </a:pPr>
            <a:r>
              <a:rPr lang="en-US" dirty="0" smtClean="0"/>
              <a:t>WI-DHA supports </a:t>
            </a:r>
            <a:r>
              <a:rPr lang="en-US" dirty="0"/>
              <a:t>your goals by helping to ensure access to quality oral health care; promoting dental hygiene education, licensure, practice and research; and representing your legislative interests at the local, state and federal levels. </a:t>
            </a:r>
            <a:r>
              <a:rPr lang="en-US" dirty="0" smtClean="0"/>
              <a:t>Membership </a:t>
            </a:r>
            <a:r>
              <a:rPr lang="en-US" dirty="0"/>
              <a:t>in WI-DHA provides you with the benefits of, and membership in, the ADHA.</a:t>
            </a:r>
            <a:r>
              <a:rPr lang="en-US" dirty="0">
                <a:solidFill>
                  <a:srgbClr val="FF0000"/>
                </a:solidFill>
              </a:rPr>
              <a:t> </a:t>
            </a:r>
            <a:endParaRPr lang="en-US" dirty="0" smtClean="0">
              <a:solidFill>
                <a:srgbClr val="FF0000"/>
              </a:solidFill>
            </a:endParaRPr>
          </a:p>
          <a:p>
            <a:pPr lvl="1" indent="-347472">
              <a:lnSpc>
                <a:spcPct val="80000"/>
              </a:lnSpc>
              <a:spcBef>
                <a:spcPts val="1200"/>
              </a:spcBef>
              <a:spcAft>
                <a:spcPts val="600"/>
              </a:spcAft>
            </a:pPr>
            <a:r>
              <a:rPr lang="en-US" dirty="0" smtClean="0"/>
              <a:t>INDIGO </a:t>
            </a:r>
            <a:r>
              <a:rPr lang="en-US" dirty="0"/>
              <a:t>Conference is the region’s premier conference planned by dental hygienists with the specific needs of dental hygienists as </a:t>
            </a:r>
            <a:r>
              <a:rPr lang="en-US" dirty="0" smtClean="0"/>
              <a:t>the top </a:t>
            </a:r>
            <a:r>
              <a:rPr lang="en-US" dirty="0"/>
              <a:t>priority. </a:t>
            </a:r>
            <a:r>
              <a:rPr lang="en-US" dirty="0" smtClean="0"/>
              <a:t>Join </a:t>
            </a:r>
            <a:r>
              <a:rPr lang="en-US" dirty="0"/>
              <a:t>more than 500 of your closest colleagues for 60+ hours of CE presented by state and national speakers, social events, networking and more than 35 exhibitors and sponsors</a:t>
            </a:r>
            <a:r>
              <a:rPr lang="en-US" dirty="0" smtClean="0"/>
              <a:t>.</a:t>
            </a:r>
          </a:p>
          <a:p>
            <a:pPr marL="688975" lvl="2" indent="225425"/>
            <a:r>
              <a:rPr lang="en-US" dirty="0">
                <a:hlinkClick r:id="rId2"/>
              </a:rPr>
              <a:t>http://widha.org/event/indigo-conference</a:t>
            </a:r>
            <a:r>
              <a:rPr lang="en-US" dirty="0" smtClean="0">
                <a:hlinkClick r:id="rId2"/>
              </a:rPr>
              <a:t>/</a:t>
            </a:r>
            <a:endParaRPr lang="en-US" dirty="0" smtClean="0"/>
          </a:p>
          <a:p>
            <a:pPr lvl="1"/>
            <a:endParaRPr lang="en-US" sz="2000" dirty="0" smtClean="0"/>
          </a:p>
          <a:p>
            <a:pPr lvl="1"/>
            <a:endParaRPr lang="en-US" sz="2000" dirty="0" smtClean="0">
              <a:solidFill>
                <a:srgbClr val="FF0000"/>
              </a:solidFill>
            </a:endParaRPr>
          </a:p>
          <a:p>
            <a:pPr lvl="1"/>
            <a:endParaRPr lang="en-US" sz="2000" dirty="0">
              <a:solidFill>
                <a:srgbClr val="FF0000"/>
              </a:solidFill>
            </a:endParaRPr>
          </a:p>
          <a:p>
            <a:pPr marL="457200" lvl="1" indent="0">
              <a:buNone/>
            </a:pPr>
            <a:endParaRPr lang="en-US" sz="1600" dirty="0" smtClean="0"/>
          </a:p>
          <a:p>
            <a:pPr marL="457200" lvl="1" indent="0">
              <a:buNone/>
            </a:pPr>
            <a:endParaRPr lang="en-US" sz="2000" dirty="0" smtClean="0"/>
          </a:p>
        </p:txBody>
      </p:sp>
      <p:pic>
        <p:nvPicPr>
          <p:cNvPr id="4098" name="Picture 2" descr="WI-D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595" y="450532"/>
            <a:ext cx="4370543" cy="124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8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64621" cy="1325563"/>
          </a:xfrm>
        </p:spPr>
        <p:txBody>
          <a:bodyPr/>
          <a:lstStyle/>
          <a:p>
            <a:pPr algn="ctr"/>
            <a:r>
              <a:rPr lang="en-US" dirty="0" smtClean="0"/>
              <a:t>Activity 1 – Dental Providers</a:t>
            </a:r>
            <a:endParaRPr lang="en-US" dirty="0"/>
          </a:p>
        </p:txBody>
      </p:sp>
      <p:sp>
        <p:nvSpPr>
          <p:cNvPr id="3" name="Content Placeholder 2"/>
          <p:cNvSpPr>
            <a:spLocks noGrp="1"/>
          </p:cNvSpPr>
          <p:nvPr>
            <p:ph idx="1"/>
          </p:nvPr>
        </p:nvSpPr>
        <p:spPr>
          <a:xfrm>
            <a:off x="478338" y="1825625"/>
            <a:ext cx="7886700" cy="4351338"/>
          </a:xfrm>
        </p:spPr>
        <p:txBody>
          <a:bodyPr/>
          <a:lstStyle/>
          <a:p>
            <a:pPr marL="740664" indent="-347472">
              <a:lnSpc>
                <a:spcPct val="80000"/>
              </a:lnSpc>
              <a:spcBef>
                <a:spcPts val="600"/>
              </a:spcBef>
              <a:spcAft>
                <a:spcPts val="600"/>
              </a:spcAft>
            </a:pPr>
            <a:r>
              <a:rPr lang="en-US" dirty="0" smtClean="0"/>
              <a:t>Review the following slides with information on changes to the Dental Hygiene Practice Act from  the 1990s to today.</a:t>
            </a:r>
          </a:p>
          <a:p>
            <a:pPr marL="740664" indent="-347472">
              <a:lnSpc>
                <a:spcPct val="80000"/>
              </a:lnSpc>
              <a:spcBef>
                <a:spcPts val="600"/>
              </a:spcBef>
              <a:spcAft>
                <a:spcPts val="600"/>
              </a:spcAft>
            </a:pPr>
            <a:r>
              <a:rPr lang="en-US" dirty="0" smtClean="0"/>
              <a:t>Review the emerging provider types and proposed legislation from 2017/2018.</a:t>
            </a:r>
          </a:p>
          <a:p>
            <a:pPr marL="740664" indent="-347472">
              <a:lnSpc>
                <a:spcPct val="80000"/>
              </a:lnSpc>
              <a:spcBef>
                <a:spcPts val="600"/>
              </a:spcBef>
              <a:spcAft>
                <a:spcPts val="600"/>
              </a:spcAft>
            </a:pPr>
            <a:r>
              <a:rPr lang="en-US" dirty="0" smtClean="0"/>
              <a:t>Complete the assessment activity described on slide 13.</a:t>
            </a:r>
            <a:endParaRPr lang="en-US" dirty="0">
              <a:solidFill>
                <a:srgbClr val="FF0000"/>
              </a:solidFill>
            </a:endParaRPr>
          </a:p>
        </p:txBody>
      </p:sp>
    </p:spTree>
    <p:extLst>
      <p:ext uri="{BB962C8B-B14F-4D97-AF65-F5344CB8AC3E}">
        <p14:creationId xmlns:p14="http://schemas.microsoft.com/office/powerpoint/2010/main" val="128035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785" y="1690689"/>
            <a:ext cx="7350429" cy="4351338"/>
          </a:xfrm>
        </p:spPr>
        <p:txBody>
          <a:bodyPr>
            <a:normAutofit/>
          </a:bodyPr>
          <a:lstStyle/>
          <a:p>
            <a:pPr marL="740664" indent="-347472">
              <a:lnSpc>
                <a:spcPct val="80000"/>
              </a:lnSpc>
              <a:spcBef>
                <a:spcPts val="600"/>
              </a:spcBef>
              <a:spcAft>
                <a:spcPts val="600"/>
              </a:spcAft>
            </a:pPr>
            <a:r>
              <a:rPr lang="en-US" dirty="0" smtClean="0"/>
              <a:t>Review the Dental Hygiene Practice Act found in State Statute 447.06 </a:t>
            </a:r>
            <a:r>
              <a:rPr lang="en-US" dirty="0" smtClean="0">
                <a:hlinkClick r:id="rId3"/>
              </a:rPr>
              <a:t>http</a:t>
            </a:r>
            <a:r>
              <a:rPr lang="en-US" dirty="0">
                <a:hlinkClick r:id="rId3"/>
              </a:rPr>
              <a:t>://</a:t>
            </a:r>
            <a:r>
              <a:rPr lang="en-US" dirty="0" smtClean="0">
                <a:hlinkClick r:id="rId3"/>
              </a:rPr>
              <a:t>docs.legis.wisconsin.gov/statutes/statutes/447/06</a:t>
            </a:r>
            <a:endParaRPr lang="en-US" dirty="0" smtClean="0"/>
          </a:p>
          <a:p>
            <a:endParaRPr lang="en-US" dirty="0" smtClean="0"/>
          </a:p>
        </p:txBody>
      </p:sp>
      <p:sp>
        <p:nvSpPr>
          <p:cNvPr id="4" name="Title 3"/>
          <p:cNvSpPr>
            <a:spLocks noGrp="1"/>
          </p:cNvSpPr>
          <p:nvPr>
            <p:ph type="title"/>
          </p:nvPr>
        </p:nvSpPr>
        <p:spPr>
          <a:xfrm>
            <a:off x="0" y="365126"/>
            <a:ext cx="9144000" cy="1325563"/>
          </a:xfrm>
        </p:spPr>
        <p:txBody>
          <a:bodyPr/>
          <a:lstStyle/>
          <a:p>
            <a:pPr algn="ctr"/>
            <a:r>
              <a:rPr lang="en-US" dirty="0" smtClean="0"/>
              <a:t>Activity 1 – Dental Hygiene Practice Act</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421" y="3319397"/>
            <a:ext cx="4120124" cy="3394475"/>
          </a:xfrm>
          <a:prstGeom prst="rect">
            <a:avLst/>
          </a:prstGeom>
          <a:ln>
            <a:solidFill>
              <a:schemeClr val="tx1"/>
            </a:solidFill>
          </a:ln>
        </p:spPr>
      </p:pic>
    </p:spTree>
    <p:extLst>
      <p:ext uri="{BB962C8B-B14F-4D97-AF65-F5344CB8AC3E}">
        <p14:creationId xmlns:p14="http://schemas.microsoft.com/office/powerpoint/2010/main" val="411591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86827" y="5871257"/>
            <a:ext cx="8963867" cy="229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56814" y="2944499"/>
            <a:ext cx="1742830" cy="2554545"/>
          </a:xfrm>
          <a:prstGeom prst="rect">
            <a:avLst/>
          </a:prstGeom>
          <a:noFill/>
          <a:ln w="19050">
            <a:solidFill>
              <a:srgbClr val="5B9BD5"/>
            </a:solidFill>
          </a:ln>
        </p:spPr>
        <p:txBody>
          <a:bodyPr wrap="square" rtlCol="0">
            <a:spAutoFit/>
          </a:bodyPr>
          <a:lstStyle/>
          <a:p>
            <a:pPr algn="ctr"/>
            <a:r>
              <a:rPr lang="en-US" sz="1600" b="1" dirty="0" smtClean="0"/>
              <a:t>2004</a:t>
            </a:r>
          </a:p>
          <a:p>
            <a:pPr algn="ctr"/>
            <a:r>
              <a:rPr lang="en-US" sz="1600" dirty="0" smtClean="0"/>
              <a:t>Can work </a:t>
            </a:r>
            <a:r>
              <a:rPr lang="en-US" sz="1600" dirty="0"/>
              <a:t>as an agent of a </a:t>
            </a:r>
            <a:r>
              <a:rPr lang="en-US" sz="1600" dirty="0" smtClean="0"/>
              <a:t>public health </a:t>
            </a:r>
            <a:r>
              <a:rPr lang="en-US" sz="1600" dirty="0"/>
              <a:t>department, </a:t>
            </a:r>
            <a:r>
              <a:rPr lang="en-US" sz="1600" dirty="0" smtClean="0"/>
              <a:t>in </a:t>
            </a:r>
            <a:r>
              <a:rPr lang="en-US" sz="1600" dirty="0"/>
              <a:t>public school </a:t>
            </a:r>
            <a:r>
              <a:rPr lang="en-US" sz="1600" dirty="0" smtClean="0"/>
              <a:t>and schools </a:t>
            </a:r>
            <a:r>
              <a:rPr lang="en-US" sz="1600" dirty="0"/>
              <a:t>of </a:t>
            </a:r>
            <a:r>
              <a:rPr lang="en-US" sz="1600" dirty="0" smtClean="0"/>
              <a:t>dental hygiene </a:t>
            </a:r>
            <a:r>
              <a:rPr lang="en-US" sz="1600" dirty="0"/>
              <a:t>and dentistry without direct </a:t>
            </a:r>
            <a:r>
              <a:rPr lang="en-US" sz="1600" dirty="0" smtClean="0"/>
              <a:t>supervision.</a:t>
            </a:r>
            <a:endParaRPr lang="en-US" sz="1600" dirty="0">
              <a:solidFill>
                <a:srgbClr val="FF0000"/>
              </a:solidFill>
            </a:endParaRPr>
          </a:p>
        </p:txBody>
      </p:sp>
      <p:sp>
        <p:nvSpPr>
          <p:cNvPr id="17" name="TextBox 16"/>
          <p:cNvSpPr txBox="1"/>
          <p:nvPr/>
        </p:nvSpPr>
        <p:spPr>
          <a:xfrm>
            <a:off x="200791" y="2942513"/>
            <a:ext cx="1520890" cy="830997"/>
          </a:xfrm>
          <a:prstGeom prst="rect">
            <a:avLst/>
          </a:prstGeom>
          <a:noFill/>
          <a:ln w="19050">
            <a:solidFill>
              <a:srgbClr val="5B9BD5"/>
            </a:solidFill>
          </a:ln>
        </p:spPr>
        <p:txBody>
          <a:bodyPr wrap="square" rtlCol="0">
            <a:spAutoFit/>
          </a:bodyPr>
          <a:lstStyle/>
          <a:p>
            <a:pPr algn="ctr"/>
            <a:r>
              <a:rPr lang="en-US" sz="1600" b="1" dirty="0" smtClean="0"/>
              <a:t>1998</a:t>
            </a:r>
          </a:p>
          <a:p>
            <a:pPr algn="ctr"/>
            <a:r>
              <a:rPr lang="en-US" sz="1600" dirty="0"/>
              <a:t>A</a:t>
            </a:r>
            <a:r>
              <a:rPr lang="en-US" sz="1600" dirty="0" smtClean="0"/>
              <a:t>dminister local anesthetic.</a:t>
            </a:r>
            <a:endParaRPr lang="en-US" sz="1600" dirty="0"/>
          </a:p>
        </p:txBody>
      </p:sp>
      <p:sp>
        <p:nvSpPr>
          <p:cNvPr id="18" name="TextBox 17"/>
          <p:cNvSpPr txBox="1"/>
          <p:nvPr/>
        </p:nvSpPr>
        <p:spPr>
          <a:xfrm>
            <a:off x="3734777" y="2963025"/>
            <a:ext cx="996871" cy="1077218"/>
          </a:xfrm>
          <a:prstGeom prst="rect">
            <a:avLst/>
          </a:prstGeom>
          <a:noFill/>
          <a:ln w="19050">
            <a:solidFill>
              <a:srgbClr val="5B9BD5"/>
            </a:solidFill>
          </a:ln>
        </p:spPr>
        <p:txBody>
          <a:bodyPr wrap="square" rtlCol="0">
            <a:spAutoFit/>
          </a:bodyPr>
          <a:lstStyle/>
          <a:p>
            <a:pPr algn="ctr"/>
            <a:r>
              <a:rPr lang="en-US" sz="1600" b="1" dirty="0" smtClean="0"/>
              <a:t>2007</a:t>
            </a:r>
            <a:endParaRPr lang="en-US" sz="1600" dirty="0" smtClean="0"/>
          </a:p>
          <a:p>
            <a:pPr algn="ctr"/>
            <a:r>
              <a:rPr lang="en-US" sz="1600" dirty="0" smtClean="0"/>
              <a:t>Became a Medicaid provider.</a:t>
            </a:r>
            <a:endParaRPr lang="en-US" sz="1600" dirty="0"/>
          </a:p>
        </p:txBody>
      </p:sp>
      <p:sp>
        <p:nvSpPr>
          <p:cNvPr id="31" name="TextBox 30"/>
          <p:cNvSpPr txBox="1"/>
          <p:nvPr/>
        </p:nvSpPr>
        <p:spPr>
          <a:xfrm>
            <a:off x="4866781" y="2957200"/>
            <a:ext cx="1268436" cy="1323439"/>
          </a:xfrm>
          <a:prstGeom prst="rect">
            <a:avLst/>
          </a:prstGeom>
          <a:noFill/>
          <a:ln w="19050">
            <a:solidFill>
              <a:srgbClr val="5B9BD5"/>
            </a:solidFill>
          </a:ln>
        </p:spPr>
        <p:txBody>
          <a:bodyPr wrap="square" rtlCol="0">
            <a:spAutoFit/>
          </a:bodyPr>
          <a:lstStyle/>
          <a:p>
            <a:pPr algn="ctr"/>
            <a:r>
              <a:rPr lang="en-US" sz="1600" b="1" dirty="0" smtClean="0"/>
              <a:t>2013</a:t>
            </a:r>
          </a:p>
          <a:p>
            <a:pPr algn="ctr"/>
            <a:r>
              <a:rPr lang="en-US" sz="1600" dirty="0" smtClean="0"/>
              <a:t>Administer nitrous </a:t>
            </a:r>
            <a:r>
              <a:rPr lang="en-US" sz="1600" dirty="0"/>
              <a:t>oxide inhalation </a:t>
            </a:r>
            <a:r>
              <a:rPr lang="en-US" sz="1600" dirty="0" smtClean="0"/>
              <a:t>analgesia.</a:t>
            </a:r>
            <a:endParaRPr lang="en-US" sz="1600" dirty="0"/>
          </a:p>
        </p:txBody>
      </p:sp>
      <p:sp>
        <p:nvSpPr>
          <p:cNvPr id="32" name="TextBox 31"/>
          <p:cNvSpPr txBox="1"/>
          <p:nvPr/>
        </p:nvSpPr>
        <p:spPr>
          <a:xfrm>
            <a:off x="6270350" y="2955214"/>
            <a:ext cx="1296228" cy="1077218"/>
          </a:xfrm>
          <a:prstGeom prst="rect">
            <a:avLst/>
          </a:prstGeom>
          <a:noFill/>
          <a:ln w="19050">
            <a:solidFill>
              <a:srgbClr val="5B9BD5"/>
            </a:solidFill>
          </a:ln>
        </p:spPr>
        <p:txBody>
          <a:bodyPr wrap="square" rtlCol="0">
            <a:spAutoFit/>
          </a:bodyPr>
          <a:lstStyle/>
          <a:p>
            <a:pPr algn="ctr"/>
            <a:r>
              <a:rPr lang="en-US" sz="1600" b="1" dirty="0" smtClean="0"/>
              <a:t>2015</a:t>
            </a:r>
          </a:p>
          <a:p>
            <a:pPr algn="ctr"/>
            <a:r>
              <a:rPr lang="en-US" sz="1600" dirty="0"/>
              <a:t>U</a:t>
            </a:r>
            <a:r>
              <a:rPr lang="en-US" sz="1600" dirty="0" smtClean="0"/>
              <a:t>se lasers for soft tissue therapy. </a:t>
            </a:r>
            <a:endParaRPr lang="en-US" sz="1600" dirty="0"/>
          </a:p>
        </p:txBody>
      </p:sp>
      <p:sp>
        <p:nvSpPr>
          <p:cNvPr id="33" name="TextBox 32"/>
          <p:cNvSpPr txBox="1"/>
          <p:nvPr/>
        </p:nvSpPr>
        <p:spPr>
          <a:xfrm>
            <a:off x="7701711" y="2955214"/>
            <a:ext cx="1207537" cy="1815882"/>
          </a:xfrm>
          <a:prstGeom prst="rect">
            <a:avLst/>
          </a:prstGeom>
          <a:noFill/>
          <a:ln w="19050">
            <a:solidFill>
              <a:srgbClr val="5B9BD5"/>
            </a:solidFill>
          </a:ln>
        </p:spPr>
        <p:txBody>
          <a:bodyPr wrap="square" rtlCol="0">
            <a:spAutoFit/>
          </a:bodyPr>
          <a:lstStyle/>
          <a:p>
            <a:pPr algn="ctr"/>
            <a:r>
              <a:rPr lang="en-US" sz="1600" b="1" dirty="0" smtClean="0"/>
              <a:t>2017</a:t>
            </a:r>
          </a:p>
          <a:p>
            <a:pPr algn="ctr"/>
            <a:r>
              <a:rPr lang="en-US" sz="1600" dirty="0" smtClean="0"/>
              <a:t>Expansion of practice settings without direct supervision.</a:t>
            </a:r>
            <a:endParaRPr lang="en-US" sz="1600" dirty="0"/>
          </a:p>
        </p:txBody>
      </p:sp>
      <p:sp>
        <p:nvSpPr>
          <p:cNvPr id="34"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Changes in State Practice Act</a:t>
            </a:r>
          </a:p>
          <a:p>
            <a:pPr algn="ctr"/>
            <a:r>
              <a:rPr lang="en-US" dirty="0" smtClean="0"/>
              <a:t> for Dental Hygienists</a:t>
            </a:r>
            <a:endParaRPr lang="en-US" dirty="0"/>
          </a:p>
        </p:txBody>
      </p:sp>
      <p:cxnSp>
        <p:nvCxnSpPr>
          <p:cNvPr id="19" name="Straight Connector 18"/>
          <p:cNvCxnSpPr/>
          <p:nvPr/>
        </p:nvCxnSpPr>
        <p:spPr>
          <a:xfrm flipH="1">
            <a:off x="2728229" y="5499044"/>
            <a:ext cx="1682" cy="3722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7" idx="2"/>
          </p:cNvCxnSpPr>
          <p:nvPr/>
        </p:nvCxnSpPr>
        <p:spPr>
          <a:xfrm>
            <a:off x="961236" y="3773510"/>
            <a:ext cx="0" cy="21092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932359" y="4040243"/>
            <a:ext cx="8059" cy="182320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96491" y="4040243"/>
            <a:ext cx="17938" cy="18310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00999" y="4280639"/>
            <a:ext cx="0" cy="161359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93699" y="4771096"/>
            <a:ext cx="11780" cy="110016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9339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2530</TotalTime>
  <Words>1580</Words>
  <Application>Microsoft Office PowerPoint</Application>
  <PresentationFormat>On-screen Show (4:3)</PresentationFormat>
  <Paragraphs>229</Paragraphs>
  <Slides>34</Slides>
  <Notes>12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Calibri Light</vt:lpstr>
      <vt:lpstr>Courier New</vt:lpstr>
      <vt:lpstr>Office Theme</vt:lpstr>
      <vt:lpstr>1_Office Theme</vt:lpstr>
      <vt:lpstr>2_Office Theme</vt:lpstr>
      <vt:lpstr>Acrobat Document</vt:lpstr>
      <vt:lpstr>Educational Curriculum on  Perinatal and Infant Oral Health Care: Current Standards of Care for  Dental and Dental Hygiene Students</vt:lpstr>
      <vt:lpstr>Acknowledgments</vt:lpstr>
      <vt:lpstr>Objectives</vt:lpstr>
      <vt:lpstr>Professional Organizations</vt:lpstr>
      <vt:lpstr>PowerPoint Presentation</vt:lpstr>
      <vt:lpstr>PowerPoint Presentation</vt:lpstr>
      <vt:lpstr>Activity 1 – Dental Providers</vt:lpstr>
      <vt:lpstr>Activity 1 – Dental Hygiene Practice Act</vt:lpstr>
      <vt:lpstr>PowerPoint Presentation</vt:lpstr>
      <vt:lpstr>Emerging Providers</vt:lpstr>
      <vt:lpstr>Emerging Providers – EFDA</vt:lpstr>
      <vt:lpstr>Emerging Providers – Dental Therapist</vt:lpstr>
      <vt:lpstr>Activity 1 –  Assessment</vt:lpstr>
      <vt:lpstr>Activity 2-Options for  Bachelor Degree Completion</vt:lpstr>
      <vt:lpstr>Activity 2 –  Assessment</vt:lpstr>
      <vt:lpstr>Activity 3 – Oral Health Resources Scavenger Hunt</vt:lpstr>
      <vt:lpstr>Online Resources Scavenger Hunt</vt:lpstr>
      <vt:lpstr>Online Resources Scavenger Hunt</vt:lpstr>
      <vt:lpstr>Activity 3 –  Assessment</vt:lpstr>
      <vt:lpstr>Activity 4 – Community Resources</vt:lpstr>
      <vt:lpstr>Activity 4 –  Assessment</vt:lpstr>
      <vt:lpstr>Activity 5 – Motivational Interviewing</vt:lpstr>
      <vt:lpstr>“Motivational Interviewing”</vt:lpstr>
      <vt:lpstr>Motivational Interviewing</vt:lpstr>
      <vt:lpstr>Activity 5 – Assessment</vt:lpstr>
      <vt:lpstr>Activity 5 – Assessment (continued)</vt:lpstr>
      <vt:lpstr>Activity 6 – Oral Health Literacy</vt:lpstr>
      <vt:lpstr>Activity 6 – Oral Health Literacy</vt:lpstr>
      <vt:lpstr>“Improving Oral Health Literacy – The New Standard in Dental Hygiene Practice”</vt:lpstr>
      <vt:lpstr>Activity 6 – Oral Health Literacy </vt:lpstr>
      <vt:lpstr>Activity 6 –  Assessment</vt:lpstr>
      <vt:lpstr>CODA Standard 2-22</vt:lpstr>
      <vt:lpstr>CODA Standard 2-23</vt:lpstr>
      <vt:lpstr>Please Provide Feedback</vt:lpstr>
    </vt:vector>
  </TitlesOfParts>
  <Company>Children's Hospital and Health System,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Fischer, Dana</dc:creator>
  <cp:lastModifiedBy>Jensen, Lisa</cp:lastModifiedBy>
  <cp:revision>144</cp:revision>
  <cp:lastPrinted>2018-02-20T15:36:20Z</cp:lastPrinted>
  <dcterms:created xsi:type="dcterms:W3CDTF">2018-01-15T17:33:53Z</dcterms:created>
  <dcterms:modified xsi:type="dcterms:W3CDTF">2019-06-19T15:17:13Z</dcterms:modified>
</cp:coreProperties>
</file>