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4"/>
  </p:notesMasterIdLst>
  <p:handoutMasterIdLst>
    <p:handoutMasterId r:id="rId25"/>
  </p:handoutMasterIdLst>
  <p:sldIdLst>
    <p:sldId id="287" r:id="rId4"/>
    <p:sldId id="288" r:id="rId5"/>
    <p:sldId id="257" r:id="rId6"/>
    <p:sldId id="271" r:id="rId7"/>
    <p:sldId id="277" r:id="rId8"/>
    <p:sldId id="291" r:id="rId9"/>
    <p:sldId id="274" r:id="rId10"/>
    <p:sldId id="270" r:id="rId11"/>
    <p:sldId id="265" r:id="rId12"/>
    <p:sldId id="290" r:id="rId13"/>
    <p:sldId id="260" r:id="rId14"/>
    <p:sldId id="279" r:id="rId15"/>
    <p:sldId id="296" r:id="rId16"/>
    <p:sldId id="263" r:id="rId17"/>
    <p:sldId id="267" r:id="rId18"/>
    <p:sldId id="280" r:id="rId19"/>
    <p:sldId id="292" r:id="rId20"/>
    <p:sldId id="293" r:id="rId21"/>
    <p:sldId id="294" r:id="rId22"/>
    <p:sldId id="29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767" autoAdjust="0"/>
  </p:normalViewPr>
  <p:slideViewPr>
    <p:cSldViewPr snapToGrid="0">
      <p:cViewPr varScale="1">
        <p:scale>
          <a:sx n="115" d="100"/>
          <a:sy n="115" d="100"/>
        </p:scale>
        <p:origin x="1356" y="84"/>
      </p:cViewPr>
      <p:guideLst/>
    </p:cSldViewPr>
  </p:slid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DC1618-E7D2-4EA1-BDE8-5C97499B924E}" type="datetimeFigureOut">
              <a:rPr lang="en-US" smtClean="0"/>
              <a:t>6/18/2019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F04505-7DD9-4CEB-9C85-96905AEAB971}" type="slidenum">
              <a:rPr lang="en-US" smtClean="0"/>
              <a:t>‹#›</a:t>
            </a:fld>
            <a:endParaRPr lang="en-US"/>
          </a:p>
        </p:txBody>
      </p:sp>
    </p:spTree>
    <p:extLst>
      <p:ext uri="{BB962C8B-B14F-4D97-AF65-F5344CB8AC3E}">
        <p14:creationId xmlns:p14="http://schemas.microsoft.com/office/powerpoint/2010/main" val="503560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916C98-6E4A-49C6-B799-6F0BCB69758C}" type="datetimeFigureOut">
              <a:rPr lang="en-US" smtClean="0"/>
              <a:t>6/18/2019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E21C63-DE50-455B-9AFE-A0FC73B6E267}" type="slidenum">
              <a:rPr lang="en-US" smtClean="0"/>
              <a:t>‹#›</a:t>
            </a:fld>
            <a:endParaRPr lang="en-US"/>
          </a:p>
        </p:txBody>
      </p:sp>
    </p:spTree>
    <p:extLst>
      <p:ext uri="{BB962C8B-B14F-4D97-AF65-F5344CB8AC3E}">
        <p14:creationId xmlns:p14="http://schemas.microsoft.com/office/powerpoint/2010/main" val="149734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21C63-DE50-455B-9AFE-A0FC73B6E267}" type="slidenum">
              <a:rPr lang="en-US" smtClean="0"/>
              <a:t>2</a:t>
            </a:fld>
            <a:endParaRPr lang="en-US"/>
          </a:p>
        </p:txBody>
      </p:sp>
    </p:spTree>
    <p:extLst>
      <p:ext uri="{BB962C8B-B14F-4D97-AF65-F5344CB8AC3E}">
        <p14:creationId xmlns:p14="http://schemas.microsoft.com/office/powerpoint/2010/main" val="109013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D2B87-C7B3-4A76-B523-AAE61CD9D506}" type="slidenum">
              <a:rPr lang="en-US" smtClean="0"/>
              <a:pPr/>
              <a:t>3</a:t>
            </a:fld>
            <a:endParaRPr lang="en-US"/>
          </a:p>
        </p:txBody>
      </p:sp>
    </p:spTree>
    <p:extLst>
      <p:ext uri="{BB962C8B-B14F-4D97-AF65-F5344CB8AC3E}">
        <p14:creationId xmlns:p14="http://schemas.microsoft.com/office/powerpoint/2010/main" val="29044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DE2FE06-982E-4338-BA6E-1F3B19FA5321}" type="slidenum">
              <a:rPr lang="en-US" smtClean="0"/>
              <a:pPr/>
              <a:t>8</a:t>
            </a:fld>
            <a:endParaRPr lang="en-US"/>
          </a:p>
        </p:txBody>
      </p:sp>
    </p:spTree>
    <p:extLst>
      <p:ext uri="{BB962C8B-B14F-4D97-AF65-F5344CB8AC3E}">
        <p14:creationId xmlns:p14="http://schemas.microsoft.com/office/powerpoint/2010/main" val="235433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http://www.aapd.org/policies/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DE2FE06-982E-4338-BA6E-1F3B19FA5321}" type="slidenum">
              <a:rPr lang="en-US" smtClean="0"/>
              <a:pPr/>
              <a:t>9</a:t>
            </a:fld>
            <a:endParaRPr lang="en-US"/>
          </a:p>
        </p:txBody>
      </p:sp>
    </p:spTree>
    <p:extLst>
      <p:ext uri="{BB962C8B-B14F-4D97-AF65-F5344CB8AC3E}">
        <p14:creationId xmlns:p14="http://schemas.microsoft.com/office/powerpoint/2010/main" val="98702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DE2FE06-982E-4338-BA6E-1F3B19FA5321}" type="slidenum">
              <a:rPr lang="en-US" smtClean="0"/>
              <a:pPr/>
              <a:t>10</a:t>
            </a:fld>
            <a:endParaRPr lang="en-US"/>
          </a:p>
        </p:txBody>
      </p:sp>
    </p:spTree>
    <p:extLst>
      <p:ext uri="{BB962C8B-B14F-4D97-AF65-F5344CB8AC3E}">
        <p14:creationId xmlns:p14="http://schemas.microsoft.com/office/powerpoint/2010/main" val="332031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8D2B87-C7B3-4A76-B523-AAE61CD9D506}" type="slidenum">
              <a:rPr lang="en-US" smtClean="0"/>
              <a:pPr/>
              <a:t>11</a:t>
            </a:fld>
            <a:endParaRPr lang="en-US"/>
          </a:p>
        </p:txBody>
      </p:sp>
    </p:spTree>
    <p:extLst>
      <p:ext uri="{BB962C8B-B14F-4D97-AF65-F5344CB8AC3E}">
        <p14:creationId xmlns:p14="http://schemas.microsoft.com/office/powerpoint/2010/main" val="266534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21C63-DE50-455B-9AFE-A0FC73B6E267}" type="slidenum">
              <a:rPr lang="en-US" smtClean="0"/>
              <a:t>14</a:t>
            </a:fld>
            <a:endParaRPr lang="en-US"/>
          </a:p>
        </p:txBody>
      </p:sp>
    </p:spTree>
    <p:extLst>
      <p:ext uri="{BB962C8B-B14F-4D97-AF65-F5344CB8AC3E}">
        <p14:creationId xmlns:p14="http://schemas.microsoft.com/office/powerpoint/2010/main" val="14091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CDT code book version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2E21C63-DE50-455B-9AFE-A0FC73B6E267}" type="slidenum">
              <a:rPr lang="en-US" smtClean="0"/>
              <a:t>15</a:t>
            </a:fld>
            <a:endParaRPr lang="en-US"/>
          </a:p>
        </p:txBody>
      </p:sp>
    </p:spTree>
    <p:extLst>
      <p:ext uri="{BB962C8B-B14F-4D97-AF65-F5344CB8AC3E}">
        <p14:creationId xmlns:p14="http://schemas.microsoft.com/office/powerpoint/2010/main" val="71478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2FE06-982E-4338-BA6E-1F3B19FA532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2460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3B7446-6D62-4E8A-A593-E625278CC453}"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405299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3B7446-6D62-4E8A-A593-E625278CC453}"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133884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3B7446-6D62-4E8A-A593-E625278CC453}"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345051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90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03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94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5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87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88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51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92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3B7446-6D62-4E8A-A593-E625278CC453}"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3177400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526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103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18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18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553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16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263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15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99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43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B7446-6D62-4E8A-A593-E625278CC453}"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3090905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943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79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100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6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3B7446-6D62-4E8A-A593-E625278CC453}"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361106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3B7446-6D62-4E8A-A593-E625278CC453}"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26557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3B7446-6D62-4E8A-A593-E625278CC453}"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364433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B7446-6D62-4E8A-A593-E625278CC453}"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49516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B7446-6D62-4E8A-A593-E625278CC453}"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212547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B7446-6D62-4E8A-A593-E625278CC453}"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97655-8AC9-4140-ACA7-DB871D7F7A0B}" type="slidenum">
              <a:rPr lang="en-US" smtClean="0"/>
              <a:t>‹#›</a:t>
            </a:fld>
            <a:endParaRPr lang="en-US"/>
          </a:p>
        </p:txBody>
      </p:sp>
    </p:spTree>
    <p:extLst>
      <p:ext uri="{BB962C8B-B14F-4D97-AF65-F5344CB8AC3E}">
        <p14:creationId xmlns:p14="http://schemas.microsoft.com/office/powerpoint/2010/main" val="262076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B7446-6D62-4E8A-A593-E625278CC453}" type="datetimeFigureOut">
              <a:rPr lang="en-US" smtClean="0"/>
              <a:t>6/18/2019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97655-8AC9-4140-ACA7-DB871D7F7A0B}" type="slidenum">
              <a:rPr lang="en-US" smtClean="0"/>
              <a:t>‹#›</a:t>
            </a:fld>
            <a:endParaRPr lang="en-US"/>
          </a:p>
        </p:txBody>
      </p:sp>
    </p:spTree>
    <p:extLst>
      <p:ext uri="{BB962C8B-B14F-4D97-AF65-F5344CB8AC3E}">
        <p14:creationId xmlns:p14="http://schemas.microsoft.com/office/powerpoint/2010/main" val="380011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1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8860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aapd.org/media/Policies_Guidelines/BP_Periodicity.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apd.org/media/Policies_Guidelines/G_CariesRiskAssessment.pdf" TargetMode="External"/><Relationship Id="rId2" Type="http://schemas.openxmlformats.org/officeDocument/2006/relationships/hyperlink" Target="https://www.ada.org/~/media/ADA/Member%20Center/FIles/topics_caries_under6.ashx" TargetMode="External"/><Relationship Id="rId1" Type="http://schemas.openxmlformats.org/officeDocument/2006/relationships/slideLayout" Target="../slideLayouts/slideLayout2.xml"/><Relationship Id="rId4" Type="http://schemas.openxmlformats.org/officeDocument/2006/relationships/hyperlink" Target="https://www.aap.org/en-us/Documents/oralhealth_RiskAssessmentTool.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mailto:dfischer@chw.org" TargetMode="External"/><Relationship Id="rId2" Type="http://schemas.openxmlformats.org/officeDocument/2006/relationships/hyperlink" Target="https://www.surveymonkey.com/r/66Q3ZQ2"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milesforlifeoralhealth.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Hw99Aoti7Z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apd.org/media/Policies_Guidelines/P_DentalHom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667" y="1139371"/>
            <a:ext cx="8556667" cy="2370592"/>
          </a:xfrm>
        </p:spPr>
        <p:txBody>
          <a:bodyPr>
            <a:normAutofit fontScale="90000"/>
          </a:bodyPr>
          <a:lstStyle/>
          <a:p>
            <a:r>
              <a:rPr lang="en-US" sz="4400" dirty="0"/>
              <a:t>Educational Curriculum on </a:t>
            </a:r>
            <a:r>
              <a:rPr lang="en-US" sz="4400" dirty="0" smtClean="0"/>
              <a:t/>
            </a:r>
            <a:br>
              <a:rPr lang="en-US" sz="4400" dirty="0" smtClean="0"/>
            </a:br>
            <a:r>
              <a:rPr lang="en-US" sz="4400" dirty="0" smtClean="0"/>
              <a:t>Perinatal </a:t>
            </a:r>
            <a:r>
              <a:rPr lang="en-US" sz="4400" dirty="0"/>
              <a:t>and Infant Oral Health </a:t>
            </a:r>
            <a:r>
              <a:rPr lang="en-US" sz="4400" dirty="0" smtClean="0"/>
              <a:t>Care:</a:t>
            </a:r>
            <a:br>
              <a:rPr lang="en-US" sz="4400" dirty="0" smtClean="0"/>
            </a:br>
            <a:r>
              <a:rPr lang="en-US" sz="4400" dirty="0" smtClean="0"/>
              <a:t>Current </a:t>
            </a:r>
            <a:r>
              <a:rPr lang="en-US" sz="4400" dirty="0"/>
              <a:t>Standards of Care </a:t>
            </a:r>
            <a:r>
              <a:rPr lang="en-US" sz="4400" dirty="0" smtClean="0"/>
              <a:t>for </a:t>
            </a:r>
            <a:br>
              <a:rPr lang="en-US" sz="4400" dirty="0" smtClean="0"/>
            </a:br>
            <a:r>
              <a:rPr lang="en-US" sz="4400" dirty="0" smtClean="0"/>
              <a:t>Dental </a:t>
            </a:r>
            <a:r>
              <a:rPr lang="en-US" sz="4400" dirty="0"/>
              <a:t>and Dental Hygiene S</a:t>
            </a:r>
            <a:r>
              <a:rPr lang="en-US" sz="4400" dirty="0" smtClean="0"/>
              <a:t>tudents</a:t>
            </a:r>
            <a:endParaRPr lang="en-US" sz="4400" dirty="0">
              <a:latin typeface="Calibri Light" panose="020F0302020204030204" pitchFamily="34" charset="0"/>
            </a:endParaRPr>
          </a:p>
        </p:txBody>
      </p:sp>
      <p:sp>
        <p:nvSpPr>
          <p:cNvPr id="3" name="Subtitle 2"/>
          <p:cNvSpPr>
            <a:spLocks noGrp="1"/>
          </p:cNvSpPr>
          <p:nvPr>
            <p:ph type="subTitle" idx="1"/>
          </p:nvPr>
        </p:nvSpPr>
        <p:spPr>
          <a:xfrm>
            <a:off x="990600" y="3886200"/>
            <a:ext cx="7162800" cy="1752600"/>
          </a:xfrm>
        </p:spPr>
        <p:txBody>
          <a:bodyPr>
            <a:normAutofit/>
          </a:bodyPr>
          <a:lstStyle/>
          <a:p>
            <a:r>
              <a:rPr lang="en-US" sz="4400" b="1" dirty="0" smtClean="0">
                <a:solidFill>
                  <a:srgbClr val="EC5E7B"/>
                </a:solidFill>
              </a:rPr>
              <a:t>Module 3- Age 1 Dental Visit</a:t>
            </a:r>
            <a:endParaRPr lang="en-US" sz="4400" dirty="0">
              <a:solidFill>
                <a:srgbClr val="898989"/>
              </a:solidFill>
            </a:endParaRPr>
          </a:p>
        </p:txBody>
      </p:sp>
    </p:spTree>
    <p:extLst>
      <p:ext uri="{BB962C8B-B14F-4D97-AF65-F5344CB8AC3E}">
        <p14:creationId xmlns:p14="http://schemas.microsoft.com/office/powerpoint/2010/main" val="3813103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46" y="365126"/>
            <a:ext cx="8839200" cy="1325563"/>
          </a:xfrm>
        </p:spPr>
        <p:txBody>
          <a:bodyPr>
            <a:noAutofit/>
          </a:bodyPr>
          <a:lstStyle/>
          <a:p>
            <a:pPr algn="ctr"/>
            <a:r>
              <a:rPr lang="en-US" sz="3200" dirty="0" smtClean="0"/>
              <a:t>“Guideline on Periodicity of Examination, Preventive Dental Services, Anticipatory Guidance and Oral Treatment for Infants, Children and Adolescents”</a:t>
            </a:r>
            <a:endParaRPr lang="en-US" sz="3200" dirty="0"/>
          </a:p>
        </p:txBody>
      </p:sp>
      <p:sp>
        <p:nvSpPr>
          <p:cNvPr id="6" name="TextBox 5"/>
          <p:cNvSpPr txBox="1"/>
          <p:nvPr/>
        </p:nvSpPr>
        <p:spPr>
          <a:xfrm>
            <a:off x="160946" y="6332333"/>
            <a:ext cx="8839200" cy="600164"/>
          </a:xfrm>
          <a:prstGeom prst="rect">
            <a:avLst/>
          </a:prstGeom>
          <a:noFill/>
        </p:spPr>
        <p:txBody>
          <a:bodyPr wrap="square" rtlCol="0">
            <a:spAutoFit/>
          </a:bodyPr>
          <a:lstStyle/>
          <a:p>
            <a:pPr marL="0" lvl="1">
              <a:defRPr/>
            </a:pPr>
            <a:r>
              <a:rPr lang="en-US" sz="1100" dirty="0" smtClean="0"/>
              <a:t>Source: The </a:t>
            </a:r>
            <a:r>
              <a:rPr lang="en-US" sz="1100" dirty="0"/>
              <a:t>American Academy of Pediatric Dentistry Council on Clinical Affairs. (</a:t>
            </a:r>
            <a:r>
              <a:rPr lang="en-US" sz="1100" dirty="0" smtClean="0"/>
              <a:t>2013). </a:t>
            </a:r>
            <a:r>
              <a:rPr lang="en-US" sz="1100" i="1" dirty="0"/>
              <a:t>Guidelines on </a:t>
            </a:r>
            <a:r>
              <a:rPr lang="en-US" sz="1100" i="1" dirty="0" smtClean="0"/>
              <a:t>Examination, Preventive Dental Services, Anticipatory Guidance/Counseling, and Oral Treatment for Infants, Children, and Adolescents</a:t>
            </a:r>
            <a:r>
              <a:rPr lang="en-US" sz="1100" dirty="0" smtClean="0"/>
              <a:t>. </a:t>
            </a:r>
            <a:r>
              <a:rPr lang="en-US" sz="1100" dirty="0"/>
              <a:t>References Manual Volume </a:t>
            </a:r>
            <a:r>
              <a:rPr lang="en-US" sz="1100" dirty="0" smtClean="0"/>
              <a:t>39(6</a:t>
            </a:r>
            <a:r>
              <a:rPr lang="en-US" sz="1100" dirty="0"/>
              <a:t>): </a:t>
            </a:r>
            <a:r>
              <a:rPr lang="en-US" sz="1100" dirty="0" smtClean="0"/>
              <a:t>17/18:188-195.</a:t>
            </a:r>
            <a:endParaRPr lang="en-US" sz="1100" dirty="0"/>
          </a:p>
          <a:p>
            <a:pPr marL="0" lvl="1">
              <a:defRPr/>
            </a:pPr>
            <a:endParaRPr lang="en-US" sz="1100" dirty="0" smtClean="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536" y="2161777"/>
            <a:ext cx="3105332" cy="3918246"/>
          </a:xfrm>
          <a:prstGeom prst="rect">
            <a:avLst/>
          </a:prstGeom>
          <a:ln w="19050">
            <a:solidFill>
              <a:schemeClr val="tx1"/>
            </a:solidFill>
          </a:ln>
        </p:spPr>
      </p:pic>
      <p:sp>
        <p:nvSpPr>
          <p:cNvPr id="3" name="TextBox 2"/>
          <p:cNvSpPr txBox="1"/>
          <p:nvPr/>
        </p:nvSpPr>
        <p:spPr>
          <a:xfrm>
            <a:off x="428368" y="3474569"/>
            <a:ext cx="4386957" cy="923330"/>
          </a:xfrm>
          <a:prstGeom prst="rect">
            <a:avLst/>
          </a:prstGeom>
          <a:noFill/>
        </p:spPr>
        <p:txBody>
          <a:bodyPr wrap="square" rtlCol="0">
            <a:spAutoFit/>
          </a:bodyPr>
          <a:lstStyle/>
          <a:p>
            <a:r>
              <a:rPr lang="en-US" dirty="0">
                <a:hlinkClick r:id="rId4"/>
              </a:rPr>
              <a:t>http://</a:t>
            </a:r>
            <a:r>
              <a:rPr lang="en-US" dirty="0" smtClean="0">
                <a:hlinkClick r:id="rId4"/>
              </a:rPr>
              <a:t>www.aapd.org/media/Policies_Guidelines/BP_Periodicity.pdf</a:t>
            </a:r>
            <a:endParaRPr lang="en-US" dirty="0" smtClean="0"/>
          </a:p>
          <a:p>
            <a:endParaRPr lang="en-US" dirty="0"/>
          </a:p>
        </p:txBody>
      </p:sp>
    </p:spTree>
    <p:extLst>
      <p:ext uri="{BB962C8B-B14F-4D97-AF65-F5344CB8AC3E}">
        <p14:creationId xmlns:p14="http://schemas.microsoft.com/office/powerpoint/2010/main" val="382640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4400" dirty="0" smtClean="0">
                <a:latin typeface="Calibri"/>
              </a:rPr>
              <a:t>Activity 2 – Assessment</a:t>
            </a:r>
            <a:endParaRPr lang="en-US" sz="2800" dirty="0"/>
          </a:p>
        </p:txBody>
      </p:sp>
      <p:sp>
        <p:nvSpPr>
          <p:cNvPr id="3" name="Content Placeholder 2"/>
          <p:cNvSpPr>
            <a:spLocks noGrp="1"/>
          </p:cNvSpPr>
          <p:nvPr>
            <p:ph idx="1"/>
          </p:nvPr>
        </p:nvSpPr>
        <p:spPr>
          <a:xfrm>
            <a:off x="566019" y="1825625"/>
            <a:ext cx="8127043" cy="4351338"/>
          </a:xfrm>
        </p:spPr>
        <p:txBody>
          <a:bodyPr>
            <a:noAutofit/>
          </a:bodyPr>
          <a:lstStyle/>
          <a:p>
            <a:pPr marL="0" indent="0">
              <a:lnSpc>
                <a:spcPct val="100000"/>
              </a:lnSpc>
              <a:buNone/>
            </a:pPr>
            <a:r>
              <a:rPr lang="en-US" sz="2400" i="1" dirty="0" smtClean="0"/>
              <a:t>You are talking to </a:t>
            </a:r>
            <a:r>
              <a:rPr lang="en-US" sz="2400" i="1" dirty="0"/>
              <a:t>y</a:t>
            </a:r>
            <a:r>
              <a:rPr lang="en-US" sz="2400" i="1" dirty="0" smtClean="0"/>
              <a:t>our friend and </a:t>
            </a:r>
            <a:r>
              <a:rPr lang="en-US" sz="2400" i="1" dirty="0"/>
              <a:t>s</a:t>
            </a:r>
            <a:r>
              <a:rPr lang="en-US" sz="2400" i="1" dirty="0" smtClean="0"/>
              <a:t>he doesn’t understand why you are encouraging an age one dental appointment</a:t>
            </a:r>
            <a:r>
              <a:rPr lang="en-US" sz="2400" i="1" dirty="0"/>
              <a:t>. She expressed the following common ‘myths’ about this visit</a:t>
            </a:r>
            <a:r>
              <a:rPr lang="en-US" sz="2400" i="1" dirty="0" smtClean="0"/>
              <a:t>;</a:t>
            </a:r>
            <a:endParaRPr lang="en-US" sz="2400" i="1" dirty="0"/>
          </a:p>
          <a:p>
            <a:pPr lvl="1">
              <a:lnSpc>
                <a:spcPct val="100000"/>
              </a:lnSpc>
              <a:spcBef>
                <a:spcPts val="600"/>
              </a:spcBef>
            </a:pPr>
            <a:r>
              <a:rPr lang="en-US" sz="2000" i="1" dirty="0" smtClean="0"/>
              <a:t>Children only have a couple teeth-what are you even looking at?</a:t>
            </a:r>
          </a:p>
          <a:p>
            <a:pPr lvl="1">
              <a:lnSpc>
                <a:spcPct val="100000"/>
              </a:lnSpc>
              <a:spcBef>
                <a:spcPts val="600"/>
              </a:spcBef>
            </a:pPr>
            <a:r>
              <a:rPr lang="en-US" sz="2000" i="1" dirty="0" smtClean="0"/>
              <a:t>How do you clean a child’s teeth when they are so young?</a:t>
            </a:r>
          </a:p>
          <a:p>
            <a:pPr lvl="1">
              <a:lnSpc>
                <a:spcPct val="100000"/>
              </a:lnSpc>
              <a:spcBef>
                <a:spcPts val="600"/>
              </a:spcBef>
              <a:spcAft>
                <a:spcPts val="600"/>
              </a:spcAft>
            </a:pPr>
            <a:r>
              <a:rPr lang="en-US" sz="2000" i="1" dirty="0" smtClean="0"/>
              <a:t>Why does it matter-they are only baby teeth, they lose them anyway.</a:t>
            </a:r>
            <a:endParaRPr lang="en-US" sz="2000" i="1" dirty="0"/>
          </a:p>
          <a:p>
            <a:pPr marL="457200" indent="-347472">
              <a:spcBef>
                <a:spcPts val="600"/>
              </a:spcBef>
            </a:pPr>
            <a:r>
              <a:rPr lang="en-US" sz="2400" dirty="0" smtClean="0"/>
              <a:t>Write a paragraph (3-4 sentence) response to each of your friends ‘myths’. Use facts about the importance of an age one dental visit and what to expect during the appointment.</a:t>
            </a:r>
            <a:endParaRPr lang="en-US" sz="2400" dirty="0"/>
          </a:p>
        </p:txBody>
      </p:sp>
    </p:spTree>
    <p:extLst>
      <p:ext uri="{BB962C8B-B14F-4D97-AF65-F5344CB8AC3E}">
        <p14:creationId xmlns:p14="http://schemas.microsoft.com/office/powerpoint/2010/main" val="830412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3 – Oral Evaluation</a:t>
            </a:r>
            <a:endParaRPr lang="en-US" dirty="0"/>
          </a:p>
        </p:txBody>
      </p:sp>
      <p:sp>
        <p:nvSpPr>
          <p:cNvPr id="3" name="Content Placeholder 2"/>
          <p:cNvSpPr>
            <a:spLocks noGrp="1"/>
          </p:cNvSpPr>
          <p:nvPr>
            <p:ph idx="1"/>
          </p:nvPr>
        </p:nvSpPr>
        <p:spPr>
          <a:xfrm>
            <a:off x="363255" y="1825625"/>
            <a:ext cx="8354860" cy="4351338"/>
          </a:xfrm>
        </p:spPr>
        <p:txBody>
          <a:bodyPr/>
          <a:lstStyle/>
          <a:p>
            <a:pPr marL="740664" indent="-347472">
              <a:lnSpc>
                <a:spcPct val="80000"/>
              </a:lnSpc>
              <a:spcBef>
                <a:spcPts val="600"/>
              </a:spcBef>
            </a:pPr>
            <a:r>
              <a:rPr lang="en-US" sz="2400" dirty="0" smtClean="0"/>
              <a:t>Review the clinical checklist for an oral evaluation for a patient under the age of 3 embedded in this page. This checklist was developed and is used by students at Chippewa Valley Technical College.</a:t>
            </a:r>
          </a:p>
          <a:p>
            <a:pPr marL="740664" indent="-347472">
              <a:lnSpc>
                <a:spcPct val="80000"/>
              </a:lnSpc>
              <a:spcBef>
                <a:spcPts val="600"/>
              </a:spcBef>
            </a:pPr>
            <a:r>
              <a:rPr lang="en-US" sz="2400" dirty="0" smtClean="0"/>
              <a:t>Review the following caries risk assessment tools:</a:t>
            </a:r>
          </a:p>
          <a:p>
            <a:pPr lvl="2"/>
            <a:r>
              <a:rPr lang="en-US" dirty="0" smtClean="0"/>
              <a:t>American </a:t>
            </a:r>
            <a:r>
              <a:rPr lang="en-US" dirty="0"/>
              <a:t>Dental </a:t>
            </a:r>
            <a:r>
              <a:rPr lang="en-US" dirty="0" smtClean="0"/>
              <a:t>Association – </a:t>
            </a:r>
            <a:r>
              <a:rPr lang="en-US" dirty="0" smtClean="0">
                <a:hlinkClick r:id="rId2"/>
              </a:rPr>
              <a:t>Caries Risk Assessment</a:t>
            </a:r>
            <a:r>
              <a:rPr lang="en-US" dirty="0" smtClean="0"/>
              <a:t> </a:t>
            </a:r>
          </a:p>
          <a:p>
            <a:pPr lvl="2"/>
            <a:r>
              <a:rPr lang="en-US" dirty="0" smtClean="0"/>
              <a:t>American Academy of Pediatric Dentistry – </a:t>
            </a:r>
            <a:r>
              <a:rPr lang="en-US" dirty="0" smtClean="0">
                <a:hlinkClick r:id="rId3"/>
              </a:rPr>
              <a:t>Caries Risk Assessment</a:t>
            </a:r>
            <a:endParaRPr lang="en-US" dirty="0" smtClean="0"/>
          </a:p>
          <a:p>
            <a:pPr lvl="2"/>
            <a:r>
              <a:rPr lang="en-US" dirty="0" smtClean="0"/>
              <a:t>American Academy of Pediatrics – </a:t>
            </a:r>
            <a:r>
              <a:rPr lang="en-US" dirty="0" smtClean="0">
                <a:hlinkClick r:id="rId4"/>
              </a:rPr>
              <a:t>Caries Risk Assessment </a:t>
            </a:r>
            <a:endParaRPr lang="en-US" dirty="0" smtClean="0"/>
          </a:p>
          <a:p>
            <a:endParaRPr lang="en-US" sz="2000" dirty="0" smtClean="0"/>
          </a:p>
          <a:p>
            <a:pPr marL="0" indent="0">
              <a:buNone/>
            </a:pPr>
            <a:endParaRPr lang="en-US" dirty="0"/>
          </a:p>
        </p:txBody>
      </p:sp>
    </p:spTree>
    <p:extLst>
      <p:ext uri="{BB962C8B-B14F-4D97-AF65-F5344CB8AC3E}">
        <p14:creationId xmlns:p14="http://schemas.microsoft.com/office/powerpoint/2010/main" val="4071316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29945" y="6400800"/>
            <a:ext cx="6112510" cy="3114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200" b="1">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Home care Recommendations</a:t>
            </a:r>
            <a:b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Brushing</a:t>
            </a:r>
            <a:b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Floss</a:t>
            </a:r>
            <a:b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Use of toothpaste</a:t>
            </a:r>
            <a:b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Use of fluoride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Diet Recommendations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Discuss child growth and development including:</a:t>
            </a:r>
            <a:b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Eruption schedule</a:t>
            </a:r>
            <a:b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200">
                <a:effectLst/>
                <a:latin typeface="Helvetica" panose="020B0604020202020204" pitchFamily="34" charset="0"/>
                <a:ea typeface="Times New Roman" panose="02020603050405020304" pitchFamily="18" charset="0"/>
                <a:cs typeface="Times New Roman" panose="02020603050405020304" pitchFamily="18" charset="0"/>
              </a:rPr>
              <a:t>Teething</a:t>
            </a:r>
            <a:br>
              <a:rPr lang="en-US" sz="1200">
                <a:effectLst/>
                <a:latin typeface="Helvetica" panose="020B0604020202020204" pitchFamily="34" charset="0"/>
                <a:ea typeface="Times New Roman" panose="02020603050405020304" pitchFamily="18" charset="0"/>
                <a:cs typeface="Times New Roman" panose="02020603050405020304" pitchFamily="18" charset="0"/>
              </a:rPr>
            </a:br>
            <a:r>
              <a:rPr lang="en-US" sz="1200">
                <a:effectLst/>
                <a:latin typeface="Helvetica" panose="020B0604020202020204" pitchFamily="34" charset="0"/>
                <a:ea typeface="Times New Roman" panose="02020603050405020304" pitchFamily="18" charset="0"/>
                <a:cs typeface="Times New Roman" panose="02020603050405020304" pitchFamily="18" charset="0"/>
              </a:rPr>
              <a:t>        	Oral habits such as thumb/finger sucking or pacifiers</a:t>
            </a: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a:r>
            <a:b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200">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Trauma prevention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b="1">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2D2D2D"/>
                </a:solidFill>
                <a:effectLst/>
                <a:latin typeface="Helvetica" panose="020B0604020202020204" pitchFamily="34" charset="0"/>
                <a:ea typeface="Times New Roman" panose="02020603050405020304" pitchFamily="18" charset="0"/>
                <a:cs typeface="Times New Roman" panose="02020603050405020304" pitchFamily="18" charset="0"/>
              </a:rPr>
              <a:t>Recommended interval for follow-up care ___________________</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 Box 4"/>
          <p:cNvSpPr txBox="1">
            <a:spLocks noChangeArrowheads="1"/>
          </p:cNvSpPr>
          <p:nvPr/>
        </p:nvSpPr>
        <p:spPr bwMode="auto">
          <a:xfrm>
            <a:off x="829945" y="4486275"/>
            <a:ext cx="6112510" cy="17049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200" b="1">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 Perform Examination (knee-to-knee)</a:t>
            </a:r>
            <a:b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    	Occlusion</a:t>
            </a:r>
            <a:b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    	Soft tissues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 Show parent/guardian how to clean the child's teeth</a:t>
            </a:r>
            <a:b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   	Toothbrush</a:t>
            </a:r>
            <a:b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      	Floss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7030A0"/>
                </a:solidFill>
                <a:effectLst/>
                <a:latin typeface="Helvetica" panose="020B0604020202020204" pitchFamily="34" charset="0"/>
                <a:ea typeface="Times New Roman" panose="02020603050405020304" pitchFamily="18" charset="0"/>
                <a:cs typeface="Times New Roman" panose="02020603050405020304" pitchFamily="18" charset="0"/>
              </a:rPr>
              <a:t> Place fluoride varnish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6"/>
          <p:cNvSpPr txBox="1">
            <a:spLocks noChangeArrowheads="1"/>
          </p:cNvSpPr>
          <p:nvPr/>
        </p:nvSpPr>
        <p:spPr bwMode="auto">
          <a:xfrm>
            <a:off x="828675" y="1899285"/>
            <a:ext cx="6112510" cy="2457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200" b="1">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1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Caries Risk Assessment</a:t>
            </a:r>
            <a:b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Diet</a:t>
            </a:r>
            <a:b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Bottles/Nursing/Sippy Cups</a:t>
            </a:r>
            <a:b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Snacking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Current home care 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Fluoride exposure</a:t>
            </a:r>
            <a:b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Water</a:t>
            </a:r>
            <a:b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Toothpaste</a:t>
            </a:r>
            <a:b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Fluoride Supplements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00B050"/>
                </a:solidFill>
                <a:effectLst/>
                <a:latin typeface="Helvetica" panose="020B0604020202020204" pitchFamily="34" charset="0"/>
                <a:ea typeface="Times New Roman" panose="02020603050405020304" pitchFamily="18" charset="0"/>
                <a:cs typeface="Times New Roman" panose="02020603050405020304" pitchFamily="18" charset="0"/>
              </a:rPr>
              <a:t> Family dental history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8"/>
          <p:cNvSpPr txBox="1">
            <a:spLocks noChangeArrowheads="1"/>
          </p:cNvSpPr>
          <p:nvPr/>
        </p:nvSpPr>
        <p:spPr bwMode="auto">
          <a:xfrm>
            <a:off x="843280" y="1010285"/>
            <a:ext cx="6082030" cy="7829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200" b="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10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20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Review child's health history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O</a:t>
            </a:r>
            <a:r>
              <a:rPr lang="en-US" sz="120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Parent/Guardian Concerns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5"/>
          <p:cNvSpPr>
            <a:spLocks noChangeArrowheads="1"/>
          </p:cNvSpPr>
          <p:nvPr/>
        </p:nvSpPr>
        <p:spPr bwMode="auto">
          <a:xfrm>
            <a:off x="230659" y="25176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45454"/>
                </a:solidFill>
                <a:effectLst/>
                <a:latin typeface="Arial" panose="020B0604020202020204" pitchFamily="34" charset="0"/>
                <a:ea typeface="Calibri" panose="020F0502020204030204" pitchFamily="34" charset="0"/>
                <a:cs typeface="Arial" panose="020B0604020202020204" pitchFamily="34" charset="0"/>
              </a:rPr>
              <a:t>Oral Evaluation for a Patient Under Three Years of Age</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545454"/>
                </a:solidFill>
                <a:effectLst/>
                <a:latin typeface="Arial" panose="020B0604020202020204" pitchFamily="34" charset="0"/>
                <a:ea typeface="Calibri" panose="020F0502020204030204" pitchFamily="34" charset="0"/>
                <a:cs typeface="Arial" panose="020B0604020202020204" pitchFamily="34" charset="0"/>
              </a:rPr>
              <a:t>NAME: ________________________________ AGE: ______ DATE: ____________</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0829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3 – Assessment</a:t>
            </a:r>
            <a:endParaRPr lang="en-US" dirty="0"/>
          </a:p>
        </p:txBody>
      </p:sp>
      <p:sp>
        <p:nvSpPr>
          <p:cNvPr id="3" name="Content Placeholder 2"/>
          <p:cNvSpPr>
            <a:spLocks noGrp="1"/>
          </p:cNvSpPr>
          <p:nvPr>
            <p:ph idx="1"/>
          </p:nvPr>
        </p:nvSpPr>
        <p:spPr/>
        <p:txBody>
          <a:bodyPr>
            <a:normAutofit/>
          </a:bodyPr>
          <a:lstStyle/>
          <a:p>
            <a:pPr marL="740664" indent="-457200">
              <a:lnSpc>
                <a:spcPct val="80000"/>
              </a:lnSpc>
              <a:spcBef>
                <a:spcPts val="600"/>
              </a:spcBef>
              <a:buAutoNum type="arabicPeriod"/>
            </a:pPr>
            <a:r>
              <a:rPr lang="en-US" sz="2400" dirty="0" smtClean="0"/>
              <a:t>Working in a group of 2-4, create a </a:t>
            </a:r>
            <a:r>
              <a:rPr lang="en-US" sz="2400" dirty="0"/>
              <a:t>r</a:t>
            </a:r>
            <a:r>
              <a:rPr lang="en-US" sz="2400" dirty="0" smtClean="0"/>
              <a:t>ole play of an oral evaluation for a patient under age 3. Follow the checklist and include caries risk assessment, performing the knee to knee exam, and anticipatory guidance for the parent. Record a video of the role play to share with your teacher/ the class.</a:t>
            </a:r>
            <a:endParaRPr lang="en-US" sz="2400" dirty="0"/>
          </a:p>
          <a:p>
            <a:pPr marL="740664" lvl="1" indent="-457200">
              <a:lnSpc>
                <a:spcPct val="80000"/>
              </a:lnSpc>
              <a:spcBef>
                <a:spcPts val="600"/>
              </a:spcBef>
              <a:spcAft>
                <a:spcPts val="1200"/>
              </a:spcAft>
              <a:buNone/>
            </a:pPr>
            <a:r>
              <a:rPr lang="en-US" b="1" u="sng" dirty="0" smtClean="0"/>
              <a:t>OR</a:t>
            </a:r>
          </a:p>
          <a:p>
            <a:pPr marL="740664" indent="-457200">
              <a:lnSpc>
                <a:spcPct val="80000"/>
              </a:lnSpc>
              <a:spcBef>
                <a:spcPts val="600"/>
              </a:spcBef>
              <a:buFont typeface="Arial" panose="020B0604020202020204" pitchFamily="34" charset="0"/>
              <a:buAutoNum type="arabicPeriod"/>
            </a:pPr>
            <a:r>
              <a:rPr lang="en-US" sz="2400" dirty="0" smtClean="0"/>
              <a:t>Individually, create a patient education material you would use to address a specific part of the age 3 check list (pacifier use, home care, eruption patterns, etc.).</a:t>
            </a:r>
            <a:endParaRPr lang="en-US" sz="2400" dirty="0"/>
          </a:p>
          <a:p>
            <a:pPr marL="514350" indent="-514350">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2040369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Billable Codes</a:t>
            </a:r>
            <a:endParaRPr lang="en-US" dirty="0"/>
          </a:p>
        </p:txBody>
      </p:sp>
      <p:sp>
        <p:nvSpPr>
          <p:cNvPr id="3" name="Content Placeholder 2"/>
          <p:cNvSpPr>
            <a:spLocks noGrp="1"/>
          </p:cNvSpPr>
          <p:nvPr>
            <p:ph idx="1"/>
          </p:nvPr>
        </p:nvSpPr>
        <p:spPr/>
        <p:txBody>
          <a:bodyPr>
            <a:normAutofit lnSpcReduction="10000"/>
          </a:bodyPr>
          <a:lstStyle/>
          <a:p>
            <a:r>
              <a:rPr lang="en-US" dirty="0" smtClean="0"/>
              <a:t>D0145: “</a:t>
            </a:r>
            <a:r>
              <a:rPr lang="en-US" b="1" dirty="0"/>
              <a:t>O</a:t>
            </a:r>
            <a:r>
              <a:rPr lang="en-US" b="1" dirty="0" smtClean="0"/>
              <a:t>ral </a:t>
            </a:r>
            <a:r>
              <a:rPr lang="en-US" b="1" dirty="0"/>
              <a:t>evaluation for a patient under three years of age and counseling with primary </a:t>
            </a:r>
            <a:r>
              <a:rPr lang="en-US" b="1" dirty="0" smtClean="0"/>
              <a:t>caregiver”</a:t>
            </a:r>
            <a:endParaRPr lang="en-US" dirty="0"/>
          </a:p>
          <a:p>
            <a:pPr marL="0" indent="0">
              <a:buNone/>
            </a:pPr>
            <a:r>
              <a:rPr lang="en-US" dirty="0"/>
              <a:t>Diagnostic services performed for a child under the age of three, preferably within the first six months of the eruption of the first primary tooth, including recording the oral and physical health history, evaluation of caries susceptibility, development of an appropriate preventive oral health regimen and communication with and counseling of the child's parent, legal guardian and/or primary caregiver.</a:t>
            </a:r>
          </a:p>
          <a:p>
            <a:endParaRPr lang="en-US" dirty="0"/>
          </a:p>
        </p:txBody>
      </p:sp>
    </p:spTree>
    <p:extLst>
      <p:ext uri="{BB962C8B-B14F-4D97-AF65-F5344CB8AC3E}">
        <p14:creationId xmlns:p14="http://schemas.microsoft.com/office/powerpoint/2010/main" val="234598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Billable Codes</a:t>
            </a:r>
            <a:endParaRPr lang="en-US" dirty="0"/>
          </a:p>
        </p:txBody>
      </p:sp>
      <p:sp>
        <p:nvSpPr>
          <p:cNvPr id="3" name="Content Placeholder 2"/>
          <p:cNvSpPr>
            <a:spLocks noGrp="1"/>
          </p:cNvSpPr>
          <p:nvPr>
            <p:ph idx="1"/>
          </p:nvPr>
        </p:nvSpPr>
        <p:spPr/>
        <p:txBody>
          <a:bodyPr>
            <a:normAutofit/>
          </a:bodyPr>
          <a:lstStyle/>
          <a:p>
            <a:pPr marL="740664" indent="-347472">
              <a:lnSpc>
                <a:spcPct val="80000"/>
              </a:lnSpc>
              <a:spcBef>
                <a:spcPts val="600"/>
              </a:spcBef>
              <a:spcAft>
                <a:spcPts val="600"/>
              </a:spcAft>
            </a:pPr>
            <a:r>
              <a:rPr lang="en-US" dirty="0"/>
              <a:t>D1206: </a:t>
            </a:r>
            <a:r>
              <a:rPr lang="en-US" b="1" dirty="0"/>
              <a:t>“Topical application of fluoride varnish”</a:t>
            </a:r>
          </a:p>
          <a:p>
            <a:pPr marL="740664" indent="-347472">
              <a:lnSpc>
                <a:spcPct val="80000"/>
              </a:lnSpc>
              <a:spcBef>
                <a:spcPts val="600"/>
              </a:spcBef>
              <a:spcAft>
                <a:spcPts val="600"/>
              </a:spcAft>
            </a:pPr>
            <a:r>
              <a:rPr lang="en-US" dirty="0"/>
              <a:t>D1208: </a:t>
            </a:r>
            <a:r>
              <a:rPr lang="en-US" b="1" dirty="0"/>
              <a:t>“Topical application of fluoride-excluding varnish”</a:t>
            </a:r>
          </a:p>
          <a:p>
            <a:pPr marL="393192" indent="0">
              <a:lnSpc>
                <a:spcPct val="80000"/>
              </a:lnSpc>
              <a:spcBef>
                <a:spcPts val="600"/>
              </a:spcBef>
              <a:spcAft>
                <a:spcPts val="600"/>
              </a:spcAft>
              <a:buNone/>
            </a:pPr>
            <a:r>
              <a:rPr lang="en-US" dirty="0" smtClean="0"/>
              <a:t>Prescription </a:t>
            </a:r>
            <a:r>
              <a:rPr lang="en-US" dirty="0"/>
              <a:t>strength fluoride product designed solely for use in the dental office, delivered to the dentition under the direct supervision of a dental </a:t>
            </a:r>
            <a:r>
              <a:rPr lang="en-US" dirty="0" smtClean="0"/>
              <a:t>professional. Fluoride </a:t>
            </a:r>
            <a:r>
              <a:rPr lang="en-US" dirty="0"/>
              <a:t>must be applied separately from prophylaxis paste.</a:t>
            </a:r>
          </a:p>
          <a:p>
            <a:endParaRPr lang="en-US" dirty="0"/>
          </a:p>
          <a:p>
            <a:endParaRPr lang="en-US" dirty="0"/>
          </a:p>
        </p:txBody>
      </p:sp>
    </p:spTree>
    <p:extLst>
      <p:ext uri="{BB962C8B-B14F-4D97-AF65-F5344CB8AC3E}">
        <p14:creationId xmlns:p14="http://schemas.microsoft.com/office/powerpoint/2010/main" val="500177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Light" panose="020F0302020204030204" pitchFamily="34" charset="0"/>
              </a:rPr>
              <a:t>CODA Standard 2-12</a:t>
            </a:r>
            <a:endParaRPr lang="en-US" dirty="0">
              <a:latin typeface="Calibri Light" panose="020F0302020204030204" pitchFamily="34" charset="0"/>
            </a:endParaRPr>
          </a:p>
        </p:txBody>
      </p:sp>
      <p:sp>
        <p:nvSpPr>
          <p:cNvPr id="3" name="Content Placeholder 2"/>
          <p:cNvSpPr>
            <a:spLocks noGrp="1"/>
          </p:cNvSpPr>
          <p:nvPr>
            <p:ph idx="1"/>
          </p:nvPr>
        </p:nvSpPr>
        <p:spPr>
          <a:xfrm>
            <a:off x="628650" y="1553227"/>
            <a:ext cx="7886700" cy="5304773"/>
          </a:xfrm>
        </p:spPr>
        <p:txBody>
          <a:bodyPr>
            <a:normAutofit fontScale="55000" lnSpcReduction="20000"/>
          </a:bodyPr>
          <a:lstStyle/>
          <a:p>
            <a:pPr algn="ctr">
              <a:buNone/>
            </a:pPr>
            <a:r>
              <a:rPr lang="en-US" sz="4400" b="1" dirty="0" smtClean="0"/>
              <a:t>Patient Care Competencies</a:t>
            </a:r>
          </a:p>
          <a:p>
            <a:pPr>
              <a:buNone/>
            </a:pPr>
            <a:r>
              <a:rPr lang="en-US" sz="3600" b="1" u="sng" dirty="0" smtClean="0"/>
              <a:t>2-12</a:t>
            </a:r>
            <a:r>
              <a:rPr lang="en-US" dirty="0" smtClean="0"/>
              <a:t>	</a:t>
            </a:r>
          </a:p>
          <a:p>
            <a:pPr marL="740664" indent="-347472">
              <a:lnSpc>
                <a:spcPct val="100000"/>
              </a:lnSpc>
              <a:spcBef>
                <a:spcPts val="600"/>
              </a:spcBef>
              <a:spcAft>
                <a:spcPts val="600"/>
              </a:spcAft>
            </a:pPr>
            <a:r>
              <a:rPr lang="en-US" sz="3600" dirty="0" smtClean="0"/>
              <a:t>Graduates must be competent in providing dental hygiene care for the child, adolescent, adult and geriatric patient.</a:t>
            </a:r>
          </a:p>
          <a:p>
            <a:pPr marL="740664" indent="-347472">
              <a:lnSpc>
                <a:spcPct val="100000"/>
              </a:lnSpc>
              <a:spcBef>
                <a:spcPts val="600"/>
              </a:spcBef>
              <a:spcAft>
                <a:spcPts val="600"/>
              </a:spcAft>
            </a:pPr>
            <a:r>
              <a:rPr lang="en-US" sz="3600" dirty="0" smtClean="0"/>
              <a:t>Graduates must be competent in assessing the treatment needs of patients with special needs.</a:t>
            </a:r>
          </a:p>
          <a:p>
            <a:pPr>
              <a:buNone/>
            </a:pPr>
            <a:r>
              <a:rPr lang="en-US" sz="3600" b="1" u="sng" dirty="0" smtClean="0"/>
              <a:t>Intent:</a:t>
            </a:r>
          </a:p>
          <a:p>
            <a:pPr marL="740664" indent="-274320">
              <a:lnSpc>
                <a:spcPct val="100000"/>
              </a:lnSpc>
              <a:spcBef>
                <a:spcPts val="600"/>
              </a:spcBef>
              <a:spcAft>
                <a:spcPts val="600"/>
              </a:spcAft>
            </a:pPr>
            <a:r>
              <a:rPr lang="en-US" sz="3600" i="1" dirty="0" smtClean="0"/>
              <a:t>Age appropriate patient pool should be available to provide a wide scope of patient experiences that include patients whose medical, physical, psychological, or social situations may make it necessary to modify procedures in order to provide dental hygiene treatment for that individual. Student experiences should be evaluated for competency and monitored to ensure equal opportunities for each enrolled student.</a:t>
            </a:r>
          </a:p>
          <a:p>
            <a:pPr marL="740664" indent="-274320">
              <a:lnSpc>
                <a:spcPct val="100000"/>
              </a:lnSpc>
              <a:spcBef>
                <a:spcPts val="600"/>
              </a:spcBef>
              <a:spcAft>
                <a:spcPts val="600"/>
              </a:spcAft>
            </a:pPr>
            <a:r>
              <a:rPr lang="en-US" sz="3600" i="1" dirty="0" smtClean="0"/>
              <a:t>Clinical instruction and experiences with special needs patients should include instruction in proper communication techniques and assessing the treatment needs compatible with these patients.</a:t>
            </a:r>
          </a:p>
          <a:p>
            <a:pPr>
              <a:buNone/>
            </a:pPr>
            <a:endParaRPr lang="en-US" i="1" dirty="0" smtClean="0"/>
          </a:p>
          <a:p>
            <a:endParaRPr lang="en-US" dirty="0"/>
          </a:p>
        </p:txBody>
      </p:sp>
    </p:spTree>
    <p:extLst>
      <p:ext uri="{BB962C8B-B14F-4D97-AF65-F5344CB8AC3E}">
        <p14:creationId xmlns:p14="http://schemas.microsoft.com/office/powerpoint/2010/main" val="632697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Light" panose="020F0302020204030204" pitchFamily="34" charset="0"/>
              </a:rPr>
              <a:t>CODA Standard 2-12 </a:t>
            </a:r>
            <a:r>
              <a:rPr lang="en-US" sz="3200" dirty="0" smtClean="0">
                <a:latin typeface="Calibri Light" panose="020F0302020204030204" pitchFamily="34" charset="0"/>
              </a:rPr>
              <a:t>(continued)</a:t>
            </a:r>
            <a:endParaRPr lang="en-US" sz="3200" dirty="0">
              <a:latin typeface="Calibri Light" panose="020F0302020204030204" pitchFamily="34" charset="0"/>
            </a:endParaRPr>
          </a:p>
        </p:txBody>
      </p:sp>
      <p:sp>
        <p:nvSpPr>
          <p:cNvPr id="3" name="Content Placeholder 2"/>
          <p:cNvSpPr>
            <a:spLocks noGrp="1"/>
          </p:cNvSpPr>
          <p:nvPr>
            <p:ph idx="1"/>
          </p:nvPr>
        </p:nvSpPr>
        <p:spPr>
          <a:xfrm>
            <a:off x="457200" y="1874837"/>
            <a:ext cx="8229600" cy="4525963"/>
          </a:xfrm>
        </p:spPr>
        <p:txBody>
          <a:bodyPr>
            <a:normAutofit/>
          </a:bodyPr>
          <a:lstStyle/>
          <a:p>
            <a:pPr>
              <a:buNone/>
            </a:pPr>
            <a:r>
              <a:rPr lang="en-US" sz="2400" b="1" dirty="0" smtClean="0"/>
              <a:t>Examples of evidence to demonstrate compliance may include:</a:t>
            </a:r>
          </a:p>
          <a:p>
            <a:pPr marL="740664" indent="-347472">
              <a:lnSpc>
                <a:spcPct val="80000"/>
              </a:lnSpc>
              <a:spcBef>
                <a:spcPts val="600"/>
              </a:spcBef>
              <a:spcAft>
                <a:spcPts val="600"/>
              </a:spcAft>
            </a:pPr>
            <a:r>
              <a:rPr lang="en-US" sz="2000" dirty="0" smtClean="0"/>
              <a:t>Program clinical and radiographic experiences, direct and non-direct patient contact assignments, and off-site enrichment experiences.</a:t>
            </a:r>
          </a:p>
          <a:p>
            <a:pPr marL="740664" indent="-347472">
              <a:lnSpc>
                <a:spcPct val="80000"/>
              </a:lnSpc>
              <a:spcBef>
                <a:spcPts val="600"/>
              </a:spcBef>
              <a:spcAft>
                <a:spcPts val="600"/>
              </a:spcAft>
            </a:pPr>
            <a:r>
              <a:rPr lang="en-US" sz="2000" dirty="0" smtClean="0"/>
              <a:t>Patient tracking data for enrolled and past students.</a:t>
            </a:r>
          </a:p>
          <a:p>
            <a:pPr marL="740664" indent="-347472">
              <a:lnSpc>
                <a:spcPct val="80000"/>
              </a:lnSpc>
              <a:spcBef>
                <a:spcPts val="600"/>
              </a:spcBef>
              <a:spcAft>
                <a:spcPts val="600"/>
              </a:spcAft>
            </a:pPr>
            <a:r>
              <a:rPr lang="en-US" sz="2000" dirty="0" smtClean="0"/>
              <a:t>Policies regarding selection of patients and assignments of procedures.</a:t>
            </a:r>
          </a:p>
          <a:p>
            <a:pPr marL="740664" indent="-347472">
              <a:lnSpc>
                <a:spcPct val="80000"/>
              </a:lnSpc>
              <a:spcBef>
                <a:spcPts val="600"/>
              </a:spcBef>
              <a:spcAft>
                <a:spcPts val="600"/>
              </a:spcAft>
            </a:pPr>
            <a:r>
              <a:rPr lang="en-US" sz="2000" dirty="0" smtClean="0"/>
              <a:t>Student clinical evaluation mechanism demonstrating student competences in clinical skills, communication and practice management. </a:t>
            </a:r>
            <a:endParaRPr lang="en-US" sz="2000" dirty="0"/>
          </a:p>
        </p:txBody>
      </p:sp>
    </p:spTree>
    <p:extLst>
      <p:ext uri="{BB962C8B-B14F-4D97-AF65-F5344CB8AC3E}">
        <p14:creationId xmlns:p14="http://schemas.microsoft.com/office/powerpoint/2010/main" val="1434870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Calibri Light" panose="020F0302020204030204" pitchFamily="34" charset="0"/>
              </a:rPr>
              <a:t>CODA Standard 2-23</a:t>
            </a:r>
            <a:endParaRPr lang="en-US" dirty="0">
              <a:latin typeface="Calibri Light" panose="020F0302020204030204" pitchFamily="34" charset="0"/>
            </a:endParaRPr>
          </a:p>
        </p:txBody>
      </p:sp>
      <p:sp>
        <p:nvSpPr>
          <p:cNvPr id="3" name="Content Placeholder 2"/>
          <p:cNvSpPr>
            <a:spLocks noGrp="1"/>
          </p:cNvSpPr>
          <p:nvPr>
            <p:ph idx="1"/>
          </p:nvPr>
        </p:nvSpPr>
        <p:spPr>
          <a:xfrm>
            <a:off x="457200" y="1143000"/>
            <a:ext cx="8229600" cy="5715000"/>
          </a:xfrm>
        </p:spPr>
        <p:txBody>
          <a:bodyPr>
            <a:normAutofit fontScale="32500" lnSpcReduction="20000"/>
          </a:bodyPr>
          <a:lstStyle/>
          <a:p>
            <a:pPr algn="ctr">
              <a:buNone/>
            </a:pPr>
            <a:r>
              <a:rPr lang="en-US" sz="6000" b="1" dirty="0" smtClean="0"/>
              <a:t>Critical Thinking Competencies</a:t>
            </a:r>
            <a:endParaRPr lang="en-US" sz="6000" b="1" dirty="0"/>
          </a:p>
          <a:p>
            <a:pPr>
              <a:buNone/>
            </a:pPr>
            <a:r>
              <a:rPr lang="en-US" sz="6800" b="1" u="sng" dirty="0" smtClean="0"/>
              <a:t>2-23</a:t>
            </a:r>
            <a:r>
              <a:rPr lang="en-US" sz="5000" dirty="0"/>
              <a:t>	</a:t>
            </a:r>
          </a:p>
          <a:p>
            <a:pPr marL="401638" indent="-7938">
              <a:spcBef>
                <a:spcPts val="600"/>
              </a:spcBef>
              <a:buNone/>
            </a:pPr>
            <a:r>
              <a:rPr lang="en-US" sz="6200" b="1" dirty="0"/>
              <a:t>Graduates must be competent in problem solving strategies related to comprehensive patient care and management of patients. </a:t>
            </a:r>
            <a:endParaRPr lang="en-US" sz="6200" dirty="0"/>
          </a:p>
          <a:p>
            <a:pPr marL="740664" indent="-347472">
              <a:spcBef>
                <a:spcPts val="600"/>
              </a:spcBef>
              <a:buNone/>
            </a:pPr>
            <a:r>
              <a:rPr lang="en-US" sz="6200" b="1" u="sng" dirty="0" smtClean="0"/>
              <a:t>Intent</a:t>
            </a:r>
            <a:r>
              <a:rPr lang="en-US" sz="6200" b="1" u="sng" dirty="0"/>
              <a:t>:</a:t>
            </a:r>
          </a:p>
          <a:p>
            <a:pPr marL="740664" indent="-347472">
              <a:spcBef>
                <a:spcPts val="600"/>
              </a:spcBef>
            </a:pPr>
            <a:r>
              <a:rPr lang="en-US" sz="6200" i="1" dirty="0"/>
              <a:t>Critical thinking and decision making skills are necessary to provide effective and efficient dental hygiene services. Throughout the curriculum, the educational program should use teaching and learning methods that support the development of critical thinking and problem solving skills. </a:t>
            </a:r>
            <a:endParaRPr lang="en-US" sz="6200" i="1" dirty="0" smtClean="0"/>
          </a:p>
          <a:p>
            <a:pPr marL="0" indent="0">
              <a:buNone/>
            </a:pPr>
            <a:r>
              <a:rPr lang="en-US" sz="6200" b="1" dirty="0" smtClean="0"/>
              <a:t>Examples </a:t>
            </a:r>
            <a:r>
              <a:rPr lang="en-US" sz="6200" b="1" dirty="0"/>
              <a:t>of evidence to demonstrate compliance may include</a:t>
            </a:r>
            <a:r>
              <a:rPr lang="en-US" sz="6200" b="1" dirty="0" smtClean="0"/>
              <a:t>:</a:t>
            </a:r>
            <a:endParaRPr lang="en-US" sz="6200" dirty="0"/>
          </a:p>
          <a:p>
            <a:pPr marL="740664" indent="-347472">
              <a:spcBef>
                <a:spcPts val="600"/>
              </a:spcBef>
            </a:pPr>
            <a:r>
              <a:rPr lang="en-US" sz="6200" dirty="0"/>
              <a:t>E</a:t>
            </a:r>
            <a:r>
              <a:rPr lang="en-US" sz="6200" dirty="0" smtClean="0"/>
              <a:t>valuation </a:t>
            </a:r>
            <a:r>
              <a:rPr lang="en-US" sz="6200" dirty="0"/>
              <a:t>mechanisms designed to monitor knowledge and </a:t>
            </a:r>
            <a:r>
              <a:rPr lang="en-US" sz="6200" dirty="0" smtClean="0"/>
              <a:t>performance</a:t>
            </a:r>
            <a:r>
              <a:rPr lang="en-US" sz="6200" dirty="0"/>
              <a:t>.</a:t>
            </a:r>
          </a:p>
          <a:p>
            <a:pPr marL="740664" indent="-347472">
              <a:spcBef>
                <a:spcPts val="600"/>
              </a:spcBef>
            </a:pPr>
            <a:r>
              <a:rPr lang="en-US" sz="6200" dirty="0"/>
              <a:t>O</a:t>
            </a:r>
            <a:r>
              <a:rPr lang="en-US" sz="6200" dirty="0" smtClean="0"/>
              <a:t>utcomes </a:t>
            </a:r>
            <a:r>
              <a:rPr lang="en-US" sz="6200" dirty="0"/>
              <a:t>assessment mechanisms demonstrating application of critical thinking </a:t>
            </a:r>
            <a:r>
              <a:rPr lang="en-US" sz="6200" dirty="0" smtClean="0"/>
              <a:t>skills</a:t>
            </a:r>
            <a:r>
              <a:rPr lang="en-US" sz="6200" dirty="0"/>
              <a:t>.</a:t>
            </a:r>
          </a:p>
          <a:p>
            <a:pPr marL="740664" indent="-347472">
              <a:spcBef>
                <a:spcPts val="600"/>
              </a:spcBef>
            </a:pPr>
            <a:r>
              <a:rPr lang="en-US" sz="6200" dirty="0"/>
              <a:t>A</a:t>
            </a:r>
            <a:r>
              <a:rPr lang="en-US" sz="6200" dirty="0" smtClean="0"/>
              <a:t>ctivities </a:t>
            </a:r>
            <a:r>
              <a:rPr lang="en-US" sz="6200" dirty="0"/>
              <a:t>or projects that demonstrate student experiences with analysis of problems related to comprehensive patient </a:t>
            </a:r>
            <a:r>
              <a:rPr lang="en-US" sz="6200" dirty="0" smtClean="0"/>
              <a:t>care. </a:t>
            </a:r>
            <a:endParaRPr lang="en-US" sz="6200" dirty="0"/>
          </a:p>
          <a:p>
            <a:pPr marL="740664" indent="-347472">
              <a:spcBef>
                <a:spcPts val="600"/>
              </a:spcBef>
            </a:pPr>
            <a:r>
              <a:rPr lang="en-US" sz="6200" dirty="0"/>
              <a:t>D</a:t>
            </a:r>
            <a:r>
              <a:rPr lang="en-US" sz="6200" dirty="0" smtClean="0"/>
              <a:t>emonstration </a:t>
            </a:r>
            <a:r>
              <a:rPr lang="en-US" sz="6200" dirty="0"/>
              <a:t>of the use of active learning methods that promote critical appraisal of scientific evidence in combination with clinical application and patient factors. </a:t>
            </a:r>
          </a:p>
          <a:p>
            <a:pPr marL="740664" indent="-347472">
              <a:spcBef>
                <a:spcPts val="600"/>
              </a:spcBef>
              <a:buNone/>
            </a:pPr>
            <a:endParaRPr lang="en-US" sz="6200" b="1" dirty="0"/>
          </a:p>
          <a:p>
            <a:endParaRPr lang="en-US" dirty="0"/>
          </a:p>
          <a:p>
            <a:endParaRPr lang="en-US" dirty="0"/>
          </a:p>
        </p:txBody>
      </p:sp>
    </p:spTree>
    <p:extLst>
      <p:ext uri="{BB962C8B-B14F-4D97-AF65-F5344CB8AC3E}">
        <p14:creationId xmlns:p14="http://schemas.microsoft.com/office/powerpoint/2010/main" val="1528400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Acknowledgments</a:t>
            </a:r>
            <a:endParaRPr lang="en-US" dirty="0"/>
          </a:p>
        </p:txBody>
      </p:sp>
      <p:sp>
        <p:nvSpPr>
          <p:cNvPr id="3" name="Content Placeholder 2"/>
          <p:cNvSpPr>
            <a:spLocks noGrp="1"/>
          </p:cNvSpPr>
          <p:nvPr>
            <p:ph sz="half" idx="1"/>
          </p:nvPr>
        </p:nvSpPr>
        <p:spPr>
          <a:xfrm>
            <a:off x="350146" y="1790701"/>
            <a:ext cx="3886200" cy="4351338"/>
          </a:xfrm>
        </p:spPr>
        <p:txBody>
          <a:bodyPr>
            <a:normAutofit/>
          </a:bodyPr>
          <a:lstStyle/>
          <a:p>
            <a:pPr marL="0" indent="0" algn="ctr">
              <a:buNone/>
            </a:pPr>
            <a:r>
              <a:rPr lang="en-US" b="1" u="sng" dirty="0" smtClean="0"/>
              <a:t>Primary Authors</a:t>
            </a:r>
          </a:p>
          <a:p>
            <a:pPr marL="0" lvl="0" indent="0">
              <a:buNone/>
            </a:pPr>
            <a:r>
              <a:rPr lang="en-US" sz="2000" b="1" dirty="0" smtClean="0">
                <a:solidFill>
                  <a:prstClr val="black"/>
                </a:solidFill>
              </a:rPr>
              <a:t>Patty </a:t>
            </a:r>
            <a:r>
              <a:rPr lang="en-US" sz="2000" b="1" dirty="0">
                <a:solidFill>
                  <a:prstClr val="black"/>
                </a:solidFill>
              </a:rPr>
              <a:t>Hooper, </a:t>
            </a:r>
            <a:r>
              <a:rPr lang="en-US" sz="2000" dirty="0" smtClean="0">
                <a:solidFill>
                  <a:prstClr val="black"/>
                </a:solidFill>
              </a:rPr>
              <a:t>RDH, BSDH</a:t>
            </a:r>
            <a:endParaRPr lang="en-US" sz="2000" dirty="0">
              <a:solidFill>
                <a:prstClr val="black"/>
              </a:solidFill>
            </a:endParaRPr>
          </a:p>
          <a:p>
            <a:pPr marL="0" lvl="0" indent="0">
              <a:buNone/>
            </a:pPr>
            <a:r>
              <a:rPr lang="en-US" sz="2000" dirty="0">
                <a:solidFill>
                  <a:prstClr val="black"/>
                </a:solidFill>
              </a:rPr>
              <a:t>Clinical </a:t>
            </a:r>
            <a:r>
              <a:rPr lang="en-US" sz="2000" dirty="0" smtClean="0">
                <a:solidFill>
                  <a:prstClr val="black"/>
                </a:solidFill>
              </a:rPr>
              <a:t>Instructor of Dental Hygiene</a:t>
            </a:r>
            <a:endParaRPr lang="en-US" sz="2000" dirty="0">
              <a:solidFill>
                <a:prstClr val="black"/>
              </a:solidFill>
            </a:endParaRPr>
          </a:p>
          <a:p>
            <a:pPr marL="0" lvl="0" indent="0">
              <a:buNone/>
            </a:pPr>
            <a:r>
              <a:rPr lang="en-US" sz="2000" dirty="0">
                <a:solidFill>
                  <a:prstClr val="black"/>
                </a:solidFill>
              </a:rPr>
              <a:t>Waukesha County Technical </a:t>
            </a:r>
            <a:r>
              <a:rPr lang="en-US" sz="2000" dirty="0" smtClean="0">
                <a:solidFill>
                  <a:prstClr val="black"/>
                </a:solidFill>
              </a:rPr>
              <a:t>College</a:t>
            </a:r>
          </a:p>
          <a:p>
            <a:pPr marL="0" lvl="0" indent="0">
              <a:buNone/>
            </a:pPr>
            <a:endParaRPr lang="en-US" sz="2000" dirty="0">
              <a:solidFill>
                <a:prstClr val="black"/>
              </a:solidFill>
            </a:endParaRPr>
          </a:p>
          <a:p>
            <a:pPr marL="0" indent="0">
              <a:buNone/>
            </a:pPr>
            <a:r>
              <a:rPr lang="en-US" sz="2000" b="1" dirty="0" smtClean="0"/>
              <a:t>Debbie Schumacher, </a:t>
            </a:r>
            <a:r>
              <a:rPr lang="en-US" sz="2000" dirty="0" smtClean="0"/>
              <a:t>RDH-ME</a:t>
            </a:r>
          </a:p>
          <a:p>
            <a:pPr marL="0" indent="0">
              <a:buNone/>
            </a:pPr>
            <a:r>
              <a:rPr lang="en-US" sz="2000" dirty="0" smtClean="0"/>
              <a:t>Instructor of Dental Hygiene</a:t>
            </a:r>
          </a:p>
          <a:p>
            <a:pPr marL="0" indent="0">
              <a:buNone/>
            </a:pPr>
            <a:r>
              <a:rPr lang="en-US" sz="2000" dirty="0" smtClean="0"/>
              <a:t>Chippewa Valley Technical College</a:t>
            </a:r>
            <a:endParaRPr lang="en-US" sz="2000" dirty="0"/>
          </a:p>
          <a:p>
            <a:endParaRPr lang="en-US" dirty="0" smtClean="0"/>
          </a:p>
          <a:p>
            <a:endParaRPr lang="en-US" dirty="0" smtClean="0"/>
          </a:p>
          <a:p>
            <a:endParaRPr lang="en-US" dirty="0" smtClean="0"/>
          </a:p>
          <a:p>
            <a:endParaRPr lang="en-US" dirty="0"/>
          </a:p>
          <a:p>
            <a:endParaRPr lang="en-US" dirty="0"/>
          </a:p>
          <a:p>
            <a:endParaRPr lang="en-US" dirty="0"/>
          </a:p>
        </p:txBody>
      </p:sp>
      <p:sp>
        <p:nvSpPr>
          <p:cNvPr id="5" name="Content Placeholder 4"/>
          <p:cNvSpPr>
            <a:spLocks noGrp="1"/>
          </p:cNvSpPr>
          <p:nvPr>
            <p:ph sz="half" idx="2"/>
          </p:nvPr>
        </p:nvSpPr>
        <p:spPr>
          <a:xfrm>
            <a:off x="4629149" y="1790701"/>
            <a:ext cx="4254605" cy="4351338"/>
          </a:xfrm>
        </p:spPr>
        <p:txBody>
          <a:bodyPr>
            <a:normAutofit/>
          </a:bodyPr>
          <a:lstStyle/>
          <a:p>
            <a:pPr marL="0" indent="0" algn="ctr">
              <a:buNone/>
            </a:pPr>
            <a:r>
              <a:rPr lang="en-US" b="1" u="sng" dirty="0" smtClean="0"/>
              <a:t>Additional Contributors</a:t>
            </a:r>
          </a:p>
          <a:p>
            <a:pPr marL="0" lvl="0" indent="0">
              <a:buNone/>
            </a:pPr>
            <a:r>
              <a:rPr lang="en-US" sz="2000" b="1" dirty="0" smtClean="0">
                <a:solidFill>
                  <a:prstClr val="black"/>
                </a:solidFill>
              </a:rPr>
              <a:t>Dana Fischer, </a:t>
            </a:r>
            <a:r>
              <a:rPr lang="en-US" sz="2000" dirty="0" smtClean="0">
                <a:solidFill>
                  <a:prstClr val="black"/>
                </a:solidFill>
              </a:rPr>
              <a:t>CHES</a:t>
            </a:r>
            <a:endParaRPr lang="en-US" sz="2000" dirty="0">
              <a:solidFill>
                <a:prstClr val="black"/>
              </a:solidFill>
            </a:endParaRPr>
          </a:p>
          <a:p>
            <a:pPr marL="0" lvl="0" indent="0">
              <a:buNone/>
            </a:pPr>
            <a:r>
              <a:rPr lang="en-US" sz="2000" dirty="0" smtClean="0">
                <a:solidFill>
                  <a:prstClr val="black"/>
                </a:solidFill>
              </a:rPr>
              <a:t>HSMB Project Manager</a:t>
            </a:r>
            <a:endParaRPr lang="en-US" sz="2000" dirty="0">
              <a:solidFill>
                <a:prstClr val="black"/>
              </a:solidFill>
            </a:endParaRPr>
          </a:p>
          <a:p>
            <a:pPr marL="0" lvl="0" indent="0">
              <a:buNone/>
            </a:pPr>
            <a:r>
              <a:rPr lang="en-US" sz="2000" dirty="0" smtClean="0">
                <a:solidFill>
                  <a:prstClr val="black"/>
                </a:solidFill>
              </a:rPr>
              <a:t>Children’s Health Alliance of Wisconsin</a:t>
            </a:r>
          </a:p>
          <a:p>
            <a:pPr marL="0" lvl="0" indent="0">
              <a:buNone/>
            </a:pPr>
            <a:endParaRPr lang="en-US" sz="2000" b="1" dirty="0" smtClean="0">
              <a:solidFill>
                <a:prstClr val="black"/>
              </a:solidFill>
            </a:endParaRPr>
          </a:p>
          <a:p>
            <a:pPr marL="0" lvl="0" indent="0">
              <a:buNone/>
            </a:pPr>
            <a:r>
              <a:rPr lang="en-US" sz="2000" b="1" dirty="0" smtClean="0">
                <a:solidFill>
                  <a:prstClr val="black"/>
                </a:solidFill>
              </a:rPr>
              <a:t>Diane Flanagan, </a:t>
            </a:r>
            <a:r>
              <a:rPr lang="en-US" sz="2000" dirty="0" smtClean="0">
                <a:solidFill>
                  <a:prstClr val="black"/>
                </a:solidFill>
              </a:rPr>
              <a:t>RDH</a:t>
            </a:r>
            <a:endParaRPr lang="en-US" sz="2000" dirty="0">
              <a:solidFill>
                <a:prstClr val="black"/>
              </a:solidFill>
            </a:endParaRPr>
          </a:p>
          <a:p>
            <a:pPr marL="0" lvl="0" indent="0">
              <a:buNone/>
            </a:pPr>
            <a:r>
              <a:rPr lang="en-US" sz="2000" dirty="0" smtClean="0">
                <a:solidFill>
                  <a:prstClr val="black"/>
                </a:solidFill>
              </a:rPr>
              <a:t>Senior Project Manager</a:t>
            </a:r>
            <a:endParaRPr lang="en-US" sz="2000" dirty="0">
              <a:solidFill>
                <a:prstClr val="black"/>
              </a:solidFill>
            </a:endParaRPr>
          </a:p>
          <a:p>
            <a:pPr marL="0" lvl="0" indent="0">
              <a:buNone/>
            </a:pPr>
            <a:r>
              <a:rPr lang="en-US" sz="2000" dirty="0">
                <a:solidFill>
                  <a:prstClr val="black"/>
                </a:solidFill>
              </a:rPr>
              <a:t>Children’s Health Alliance of Wisconsin</a:t>
            </a:r>
          </a:p>
          <a:p>
            <a:pPr marL="0" lvl="0" indent="0">
              <a:buNone/>
            </a:pPr>
            <a:endParaRPr lang="en-US" sz="2000" dirty="0">
              <a:solidFill>
                <a:prstClr val="black"/>
              </a:solidFill>
            </a:endParaRPr>
          </a:p>
          <a:p>
            <a:pPr marL="0" indent="0" algn="ctr">
              <a:buNone/>
            </a:pPr>
            <a:endParaRPr lang="en-US" b="1" u="sng" dirty="0"/>
          </a:p>
        </p:txBody>
      </p:sp>
      <p:pic>
        <p:nvPicPr>
          <p:cNvPr id="4100" name="Picture 4" descr="Image result for Wisconsin Technical College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05" y="5721619"/>
            <a:ext cx="2301980" cy="6813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481183" y="5574170"/>
            <a:ext cx="5229635" cy="1135737"/>
            <a:chOff x="3028335" y="5564645"/>
            <a:chExt cx="5229635" cy="1135737"/>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335" y="5564645"/>
              <a:ext cx="991010" cy="1135737"/>
            </a:xfrm>
            <a:prstGeom prst="rect">
              <a:avLst/>
            </a:prstGeom>
          </p:spPr>
        </p:pic>
        <p:sp>
          <p:nvSpPr>
            <p:cNvPr id="6" name="TextBox 5"/>
            <p:cNvSpPr txBox="1"/>
            <p:nvPr/>
          </p:nvSpPr>
          <p:spPr>
            <a:xfrm>
              <a:off x="4133645" y="5712094"/>
              <a:ext cx="4124325" cy="769441"/>
            </a:xfrm>
            <a:prstGeom prst="rect">
              <a:avLst/>
            </a:prstGeom>
            <a:noFill/>
          </p:spPr>
          <p:txBody>
            <a:bodyPr wrap="square" rtlCol="0">
              <a:spAutoFit/>
            </a:bodyPr>
            <a:lstStyle/>
            <a:p>
              <a:r>
                <a:rPr lang="en-US" sz="1100" dirty="0"/>
                <a:t>This project is supported in part by funding from the Maternal and Child Health Bureau, Health Resources and Services Administration, U.S. Department of Health and Human Services grant number </a:t>
              </a:r>
              <a:r>
                <a:rPr lang="en-US" sz="1100" dirty="0" smtClean="0"/>
                <a:t>H47MC28475</a:t>
              </a:r>
              <a:endParaRPr lang="en-US" sz="1100" dirty="0"/>
            </a:p>
          </p:txBody>
        </p:sp>
      </p:grpSp>
    </p:spTree>
    <p:extLst>
      <p:ext uri="{BB962C8B-B14F-4D97-AF65-F5344CB8AC3E}">
        <p14:creationId xmlns:p14="http://schemas.microsoft.com/office/powerpoint/2010/main" val="418986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Please Provide </a:t>
            </a:r>
            <a:r>
              <a:rPr lang="en-US" dirty="0">
                <a:latin typeface="Calibri Light" panose="020F0302020204030204" pitchFamily="34" charset="0"/>
              </a:rPr>
              <a:t>F</a:t>
            </a:r>
            <a:r>
              <a:rPr lang="en-US" dirty="0" smtClean="0">
                <a:latin typeface="Calibri Light" panose="020F0302020204030204" pitchFamily="34" charset="0"/>
              </a:rPr>
              <a:t>eedback</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r>
              <a:rPr lang="en-US" sz="2400" dirty="0" smtClean="0"/>
              <a:t>Use the link below to provide feedback on the content and how you used these modules. </a:t>
            </a:r>
          </a:p>
          <a:p>
            <a:endParaRPr lang="en-US" sz="2400" dirty="0"/>
          </a:p>
          <a:p>
            <a:r>
              <a:rPr lang="en-US" sz="2400" dirty="0" smtClean="0"/>
              <a:t>Thank you!</a:t>
            </a:r>
          </a:p>
          <a:p>
            <a:endParaRPr lang="en-US" dirty="0"/>
          </a:p>
          <a:p>
            <a:r>
              <a:rPr lang="en-US" u="sng" dirty="0">
                <a:hlinkClick r:id="rId2"/>
              </a:rPr>
              <a:t>https://www.surveymonkey.com/r/66Q3ZQ2</a:t>
            </a:r>
            <a:r>
              <a:rPr lang="en-US" dirty="0"/>
              <a:t> </a:t>
            </a:r>
          </a:p>
          <a:p>
            <a:endParaRPr lang="en-US" dirty="0" smtClean="0"/>
          </a:p>
          <a:p>
            <a:r>
              <a:rPr lang="en-US" dirty="0" smtClean="0"/>
              <a:t>For questions contact</a:t>
            </a:r>
            <a:r>
              <a:rPr lang="en-US" smtClean="0"/>
              <a:t>: </a:t>
            </a:r>
            <a:r>
              <a:rPr lang="en-US" smtClean="0">
                <a:hlinkClick r:id="rId3"/>
              </a:rPr>
              <a:t>dfischer@chw.org</a:t>
            </a:r>
            <a:endParaRPr lang="en-US" smtClean="0"/>
          </a:p>
          <a:p>
            <a:endParaRPr lang="en-US" dirty="0"/>
          </a:p>
        </p:txBody>
      </p:sp>
    </p:spTree>
    <p:extLst>
      <p:ext uri="{BB962C8B-B14F-4D97-AF65-F5344CB8AC3E}">
        <p14:creationId xmlns:p14="http://schemas.microsoft.com/office/powerpoint/2010/main" val="283315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Age 1 Dental Visit</a:t>
            </a:r>
            <a:endParaRPr lang="en-US" dirty="0"/>
          </a:p>
        </p:txBody>
      </p:sp>
      <p:sp>
        <p:nvSpPr>
          <p:cNvPr id="8" name="Content Placeholder 7"/>
          <p:cNvSpPr>
            <a:spLocks noGrp="1"/>
          </p:cNvSpPr>
          <p:nvPr>
            <p:ph idx="1"/>
          </p:nvPr>
        </p:nvSpPr>
        <p:spPr>
          <a:xfrm>
            <a:off x="261256" y="1580606"/>
            <a:ext cx="8360229" cy="5094513"/>
          </a:xfrm>
        </p:spPr>
        <p:txBody>
          <a:bodyPr>
            <a:normAutofit fontScale="92500" lnSpcReduction="10000"/>
          </a:bodyPr>
          <a:lstStyle/>
          <a:p>
            <a:pPr marL="0" indent="0">
              <a:lnSpc>
                <a:spcPct val="110000"/>
              </a:lnSpc>
              <a:spcBef>
                <a:spcPts val="0"/>
              </a:spcBef>
              <a:spcAft>
                <a:spcPts val="600"/>
              </a:spcAft>
              <a:buNone/>
            </a:pPr>
            <a:r>
              <a:rPr lang="en-US" dirty="0" smtClean="0"/>
              <a:t>After viewing these resources students will be able to describe the components of a dental visit for a young child and recognize the importance of establishing a dental home for a child by age 1 or after the eruption of the first tooth by:</a:t>
            </a:r>
          </a:p>
          <a:p>
            <a:pPr marL="728663" lvl="1" indent="-385763">
              <a:buFont typeface="+mj-lt"/>
              <a:buAutoNum type="arabicPeriod"/>
            </a:pPr>
            <a:r>
              <a:rPr lang="en-US" sz="2600" dirty="0"/>
              <a:t>Understanding primary prevention of disease and the </a:t>
            </a:r>
            <a:r>
              <a:rPr lang="en-US" sz="2600" dirty="0" smtClean="0"/>
              <a:t>importance of the age </a:t>
            </a:r>
            <a:r>
              <a:rPr lang="en-US" sz="2600" dirty="0"/>
              <a:t>1 dental visit.</a:t>
            </a:r>
          </a:p>
          <a:p>
            <a:pPr marL="728663" lvl="1" indent="-385763">
              <a:buFont typeface="+mj-lt"/>
              <a:buAutoNum type="arabicPeriod"/>
            </a:pPr>
            <a:r>
              <a:rPr lang="en-US" sz="2600" dirty="0"/>
              <a:t>Using a knee to knee position to provide dental services.</a:t>
            </a:r>
          </a:p>
          <a:p>
            <a:pPr marL="728663" lvl="1" indent="-385763">
              <a:buFont typeface="+mj-lt"/>
              <a:buAutoNum type="arabicPeriod"/>
            </a:pPr>
            <a:r>
              <a:rPr lang="en-US" sz="2600" dirty="0" smtClean="0"/>
              <a:t>Performing an oral inspection and caries risk assessment.</a:t>
            </a:r>
          </a:p>
          <a:p>
            <a:pPr marL="728663" lvl="1" indent="-385763">
              <a:buFont typeface="+mj-lt"/>
              <a:buAutoNum type="arabicPeriod"/>
            </a:pPr>
            <a:r>
              <a:rPr lang="en-US" sz="2600" dirty="0" smtClean="0"/>
              <a:t>Applying preventive treatments (i.e. fluoride).</a:t>
            </a:r>
          </a:p>
          <a:p>
            <a:pPr marL="728663" lvl="1" indent="-385763">
              <a:buFont typeface="+mj-lt"/>
              <a:buAutoNum type="arabicPeriod"/>
            </a:pPr>
            <a:r>
              <a:rPr lang="en-US" sz="2600" dirty="0" smtClean="0"/>
              <a:t>Providing anticipatory guidance based on age of child. </a:t>
            </a:r>
          </a:p>
          <a:p>
            <a:pPr marL="728663" lvl="1" indent="-385763">
              <a:buFont typeface="+mj-lt"/>
              <a:buAutoNum type="arabicPeriod"/>
            </a:pPr>
            <a:r>
              <a:rPr lang="en-US" sz="2600" dirty="0" smtClean="0"/>
              <a:t>Understanding what constitutes a dental home. </a:t>
            </a:r>
          </a:p>
          <a:p>
            <a:pPr marL="728663" lvl="1" indent="-385763">
              <a:buFont typeface="+mj-lt"/>
              <a:buAutoNum type="arabicPeriod"/>
            </a:pPr>
            <a:r>
              <a:rPr lang="en-US" sz="2600" dirty="0" smtClean="0"/>
              <a:t>Recognizing </a:t>
            </a:r>
            <a:r>
              <a:rPr lang="en-US" sz="2600" dirty="0"/>
              <a:t>the need of referral for dental treatment.</a:t>
            </a:r>
          </a:p>
          <a:p>
            <a:pPr marL="728663" lvl="1" indent="-385763">
              <a:buFont typeface="+mj-lt"/>
              <a:buAutoNum type="arabicPeriod"/>
            </a:pPr>
            <a:r>
              <a:rPr lang="en-US" sz="2600" dirty="0" smtClean="0"/>
              <a:t>Recognizing billable dental codes for provided services.</a:t>
            </a:r>
          </a:p>
        </p:txBody>
      </p:sp>
    </p:spTree>
    <p:extLst>
      <p:ext uri="{BB962C8B-B14F-4D97-AF65-F5344CB8AC3E}">
        <p14:creationId xmlns:p14="http://schemas.microsoft.com/office/powerpoint/2010/main" val="402895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365126"/>
            <a:ext cx="8608741" cy="1325563"/>
          </a:xfrm>
        </p:spPr>
        <p:txBody>
          <a:bodyPr/>
          <a:lstStyle/>
          <a:p>
            <a:pPr algn="ctr"/>
            <a:r>
              <a:rPr lang="en-US" dirty="0" smtClean="0"/>
              <a:t>Activity 1 – Smiles for Life Curriculum</a:t>
            </a:r>
            <a:endParaRPr lang="en-US" dirty="0"/>
          </a:p>
        </p:txBody>
      </p:sp>
      <p:sp>
        <p:nvSpPr>
          <p:cNvPr id="3" name="Content Placeholder 2"/>
          <p:cNvSpPr>
            <a:spLocks noGrp="1"/>
          </p:cNvSpPr>
          <p:nvPr>
            <p:ph idx="1"/>
          </p:nvPr>
        </p:nvSpPr>
        <p:spPr>
          <a:xfrm>
            <a:off x="401444" y="1825624"/>
            <a:ext cx="8307658" cy="4798199"/>
          </a:xfrm>
        </p:spPr>
        <p:txBody>
          <a:bodyPr>
            <a:normAutofit/>
          </a:bodyPr>
          <a:lstStyle/>
          <a:p>
            <a:pPr marL="393192" lvl="1" indent="0">
              <a:lnSpc>
                <a:spcPct val="80000"/>
              </a:lnSpc>
              <a:spcBef>
                <a:spcPts val="600"/>
              </a:spcBef>
              <a:buNone/>
            </a:pPr>
            <a:r>
              <a:rPr lang="en-US" dirty="0" smtClean="0"/>
              <a:t>The </a:t>
            </a:r>
            <a:r>
              <a:rPr lang="en-US" dirty="0"/>
              <a:t>Smiles for Life curriculum consists of eight 45-minute modules covering core areas of oral health relevant to health professionals. User competencies are measured through assessments at course completion. Users must score an 80% or higher to receive credit for each course</a:t>
            </a:r>
            <a:r>
              <a:rPr lang="en-US" dirty="0" smtClean="0"/>
              <a:t>.</a:t>
            </a:r>
          </a:p>
          <a:p>
            <a:pPr marL="393192" lvl="1" indent="0">
              <a:lnSpc>
                <a:spcPct val="80000"/>
              </a:lnSpc>
              <a:spcBef>
                <a:spcPts val="600"/>
              </a:spcBef>
              <a:buNone/>
            </a:pPr>
            <a:endParaRPr lang="en-US" dirty="0" smtClean="0"/>
          </a:p>
          <a:p>
            <a:pPr marL="740664" indent="-347472">
              <a:lnSpc>
                <a:spcPct val="80000"/>
              </a:lnSpc>
              <a:spcBef>
                <a:spcPts val="600"/>
              </a:spcBef>
            </a:pPr>
            <a:r>
              <a:rPr lang="en-US" sz="2400" dirty="0" smtClean="0"/>
              <a:t>Login to the course using the username/login you created in the pregnancy module. </a:t>
            </a:r>
          </a:p>
          <a:p>
            <a:pPr marL="740664" indent="-347472">
              <a:lnSpc>
                <a:spcPct val="80000"/>
              </a:lnSpc>
              <a:spcBef>
                <a:spcPts val="600"/>
              </a:spcBef>
            </a:pPr>
            <a:r>
              <a:rPr lang="en-US" sz="2400" b="1" dirty="0" smtClean="0"/>
              <a:t>Complete</a:t>
            </a:r>
            <a:r>
              <a:rPr lang="en-US" sz="2400" dirty="0" smtClean="0"/>
              <a:t> </a:t>
            </a:r>
            <a:r>
              <a:rPr lang="en-US" sz="2400" b="1" dirty="0" smtClean="0"/>
              <a:t>Course 6: Caries Risk Assessment, Fluoride Varnish and Counseling</a:t>
            </a:r>
            <a:r>
              <a:rPr lang="en-US" sz="2400" dirty="0"/>
              <a:t> </a:t>
            </a:r>
            <a:r>
              <a:rPr lang="en-US" sz="2400" dirty="0" smtClean="0">
                <a:hlinkClick r:id="rId2"/>
              </a:rPr>
              <a:t>www.smilesforlifeoralhealth.org</a:t>
            </a:r>
            <a:endParaRPr lang="en-US" sz="2400" dirty="0" smtClean="0"/>
          </a:p>
        </p:txBody>
      </p:sp>
    </p:spTree>
    <p:extLst>
      <p:ext uri="{BB962C8B-B14F-4D97-AF65-F5344CB8AC3E}">
        <p14:creationId xmlns:p14="http://schemas.microsoft.com/office/powerpoint/2010/main" val="223179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909" y="152400"/>
            <a:ext cx="5153891" cy="4274127"/>
            <a:chOff x="-325582" y="76200"/>
            <a:chExt cx="4419600" cy="3810000"/>
          </a:xfrm>
        </p:grpSpPr>
        <p:pic>
          <p:nvPicPr>
            <p:cNvPr id="3" name="Picture 2"/>
            <p:cNvPicPr>
              <a:picLocks noChangeAspect="1" noChangeArrowheads="1"/>
            </p:cNvPicPr>
            <p:nvPr/>
          </p:nvPicPr>
          <p:blipFill>
            <a:blip r:embed="rId2" cstate="print"/>
            <a:srcRect l="62709" t="8667" r="13719" b="26306"/>
            <a:stretch>
              <a:fillRect/>
            </a:stretch>
          </p:blipFill>
          <p:spPr bwMode="auto">
            <a:xfrm>
              <a:off x="-325582" y="76200"/>
              <a:ext cx="4419600" cy="3810000"/>
            </a:xfrm>
            <a:prstGeom prst="rect">
              <a:avLst/>
            </a:prstGeom>
            <a:noFill/>
            <a:ln w="9525">
              <a:solidFill>
                <a:schemeClr val="accent1"/>
              </a:solidFill>
              <a:miter lim="800000"/>
              <a:headEnd/>
              <a:tailEnd/>
            </a:ln>
          </p:spPr>
        </p:pic>
        <p:sp>
          <p:nvSpPr>
            <p:cNvPr id="4" name="Oval 3"/>
            <p:cNvSpPr/>
            <p:nvPr/>
          </p:nvSpPr>
          <p:spPr>
            <a:xfrm>
              <a:off x="-173182" y="2438400"/>
              <a:ext cx="2209800" cy="533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3"/>
          <p:cNvPicPr>
            <a:picLocks noChangeAspect="1" noChangeArrowheads="1"/>
          </p:cNvPicPr>
          <p:nvPr/>
        </p:nvPicPr>
        <p:blipFill>
          <a:blip r:embed="rId3" cstate="print"/>
          <a:srcRect l="25000" t="6000" r="25000" b="21423"/>
          <a:stretch>
            <a:fillRect/>
          </a:stretch>
        </p:blipFill>
        <p:spPr bwMode="auto">
          <a:xfrm>
            <a:off x="3861731" y="2327302"/>
            <a:ext cx="4939369" cy="4481053"/>
          </a:xfrm>
          <a:prstGeom prst="rect">
            <a:avLst/>
          </a:prstGeom>
          <a:noFill/>
          <a:ln w="9525">
            <a:solidFill>
              <a:schemeClr val="accent1"/>
            </a:solidFill>
            <a:miter lim="800000"/>
            <a:headEnd/>
            <a:tailEnd/>
          </a:ln>
        </p:spPr>
      </p:pic>
      <p:sp>
        <p:nvSpPr>
          <p:cNvPr id="6" name="Oval 5"/>
          <p:cNvSpPr/>
          <p:nvPr/>
        </p:nvSpPr>
        <p:spPr>
          <a:xfrm>
            <a:off x="5257800" y="5112326"/>
            <a:ext cx="990600" cy="16105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692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365126"/>
            <a:ext cx="8608741" cy="1325563"/>
          </a:xfrm>
        </p:spPr>
        <p:txBody>
          <a:bodyPr/>
          <a:lstStyle/>
          <a:p>
            <a:pPr algn="ctr"/>
            <a:r>
              <a:rPr lang="en-US" dirty="0" smtClean="0"/>
              <a:t>Activity 1 – Smiles for Life Curriculum</a:t>
            </a:r>
            <a:endParaRPr lang="en-US" dirty="0"/>
          </a:p>
        </p:txBody>
      </p:sp>
      <p:sp>
        <p:nvSpPr>
          <p:cNvPr id="3" name="Content Placeholder 2"/>
          <p:cNvSpPr>
            <a:spLocks noGrp="1"/>
          </p:cNvSpPr>
          <p:nvPr>
            <p:ph idx="1"/>
          </p:nvPr>
        </p:nvSpPr>
        <p:spPr>
          <a:xfrm>
            <a:off x="401444" y="1825624"/>
            <a:ext cx="8307658" cy="4798199"/>
          </a:xfrm>
        </p:spPr>
        <p:txBody>
          <a:bodyPr>
            <a:normAutofit/>
          </a:bodyPr>
          <a:lstStyle/>
          <a:p>
            <a:pPr marL="393192" lvl="1" indent="0">
              <a:lnSpc>
                <a:spcPct val="80000"/>
              </a:lnSpc>
              <a:spcBef>
                <a:spcPts val="600"/>
              </a:spcBef>
              <a:buNone/>
            </a:pPr>
            <a:r>
              <a:rPr lang="en-US" dirty="0" smtClean="0"/>
              <a:t>Watch the Knee to Knee exam video below.</a:t>
            </a:r>
          </a:p>
          <a:p>
            <a:pPr marL="1193292" lvl="2" indent="-342900">
              <a:lnSpc>
                <a:spcPct val="80000"/>
              </a:lnSpc>
              <a:spcBef>
                <a:spcPts val="600"/>
              </a:spcBef>
            </a:pPr>
            <a:r>
              <a:rPr lang="en-US" dirty="0">
                <a:hlinkClick r:id="rId2"/>
              </a:rPr>
              <a:t>https://</a:t>
            </a:r>
            <a:r>
              <a:rPr lang="en-US" dirty="0" smtClean="0">
                <a:hlinkClick r:id="rId2"/>
              </a:rPr>
              <a:t>youtu.be/Hw99Aoti7ZE</a:t>
            </a:r>
            <a:endParaRPr lang="en-US" dirty="0" smtClean="0"/>
          </a:p>
          <a:p>
            <a:pPr marL="1193292" lvl="2" indent="-342900">
              <a:lnSpc>
                <a:spcPct val="80000"/>
              </a:lnSpc>
              <a:spcBef>
                <a:spcPts val="600"/>
              </a:spcBef>
            </a:pPr>
            <a:endParaRPr lang="en-US" dirty="0" smtClean="0"/>
          </a:p>
          <a:p>
            <a:pPr marL="1193292" lvl="2" indent="-342900">
              <a:lnSpc>
                <a:spcPct val="80000"/>
              </a:lnSpc>
              <a:spcBef>
                <a:spcPts val="600"/>
              </a:spcBef>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68" y="2564515"/>
            <a:ext cx="6154057" cy="3475681"/>
          </a:xfrm>
          <a:prstGeom prst="rect">
            <a:avLst/>
          </a:prstGeom>
        </p:spPr>
      </p:pic>
    </p:spTree>
    <p:extLst>
      <p:ext uri="{BB962C8B-B14F-4D97-AF65-F5344CB8AC3E}">
        <p14:creationId xmlns:p14="http://schemas.microsoft.com/office/powerpoint/2010/main" val="177583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Activity 1 Assessment</a:t>
            </a:r>
            <a:endParaRPr lang="en-US" dirty="0"/>
          </a:p>
        </p:txBody>
      </p:sp>
      <p:sp>
        <p:nvSpPr>
          <p:cNvPr id="6" name="Content Placeholder 5"/>
          <p:cNvSpPr>
            <a:spLocks noGrp="1"/>
          </p:cNvSpPr>
          <p:nvPr>
            <p:ph idx="1"/>
          </p:nvPr>
        </p:nvSpPr>
        <p:spPr>
          <a:xfrm>
            <a:off x="628650" y="1898361"/>
            <a:ext cx="7886700" cy="4351338"/>
          </a:xfrm>
        </p:spPr>
        <p:txBody>
          <a:bodyPr>
            <a:normAutofit/>
          </a:bodyPr>
          <a:lstStyle/>
          <a:p>
            <a:pPr marL="740664" indent="-347472">
              <a:lnSpc>
                <a:spcPct val="80000"/>
              </a:lnSpc>
              <a:spcBef>
                <a:spcPts val="600"/>
              </a:spcBef>
            </a:pPr>
            <a:r>
              <a:rPr lang="en-US" sz="2400" dirty="0" smtClean="0"/>
              <a:t>In </a:t>
            </a:r>
            <a:r>
              <a:rPr lang="en-US" sz="2400" b="1" dirty="0"/>
              <a:t>Course 6: Caries Risk Assessment, Fluoride Varnish and Counseling </a:t>
            </a:r>
            <a:r>
              <a:rPr lang="en-US" sz="2400" dirty="0" smtClean="0"/>
              <a:t>complete the ‘Post Assessment’, print the certificate of completion and provide a copy to your instructor. </a:t>
            </a:r>
          </a:p>
          <a:p>
            <a:endParaRPr lang="en-US" sz="2400" dirty="0" smtClean="0"/>
          </a:p>
          <a:p>
            <a:endParaRPr lang="en-US" sz="2400" dirty="0" smtClean="0"/>
          </a:p>
          <a:p>
            <a:endParaRPr lang="en-US" sz="2400" dirty="0" smtClean="0"/>
          </a:p>
        </p:txBody>
      </p:sp>
      <p:pic>
        <p:nvPicPr>
          <p:cNvPr id="7" name="Picture 6"/>
          <p:cNvPicPr>
            <a:picLocks noChangeAspect="1"/>
          </p:cNvPicPr>
          <p:nvPr/>
        </p:nvPicPr>
        <p:blipFill rotWithShape="1">
          <a:blip r:embed="rId2"/>
          <a:srcRect l="29366" t="49776" r="2068" b="35085"/>
          <a:stretch/>
        </p:blipFill>
        <p:spPr>
          <a:xfrm>
            <a:off x="1149895" y="3665362"/>
            <a:ext cx="6598726" cy="944925"/>
          </a:xfrm>
          <a:prstGeom prst="rect">
            <a:avLst/>
          </a:prstGeom>
        </p:spPr>
      </p:pic>
    </p:spTree>
    <p:extLst>
      <p:ext uri="{BB962C8B-B14F-4D97-AF65-F5344CB8AC3E}">
        <p14:creationId xmlns:p14="http://schemas.microsoft.com/office/powerpoint/2010/main" val="3113702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2 – Practice Guidelines</a:t>
            </a:r>
            <a:endParaRPr lang="en-US" dirty="0"/>
          </a:p>
        </p:txBody>
      </p:sp>
      <p:sp>
        <p:nvSpPr>
          <p:cNvPr id="3" name="Content Placeholder 2"/>
          <p:cNvSpPr>
            <a:spLocks noGrp="1"/>
          </p:cNvSpPr>
          <p:nvPr>
            <p:ph idx="1"/>
          </p:nvPr>
        </p:nvSpPr>
        <p:spPr>
          <a:xfrm>
            <a:off x="628649" y="1803748"/>
            <a:ext cx="7972425" cy="4322415"/>
          </a:xfrm>
        </p:spPr>
        <p:txBody>
          <a:bodyPr>
            <a:normAutofit/>
          </a:bodyPr>
          <a:lstStyle/>
          <a:p>
            <a:pPr marL="740664" indent="-347472">
              <a:lnSpc>
                <a:spcPct val="80000"/>
              </a:lnSpc>
              <a:spcBef>
                <a:spcPts val="600"/>
              </a:spcBef>
              <a:spcAft>
                <a:spcPts val="600"/>
              </a:spcAft>
            </a:pPr>
            <a:r>
              <a:rPr lang="en-US" sz="2400" dirty="0" smtClean="0"/>
              <a:t>Read the </a:t>
            </a:r>
            <a:r>
              <a:rPr lang="en-US" sz="2400" dirty="0" smtClean="0"/>
              <a:t>two articles </a:t>
            </a:r>
            <a:r>
              <a:rPr lang="en-US" sz="2400" dirty="0" smtClean="0"/>
              <a:t>described and accessed on the following slides.</a:t>
            </a:r>
          </a:p>
          <a:p>
            <a:pPr marL="740664" indent="-347472">
              <a:lnSpc>
                <a:spcPct val="80000"/>
              </a:lnSpc>
              <a:spcBef>
                <a:spcPts val="600"/>
              </a:spcBef>
              <a:spcAft>
                <a:spcPts val="600"/>
              </a:spcAft>
            </a:pPr>
            <a:r>
              <a:rPr lang="en-US" sz="2400" dirty="0" smtClean="0"/>
              <a:t>Complete the assessment activity described on slide 11. </a:t>
            </a:r>
            <a:endParaRPr lang="en-US" dirty="0" smtClean="0"/>
          </a:p>
        </p:txBody>
      </p:sp>
    </p:spTree>
    <p:extLst>
      <p:ext uri="{BB962C8B-B14F-4D97-AF65-F5344CB8AC3E}">
        <p14:creationId xmlns:p14="http://schemas.microsoft.com/office/powerpoint/2010/main" val="1954031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“Policy on the Dental Home”</a:t>
            </a:r>
            <a:endParaRPr lang="en-US" sz="3200" dirty="0"/>
          </a:p>
        </p:txBody>
      </p:sp>
      <p:sp>
        <p:nvSpPr>
          <p:cNvPr id="6" name="TextBox 5"/>
          <p:cNvSpPr txBox="1"/>
          <p:nvPr/>
        </p:nvSpPr>
        <p:spPr>
          <a:xfrm>
            <a:off x="569934" y="6400075"/>
            <a:ext cx="8004132" cy="430887"/>
          </a:xfrm>
          <a:prstGeom prst="rect">
            <a:avLst/>
          </a:prstGeom>
          <a:noFill/>
        </p:spPr>
        <p:txBody>
          <a:bodyPr wrap="square" rtlCol="0">
            <a:spAutoFit/>
          </a:bodyPr>
          <a:lstStyle/>
          <a:p>
            <a:pPr marL="0" lvl="1">
              <a:defRPr/>
            </a:pPr>
            <a:r>
              <a:rPr lang="en-US" sz="1100" dirty="0" smtClean="0"/>
              <a:t>Source: The </a:t>
            </a:r>
            <a:r>
              <a:rPr lang="en-US" sz="1100" dirty="0"/>
              <a:t>American Academy of Pediatric Dentistry Council on Clinical Affairs. (</a:t>
            </a:r>
            <a:r>
              <a:rPr lang="en-US" sz="1100" dirty="0" smtClean="0"/>
              <a:t>2015). </a:t>
            </a:r>
            <a:r>
              <a:rPr lang="en-US" sz="1100" i="1" dirty="0" smtClean="0"/>
              <a:t>Policy on the Dental Home</a:t>
            </a:r>
            <a:r>
              <a:rPr lang="en-US" sz="1100" dirty="0" smtClean="0"/>
              <a:t>. </a:t>
            </a:r>
            <a:r>
              <a:rPr lang="en-US" sz="1100" dirty="0"/>
              <a:t>References Manual Volume </a:t>
            </a:r>
            <a:r>
              <a:rPr lang="en-US" sz="1100" dirty="0" smtClean="0"/>
              <a:t>39(6</a:t>
            </a:r>
            <a:r>
              <a:rPr lang="en-US" sz="1100" dirty="0"/>
              <a:t>): </a:t>
            </a:r>
            <a:r>
              <a:rPr lang="en-US" sz="1100" dirty="0" smtClean="0"/>
              <a:t>17/18:29-30.</a:t>
            </a:r>
            <a:endParaRPr lang="en-US" sz="1100" dirty="0" smtClean="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70" y="1690689"/>
            <a:ext cx="3277095" cy="3958935"/>
          </a:xfrm>
          <a:prstGeom prst="rect">
            <a:avLst/>
          </a:prstGeom>
          <a:ln w="19050">
            <a:solidFill>
              <a:schemeClr val="tx1"/>
            </a:solidFill>
          </a:ln>
        </p:spPr>
      </p:pic>
      <p:sp>
        <p:nvSpPr>
          <p:cNvPr id="5" name="TextBox 4"/>
          <p:cNvSpPr txBox="1"/>
          <p:nvPr/>
        </p:nvSpPr>
        <p:spPr>
          <a:xfrm>
            <a:off x="436605" y="2446638"/>
            <a:ext cx="3745680" cy="923330"/>
          </a:xfrm>
          <a:prstGeom prst="rect">
            <a:avLst/>
          </a:prstGeom>
          <a:noFill/>
        </p:spPr>
        <p:txBody>
          <a:bodyPr wrap="square" rtlCol="0">
            <a:spAutoFit/>
          </a:bodyPr>
          <a:lstStyle/>
          <a:p>
            <a:r>
              <a:rPr lang="en-US" dirty="0">
                <a:hlinkClick r:id="rId4"/>
              </a:rPr>
              <a:t>http://</a:t>
            </a:r>
            <a:r>
              <a:rPr lang="en-US" dirty="0" smtClean="0">
                <a:hlinkClick r:id="rId4"/>
              </a:rPr>
              <a:t>www.aapd.org/media/Policies_Guidelines/P_DentalHome.pdf</a:t>
            </a:r>
            <a:endParaRPr lang="en-US" dirty="0" smtClean="0"/>
          </a:p>
          <a:p>
            <a:endParaRPr lang="en-US" dirty="0"/>
          </a:p>
        </p:txBody>
      </p:sp>
    </p:spTree>
    <p:extLst>
      <p:ext uri="{BB962C8B-B14F-4D97-AF65-F5344CB8AC3E}">
        <p14:creationId xmlns:p14="http://schemas.microsoft.com/office/powerpoint/2010/main" val="1046959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1927</TotalTime>
  <Words>1086</Words>
  <Application>Microsoft Office PowerPoint</Application>
  <PresentationFormat>On-screen Show (4:3)</PresentationFormat>
  <Paragraphs>145</Paragraphs>
  <Slides>20</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Helvetica</vt:lpstr>
      <vt:lpstr>Times New Roman</vt:lpstr>
      <vt:lpstr>Office Theme</vt:lpstr>
      <vt:lpstr>1_Office Theme</vt:lpstr>
      <vt:lpstr>2_Office Theme</vt:lpstr>
      <vt:lpstr>Educational Curriculum on  Perinatal and Infant Oral Health Care: Current Standards of Care for  Dental and Dental Hygiene Students</vt:lpstr>
      <vt:lpstr>Acknowledgments</vt:lpstr>
      <vt:lpstr>Age 1 Dental Visit</vt:lpstr>
      <vt:lpstr>Activity 1 – Smiles for Life Curriculum</vt:lpstr>
      <vt:lpstr>PowerPoint Presentation</vt:lpstr>
      <vt:lpstr>Activity 1 – Smiles for Life Curriculum</vt:lpstr>
      <vt:lpstr>Activity 1 Assessment</vt:lpstr>
      <vt:lpstr>Activity 2 – Practice Guidelines</vt:lpstr>
      <vt:lpstr>“Policy on the Dental Home”</vt:lpstr>
      <vt:lpstr>“Guideline on Periodicity of Examination, Preventive Dental Services, Anticipatory Guidance and Oral Treatment for Infants, Children and Adolescents”</vt:lpstr>
      <vt:lpstr>Activity 2 – Assessment</vt:lpstr>
      <vt:lpstr>Activity 3 – Oral Evaluation</vt:lpstr>
      <vt:lpstr>PowerPoint Presentation</vt:lpstr>
      <vt:lpstr>Activity 3 – Assessment</vt:lpstr>
      <vt:lpstr>Billable Codes</vt:lpstr>
      <vt:lpstr>Billable Codes</vt:lpstr>
      <vt:lpstr>CODA Standard 2-12</vt:lpstr>
      <vt:lpstr>CODA Standard 2-12 (continued)</vt:lpstr>
      <vt:lpstr>CODA Standard 2-23</vt:lpstr>
      <vt:lpstr>Please Provide Feedback</vt:lpstr>
    </vt:vector>
  </TitlesOfParts>
  <Company>Children's Hospital and Health System,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Fischer, Dana</dc:creator>
  <cp:lastModifiedBy>Fischer, Dana</cp:lastModifiedBy>
  <cp:revision>86</cp:revision>
  <cp:lastPrinted>2018-02-12T17:09:22Z</cp:lastPrinted>
  <dcterms:created xsi:type="dcterms:W3CDTF">2018-01-15T17:33:02Z</dcterms:created>
  <dcterms:modified xsi:type="dcterms:W3CDTF">2019-06-18T14:59:59Z</dcterms:modified>
</cp:coreProperties>
</file>