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handoutMasterIdLst>
    <p:handoutMasterId r:id="rId28"/>
  </p:handoutMasterIdLst>
  <p:sldIdLst>
    <p:sldId id="297" r:id="rId3"/>
    <p:sldId id="293" r:id="rId4"/>
    <p:sldId id="257" r:id="rId5"/>
    <p:sldId id="281" r:id="rId6"/>
    <p:sldId id="283" r:id="rId7"/>
    <p:sldId id="277" r:id="rId8"/>
    <p:sldId id="276" r:id="rId9"/>
    <p:sldId id="278" r:id="rId10"/>
    <p:sldId id="280" r:id="rId11"/>
    <p:sldId id="270" r:id="rId12"/>
    <p:sldId id="287" r:id="rId13"/>
    <p:sldId id="267" r:id="rId14"/>
    <p:sldId id="265" r:id="rId15"/>
    <p:sldId id="269" r:id="rId16"/>
    <p:sldId id="271" r:id="rId17"/>
    <p:sldId id="298" r:id="rId18"/>
    <p:sldId id="262" r:id="rId19"/>
    <p:sldId id="263" r:id="rId20"/>
    <p:sldId id="275" r:id="rId21"/>
    <p:sldId id="284" r:id="rId22"/>
    <p:sldId id="290" r:id="rId23"/>
    <p:sldId id="291" r:id="rId24"/>
    <p:sldId id="295" r:id="rId25"/>
    <p:sldId id="296"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5E7B"/>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328" autoAdjust="0"/>
  </p:normalViewPr>
  <p:slideViewPr>
    <p:cSldViewPr snapToGrid="0">
      <p:cViewPr varScale="1">
        <p:scale>
          <a:sx n="108" d="100"/>
          <a:sy n="108" d="100"/>
        </p:scale>
        <p:origin x="16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C937915-79D2-4CE0-909B-830079523397}" type="datetimeFigureOut">
              <a:rPr lang="en-US" smtClean="0"/>
              <a:t>6/18/2019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5D93FAF-1146-44F5-B8EE-8118347C850A}" type="slidenum">
              <a:rPr lang="en-US" smtClean="0"/>
              <a:t>‹#›</a:t>
            </a:fld>
            <a:endParaRPr lang="en-US"/>
          </a:p>
        </p:txBody>
      </p:sp>
    </p:spTree>
    <p:extLst>
      <p:ext uri="{BB962C8B-B14F-4D97-AF65-F5344CB8AC3E}">
        <p14:creationId xmlns:p14="http://schemas.microsoft.com/office/powerpoint/2010/main" val="1685356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865959B-232A-456E-890D-D39582C6A72E}" type="datetimeFigureOut">
              <a:rPr lang="en-US" smtClean="0"/>
              <a:t>6/18/2019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2E64DFC-A030-47C7-A424-7654C80974BE}" type="slidenum">
              <a:rPr lang="en-US" smtClean="0"/>
              <a:t>‹#›</a:t>
            </a:fld>
            <a:endParaRPr lang="en-US"/>
          </a:p>
        </p:txBody>
      </p:sp>
    </p:spTree>
    <p:extLst>
      <p:ext uri="{BB962C8B-B14F-4D97-AF65-F5344CB8AC3E}">
        <p14:creationId xmlns:p14="http://schemas.microsoft.com/office/powerpoint/2010/main" val="283400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21C63-DE50-455B-9AFE-A0FC73B6E267}" type="slidenum">
              <a:rPr lang="en-US" smtClean="0"/>
              <a:t>2</a:t>
            </a:fld>
            <a:endParaRPr lang="en-US"/>
          </a:p>
        </p:txBody>
      </p:sp>
    </p:spTree>
    <p:extLst>
      <p:ext uri="{BB962C8B-B14F-4D97-AF65-F5344CB8AC3E}">
        <p14:creationId xmlns:p14="http://schemas.microsoft.com/office/powerpoint/2010/main" val="3792703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64DFC-A030-47C7-A424-7654C80974BE}" type="slidenum">
              <a:rPr lang="en-US" smtClean="0"/>
              <a:t>20</a:t>
            </a:fld>
            <a:endParaRPr lang="en-US"/>
          </a:p>
        </p:txBody>
      </p:sp>
    </p:spTree>
    <p:extLst>
      <p:ext uri="{BB962C8B-B14F-4D97-AF65-F5344CB8AC3E}">
        <p14:creationId xmlns:p14="http://schemas.microsoft.com/office/powerpoint/2010/main" val="2971491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E2FE06-982E-4338-BA6E-1F3B19FA5321}" type="slidenum">
              <a:rPr lang="en-US" smtClean="0"/>
              <a:pPr/>
              <a:t>21</a:t>
            </a:fld>
            <a:endParaRPr lang="en-US"/>
          </a:p>
        </p:txBody>
      </p:sp>
    </p:spTree>
    <p:extLst>
      <p:ext uri="{BB962C8B-B14F-4D97-AF65-F5344CB8AC3E}">
        <p14:creationId xmlns:p14="http://schemas.microsoft.com/office/powerpoint/2010/main" val="1898021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8D2B87-C7B3-4A76-B523-AAE61CD9D506}" type="slidenum">
              <a:rPr lang="en-US" smtClean="0"/>
              <a:pPr/>
              <a:t>3</a:t>
            </a:fld>
            <a:endParaRPr lang="en-US"/>
          </a:p>
        </p:txBody>
      </p:sp>
    </p:spTree>
    <p:extLst>
      <p:ext uri="{BB962C8B-B14F-4D97-AF65-F5344CB8AC3E}">
        <p14:creationId xmlns:p14="http://schemas.microsoft.com/office/powerpoint/2010/main" val="260875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DDE2FE06-982E-4338-BA6E-1F3B19FA5321}" type="slidenum">
              <a:rPr lang="en-US" smtClean="0"/>
              <a:pPr/>
              <a:t>4</a:t>
            </a:fld>
            <a:endParaRPr lang="en-US"/>
          </a:p>
        </p:txBody>
      </p:sp>
    </p:spTree>
    <p:extLst>
      <p:ext uri="{BB962C8B-B14F-4D97-AF65-F5344CB8AC3E}">
        <p14:creationId xmlns:p14="http://schemas.microsoft.com/office/powerpoint/2010/main" val="68716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a:p>
            <a:pPr defTabSz="931774">
              <a:defRPr/>
            </a:pPr>
            <a:endParaRPr lang="en-US" dirty="0"/>
          </a:p>
          <a:p>
            <a:pPr defTabSz="931774">
              <a:defRPr/>
            </a:pPr>
            <a:endParaRPr lang="en-US" dirty="0" smtClean="0"/>
          </a:p>
        </p:txBody>
      </p:sp>
      <p:sp>
        <p:nvSpPr>
          <p:cNvPr id="4" name="Slide Number Placeholder 3"/>
          <p:cNvSpPr>
            <a:spLocks noGrp="1"/>
          </p:cNvSpPr>
          <p:nvPr>
            <p:ph type="sldNum" sz="quarter" idx="10"/>
          </p:nvPr>
        </p:nvSpPr>
        <p:spPr/>
        <p:txBody>
          <a:bodyPr/>
          <a:lstStyle/>
          <a:p>
            <a:fld id="{DDE2FE06-982E-4338-BA6E-1F3B19FA5321}" type="slidenum">
              <a:rPr lang="en-US" smtClean="0"/>
              <a:pPr/>
              <a:t>5</a:t>
            </a:fld>
            <a:endParaRPr lang="en-US"/>
          </a:p>
        </p:txBody>
      </p:sp>
    </p:spTree>
    <p:extLst>
      <p:ext uri="{BB962C8B-B14F-4D97-AF65-F5344CB8AC3E}">
        <p14:creationId xmlns:p14="http://schemas.microsoft.com/office/powerpoint/2010/main" val="810837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64DFC-A030-47C7-A424-7654C80974BE}" type="slidenum">
              <a:rPr lang="en-US" smtClean="0"/>
              <a:t>7</a:t>
            </a:fld>
            <a:endParaRPr lang="en-US"/>
          </a:p>
        </p:txBody>
      </p:sp>
    </p:spTree>
    <p:extLst>
      <p:ext uri="{BB962C8B-B14F-4D97-AF65-F5344CB8AC3E}">
        <p14:creationId xmlns:p14="http://schemas.microsoft.com/office/powerpoint/2010/main" val="643941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64DFC-A030-47C7-A424-7654C80974BE}" type="slidenum">
              <a:rPr lang="en-US" smtClean="0"/>
              <a:t>9</a:t>
            </a:fld>
            <a:endParaRPr lang="en-US"/>
          </a:p>
        </p:txBody>
      </p:sp>
    </p:spTree>
    <p:extLst>
      <p:ext uri="{BB962C8B-B14F-4D97-AF65-F5344CB8AC3E}">
        <p14:creationId xmlns:p14="http://schemas.microsoft.com/office/powerpoint/2010/main" val="36474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DE2FE06-982E-4338-BA6E-1F3B19FA5321}" type="slidenum">
              <a:rPr lang="en-US" smtClean="0"/>
              <a:pPr/>
              <a:t>16</a:t>
            </a:fld>
            <a:endParaRPr lang="en-US"/>
          </a:p>
        </p:txBody>
      </p:sp>
    </p:spTree>
    <p:extLst>
      <p:ext uri="{BB962C8B-B14F-4D97-AF65-F5344CB8AC3E}">
        <p14:creationId xmlns:p14="http://schemas.microsoft.com/office/powerpoint/2010/main" val="131318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remove</a:t>
            </a:r>
            <a:endParaRPr lang="en-US" dirty="0"/>
          </a:p>
        </p:txBody>
      </p:sp>
      <p:sp>
        <p:nvSpPr>
          <p:cNvPr id="4" name="Slide Number Placeholder 3"/>
          <p:cNvSpPr>
            <a:spLocks noGrp="1"/>
          </p:cNvSpPr>
          <p:nvPr>
            <p:ph type="sldNum" sz="quarter" idx="10"/>
          </p:nvPr>
        </p:nvSpPr>
        <p:spPr/>
        <p:txBody>
          <a:bodyPr/>
          <a:lstStyle/>
          <a:p>
            <a:fld id="{DDE2FE06-982E-4338-BA6E-1F3B19FA5321}" type="slidenum">
              <a:rPr lang="en-US" smtClean="0"/>
              <a:pPr/>
              <a:t>17</a:t>
            </a:fld>
            <a:endParaRPr lang="en-US"/>
          </a:p>
        </p:txBody>
      </p:sp>
    </p:spTree>
    <p:extLst>
      <p:ext uri="{BB962C8B-B14F-4D97-AF65-F5344CB8AC3E}">
        <p14:creationId xmlns:p14="http://schemas.microsoft.com/office/powerpoint/2010/main" val="84290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64DFC-A030-47C7-A424-7654C80974BE}" type="slidenum">
              <a:rPr lang="en-US" smtClean="0"/>
              <a:t>19</a:t>
            </a:fld>
            <a:endParaRPr lang="en-US"/>
          </a:p>
        </p:txBody>
      </p:sp>
    </p:spTree>
    <p:extLst>
      <p:ext uri="{BB962C8B-B14F-4D97-AF65-F5344CB8AC3E}">
        <p14:creationId xmlns:p14="http://schemas.microsoft.com/office/powerpoint/2010/main" val="26535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5EFD6D-9452-459A-9DFA-6B9F9A9DF610}"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7341D-A9A6-4748-8DE4-825DB87F5AE9}" type="slidenum">
              <a:rPr lang="en-US" smtClean="0"/>
              <a:t>‹#›</a:t>
            </a:fld>
            <a:endParaRPr lang="en-US"/>
          </a:p>
        </p:txBody>
      </p:sp>
    </p:spTree>
    <p:extLst>
      <p:ext uri="{BB962C8B-B14F-4D97-AF65-F5344CB8AC3E}">
        <p14:creationId xmlns:p14="http://schemas.microsoft.com/office/powerpoint/2010/main" val="228023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5EFD6D-9452-459A-9DFA-6B9F9A9DF610}"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7341D-A9A6-4748-8DE4-825DB87F5AE9}" type="slidenum">
              <a:rPr lang="en-US" smtClean="0"/>
              <a:t>‹#›</a:t>
            </a:fld>
            <a:endParaRPr lang="en-US"/>
          </a:p>
        </p:txBody>
      </p:sp>
    </p:spTree>
    <p:extLst>
      <p:ext uri="{BB962C8B-B14F-4D97-AF65-F5344CB8AC3E}">
        <p14:creationId xmlns:p14="http://schemas.microsoft.com/office/powerpoint/2010/main" val="122984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5EFD6D-9452-459A-9DFA-6B9F9A9DF610}"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7341D-A9A6-4748-8DE4-825DB87F5AE9}" type="slidenum">
              <a:rPr lang="en-US" smtClean="0"/>
              <a:t>‹#›</a:t>
            </a:fld>
            <a:endParaRPr lang="en-US"/>
          </a:p>
        </p:txBody>
      </p:sp>
    </p:spTree>
    <p:extLst>
      <p:ext uri="{BB962C8B-B14F-4D97-AF65-F5344CB8AC3E}">
        <p14:creationId xmlns:p14="http://schemas.microsoft.com/office/powerpoint/2010/main" val="14410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57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13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55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47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355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043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363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0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5EFD6D-9452-459A-9DFA-6B9F9A9DF610}"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7341D-A9A6-4748-8DE4-825DB87F5AE9}" type="slidenum">
              <a:rPr lang="en-US" smtClean="0"/>
              <a:t>‹#›</a:t>
            </a:fld>
            <a:endParaRPr lang="en-US"/>
          </a:p>
        </p:txBody>
      </p:sp>
    </p:spTree>
    <p:extLst>
      <p:ext uri="{BB962C8B-B14F-4D97-AF65-F5344CB8AC3E}">
        <p14:creationId xmlns:p14="http://schemas.microsoft.com/office/powerpoint/2010/main" val="2367552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507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946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10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5EFD6D-9452-459A-9DFA-6B9F9A9DF610}"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7341D-A9A6-4748-8DE4-825DB87F5AE9}" type="slidenum">
              <a:rPr lang="en-US" smtClean="0"/>
              <a:t>‹#›</a:t>
            </a:fld>
            <a:endParaRPr lang="en-US"/>
          </a:p>
        </p:txBody>
      </p:sp>
    </p:spTree>
    <p:extLst>
      <p:ext uri="{BB962C8B-B14F-4D97-AF65-F5344CB8AC3E}">
        <p14:creationId xmlns:p14="http://schemas.microsoft.com/office/powerpoint/2010/main" val="281232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5EFD6D-9452-459A-9DFA-6B9F9A9DF610}"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7341D-A9A6-4748-8DE4-825DB87F5AE9}" type="slidenum">
              <a:rPr lang="en-US" smtClean="0"/>
              <a:t>‹#›</a:t>
            </a:fld>
            <a:endParaRPr lang="en-US"/>
          </a:p>
        </p:txBody>
      </p:sp>
    </p:spTree>
    <p:extLst>
      <p:ext uri="{BB962C8B-B14F-4D97-AF65-F5344CB8AC3E}">
        <p14:creationId xmlns:p14="http://schemas.microsoft.com/office/powerpoint/2010/main" val="208905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5EFD6D-9452-459A-9DFA-6B9F9A9DF610}" type="datetimeFigureOut">
              <a:rPr lang="en-US" smtClean="0"/>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67341D-A9A6-4748-8DE4-825DB87F5AE9}" type="slidenum">
              <a:rPr lang="en-US" smtClean="0"/>
              <a:t>‹#›</a:t>
            </a:fld>
            <a:endParaRPr lang="en-US"/>
          </a:p>
        </p:txBody>
      </p:sp>
    </p:spTree>
    <p:extLst>
      <p:ext uri="{BB962C8B-B14F-4D97-AF65-F5344CB8AC3E}">
        <p14:creationId xmlns:p14="http://schemas.microsoft.com/office/powerpoint/2010/main" val="274040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5EFD6D-9452-459A-9DFA-6B9F9A9DF610}" type="datetimeFigureOut">
              <a:rPr lang="en-US" smtClean="0"/>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67341D-A9A6-4748-8DE4-825DB87F5AE9}" type="slidenum">
              <a:rPr lang="en-US" smtClean="0"/>
              <a:t>‹#›</a:t>
            </a:fld>
            <a:endParaRPr lang="en-US"/>
          </a:p>
        </p:txBody>
      </p:sp>
    </p:spTree>
    <p:extLst>
      <p:ext uri="{BB962C8B-B14F-4D97-AF65-F5344CB8AC3E}">
        <p14:creationId xmlns:p14="http://schemas.microsoft.com/office/powerpoint/2010/main" val="347918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EFD6D-9452-459A-9DFA-6B9F9A9DF610}" type="datetimeFigureOut">
              <a:rPr lang="en-US" smtClean="0"/>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67341D-A9A6-4748-8DE4-825DB87F5AE9}" type="slidenum">
              <a:rPr lang="en-US" smtClean="0"/>
              <a:t>‹#›</a:t>
            </a:fld>
            <a:endParaRPr lang="en-US"/>
          </a:p>
        </p:txBody>
      </p:sp>
    </p:spTree>
    <p:extLst>
      <p:ext uri="{BB962C8B-B14F-4D97-AF65-F5344CB8AC3E}">
        <p14:creationId xmlns:p14="http://schemas.microsoft.com/office/powerpoint/2010/main" val="76083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EFD6D-9452-459A-9DFA-6B9F9A9DF610}"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7341D-A9A6-4748-8DE4-825DB87F5AE9}" type="slidenum">
              <a:rPr lang="en-US" smtClean="0"/>
              <a:t>‹#›</a:t>
            </a:fld>
            <a:endParaRPr lang="en-US"/>
          </a:p>
        </p:txBody>
      </p:sp>
    </p:spTree>
    <p:extLst>
      <p:ext uri="{BB962C8B-B14F-4D97-AF65-F5344CB8AC3E}">
        <p14:creationId xmlns:p14="http://schemas.microsoft.com/office/powerpoint/2010/main" val="252525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EFD6D-9452-459A-9DFA-6B9F9A9DF610}"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7341D-A9A6-4748-8DE4-825DB87F5AE9}" type="slidenum">
              <a:rPr lang="en-US" smtClean="0"/>
              <a:t>‹#›</a:t>
            </a:fld>
            <a:endParaRPr lang="en-US"/>
          </a:p>
        </p:txBody>
      </p:sp>
    </p:spTree>
    <p:extLst>
      <p:ext uri="{BB962C8B-B14F-4D97-AF65-F5344CB8AC3E}">
        <p14:creationId xmlns:p14="http://schemas.microsoft.com/office/powerpoint/2010/main" val="341741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EFD6D-9452-459A-9DFA-6B9F9A9DF610}" type="datetimeFigureOut">
              <a:rPr lang="en-US" smtClean="0"/>
              <a:t>6/18/2019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7341D-A9A6-4748-8DE4-825DB87F5AE9}" type="slidenum">
              <a:rPr lang="en-US" smtClean="0"/>
              <a:t>‹#›</a:t>
            </a:fld>
            <a:endParaRPr lang="en-US"/>
          </a:p>
        </p:txBody>
      </p:sp>
    </p:spTree>
    <p:extLst>
      <p:ext uri="{BB962C8B-B14F-4D97-AF65-F5344CB8AC3E}">
        <p14:creationId xmlns:p14="http://schemas.microsoft.com/office/powerpoint/2010/main" val="1985872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78230-C050-4C1E-86CA-3CA7CB8A8ED8}" type="datetimeFigureOut">
              <a:rPr lang="en-US" smtClean="0">
                <a:solidFill>
                  <a:prstClr val="black">
                    <a:tint val="75000"/>
                  </a:prstClr>
                </a:solidFill>
              </a:rPr>
              <a:pPr/>
              <a:t>6/18/2019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B4C5E-658C-4ED7-9187-6465CF6D86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7646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entaquestinstitut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www.dentaquestinstitute.or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apd.org/globalassets/media/policies_guidelines/bp_perinataloralhealthcare.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aapd.org/media/Policies_Guidelines/BP_Periodicity.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mailto:dfischer@chw.org" TargetMode="External"/><Relationship Id="rId2" Type="http://schemas.openxmlformats.org/officeDocument/2006/relationships/hyperlink" Target="https://www.surveymonkey.com/r/66Q3ZQ2"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stdd.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dhs.wisconsin.gov/publications/p01702.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667" y="1139371"/>
            <a:ext cx="8556667" cy="2370592"/>
          </a:xfrm>
        </p:spPr>
        <p:txBody>
          <a:bodyPr>
            <a:normAutofit fontScale="90000"/>
          </a:bodyPr>
          <a:lstStyle/>
          <a:p>
            <a:r>
              <a:rPr lang="en-US" sz="4400" dirty="0"/>
              <a:t>Educational Curriculum on </a:t>
            </a:r>
            <a:r>
              <a:rPr lang="en-US" sz="4400" dirty="0" smtClean="0"/>
              <a:t/>
            </a:r>
            <a:br>
              <a:rPr lang="en-US" sz="4400" dirty="0" smtClean="0"/>
            </a:br>
            <a:r>
              <a:rPr lang="en-US" sz="4400" dirty="0" smtClean="0"/>
              <a:t>Perinatal </a:t>
            </a:r>
            <a:r>
              <a:rPr lang="en-US" sz="4400" dirty="0"/>
              <a:t>and Infant Oral Health </a:t>
            </a:r>
            <a:r>
              <a:rPr lang="en-US" sz="4400" dirty="0" smtClean="0"/>
              <a:t>Care:</a:t>
            </a:r>
            <a:br>
              <a:rPr lang="en-US" sz="4400" dirty="0" smtClean="0"/>
            </a:br>
            <a:r>
              <a:rPr lang="en-US" sz="4400" dirty="0" smtClean="0"/>
              <a:t>Current </a:t>
            </a:r>
            <a:r>
              <a:rPr lang="en-US" sz="4400" dirty="0"/>
              <a:t>Standards of Care </a:t>
            </a:r>
            <a:r>
              <a:rPr lang="en-US" sz="4400" dirty="0" smtClean="0"/>
              <a:t>for </a:t>
            </a:r>
            <a:br>
              <a:rPr lang="en-US" sz="4400" dirty="0" smtClean="0"/>
            </a:br>
            <a:r>
              <a:rPr lang="en-US" sz="4400" dirty="0" smtClean="0"/>
              <a:t>Dental </a:t>
            </a:r>
            <a:r>
              <a:rPr lang="en-US" sz="4400" dirty="0"/>
              <a:t>and Dental Hygiene S</a:t>
            </a:r>
            <a:r>
              <a:rPr lang="en-US" sz="4400" dirty="0" smtClean="0"/>
              <a:t>tudents</a:t>
            </a:r>
            <a:endParaRPr lang="en-US" sz="4400" dirty="0">
              <a:latin typeface="Calibri Light" panose="020F0302020204030204" pitchFamily="34" charset="0"/>
            </a:endParaRPr>
          </a:p>
        </p:txBody>
      </p:sp>
      <p:sp>
        <p:nvSpPr>
          <p:cNvPr id="3" name="Subtitle 2"/>
          <p:cNvSpPr>
            <a:spLocks noGrp="1"/>
          </p:cNvSpPr>
          <p:nvPr>
            <p:ph type="subTitle" idx="1"/>
          </p:nvPr>
        </p:nvSpPr>
        <p:spPr>
          <a:xfrm>
            <a:off x="990600" y="3886200"/>
            <a:ext cx="7162800" cy="1752600"/>
          </a:xfrm>
        </p:spPr>
        <p:txBody>
          <a:bodyPr>
            <a:normAutofit/>
          </a:bodyPr>
          <a:lstStyle/>
          <a:p>
            <a:r>
              <a:rPr lang="en-US" sz="4400" b="1" dirty="0">
                <a:solidFill>
                  <a:srgbClr val="EC5E7B"/>
                </a:solidFill>
              </a:rPr>
              <a:t>Module 2 – Infant Oral Health</a:t>
            </a:r>
          </a:p>
        </p:txBody>
      </p:sp>
    </p:spTree>
    <p:extLst>
      <p:ext uri="{BB962C8B-B14F-4D97-AF65-F5344CB8AC3E}">
        <p14:creationId xmlns:p14="http://schemas.microsoft.com/office/powerpoint/2010/main" val="2514462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59" y="365126"/>
            <a:ext cx="8252303" cy="1325563"/>
          </a:xfrm>
        </p:spPr>
        <p:txBody>
          <a:bodyPr/>
          <a:lstStyle/>
          <a:p>
            <a:pPr algn="ctr"/>
            <a:r>
              <a:rPr lang="en-US" dirty="0" smtClean="0"/>
              <a:t>Activity 1 – Online Learning Module</a:t>
            </a:r>
            <a:endParaRPr lang="en-US" dirty="0"/>
          </a:p>
        </p:txBody>
      </p:sp>
      <p:sp>
        <p:nvSpPr>
          <p:cNvPr id="3" name="Content Placeholder 2"/>
          <p:cNvSpPr>
            <a:spLocks noGrp="1"/>
          </p:cNvSpPr>
          <p:nvPr>
            <p:ph idx="1"/>
          </p:nvPr>
        </p:nvSpPr>
        <p:spPr/>
        <p:txBody>
          <a:bodyPr>
            <a:normAutofit/>
          </a:bodyPr>
          <a:lstStyle/>
          <a:p>
            <a:pPr marL="0" indent="0">
              <a:buNone/>
            </a:pPr>
            <a:r>
              <a:rPr lang="en-US" sz="2400" u="sng" dirty="0" err="1" smtClean="0"/>
              <a:t>DentaQuest</a:t>
            </a:r>
            <a:r>
              <a:rPr lang="en-US" sz="2400" u="sng" dirty="0" smtClean="0"/>
              <a:t> Institute Disease Management Series</a:t>
            </a:r>
          </a:p>
          <a:p>
            <a:pPr marL="740664" lvl="1" indent="-347472">
              <a:lnSpc>
                <a:spcPct val="80000"/>
              </a:lnSpc>
              <a:spcBef>
                <a:spcPts val="600"/>
              </a:spcBef>
              <a:spcAft>
                <a:spcPts val="600"/>
              </a:spcAft>
            </a:pPr>
            <a:r>
              <a:rPr lang="en-US" sz="2200" dirty="0" smtClean="0"/>
              <a:t>This </a:t>
            </a:r>
            <a:r>
              <a:rPr lang="en-US" sz="2200" dirty="0"/>
              <a:t>learning series consists of </a:t>
            </a:r>
            <a:r>
              <a:rPr lang="en-US" sz="2200" dirty="0" smtClean="0"/>
              <a:t>30 to </a:t>
            </a:r>
            <a:r>
              <a:rPr lang="en-US" sz="2200" dirty="0"/>
              <a:t>40 minute online learning </a:t>
            </a:r>
            <a:r>
              <a:rPr lang="en-US" sz="2200" dirty="0" smtClean="0"/>
              <a:t>modules. </a:t>
            </a:r>
            <a:r>
              <a:rPr lang="en-US" sz="2200" dirty="0"/>
              <a:t>Each module i</a:t>
            </a:r>
            <a:r>
              <a:rPr lang="en-US" sz="2200" dirty="0" smtClean="0"/>
              <a:t>s </a:t>
            </a:r>
            <a:r>
              <a:rPr lang="en-US" sz="2200" dirty="0"/>
              <a:t>designed to promote and increase prevention-focused thinking about oral health care. </a:t>
            </a:r>
            <a:endParaRPr lang="en-US" sz="2200" dirty="0" smtClean="0"/>
          </a:p>
          <a:p>
            <a:pPr marL="740664" lvl="1" indent="-347472">
              <a:lnSpc>
                <a:spcPct val="80000"/>
              </a:lnSpc>
              <a:spcBef>
                <a:spcPts val="600"/>
              </a:spcBef>
              <a:spcAft>
                <a:spcPts val="600"/>
              </a:spcAft>
            </a:pPr>
            <a:r>
              <a:rPr lang="en-US" sz="2200" dirty="0" smtClean="0"/>
              <a:t>Complete</a:t>
            </a:r>
            <a:r>
              <a:rPr lang="en-US" sz="2200" b="1" dirty="0" smtClean="0"/>
              <a:t> Module </a:t>
            </a:r>
            <a:r>
              <a:rPr lang="en-US" sz="2200" b="1" dirty="0"/>
              <a:t>6: Dental Caries Management: Newborn to Age </a:t>
            </a:r>
            <a:r>
              <a:rPr lang="en-US" sz="2200" b="1" dirty="0" smtClean="0"/>
              <a:t>5</a:t>
            </a:r>
            <a:r>
              <a:rPr lang="en-US" sz="2200" dirty="0" smtClean="0"/>
              <a:t>. This module covers</a:t>
            </a:r>
            <a:r>
              <a:rPr lang="en-US" sz="2200" dirty="0"/>
              <a:t> </a:t>
            </a:r>
            <a:r>
              <a:rPr lang="en-US" sz="2200" dirty="0" smtClean="0"/>
              <a:t>specialized </a:t>
            </a:r>
            <a:r>
              <a:rPr lang="en-US" sz="2200" dirty="0"/>
              <a:t>disease management of dental caries for infants and toddlers, newborn to age five</a:t>
            </a:r>
            <a:r>
              <a:rPr lang="en-US" sz="2200" dirty="0" smtClean="0"/>
              <a:t>.</a:t>
            </a:r>
            <a:endParaRPr lang="en-US" sz="2200" b="1" dirty="0" smtClean="0"/>
          </a:p>
          <a:p>
            <a:pPr marL="740664" lvl="1" indent="-347472">
              <a:lnSpc>
                <a:spcPct val="80000"/>
              </a:lnSpc>
              <a:spcBef>
                <a:spcPts val="600"/>
              </a:spcBef>
              <a:spcAft>
                <a:spcPts val="600"/>
              </a:spcAft>
            </a:pPr>
            <a:r>
              <a:rPr lang="en-US" sz="2200" dirty="0" smtClean="0">
                <a:hlinkClick r:id="rId2"/>
              </a:rPr>
              <a:t>https</a:t>
            </a:r>
            <a:r>
              <a:rPr lang="en-US" sz="2200" dirty="0">
                <a:hlinkClick r:id="rId2"/>
              </a:rPr>
              <a:t>://www.dentaquestinstitute.org</a:t>
            </a:r>
            <a:r>
              <a:rPr lang="en-US" sz="2200" dirty="0" smtClean="0">
                <a:hlinkClick r:id="rId2"/>
              </a:rPr>
              <a:t>/</a:t>
            </a:r>
            <a:endParaRPr lang="en-US" sz="2200" dirty="0"/>
          </a:p>
          <a:p>
            <a:pPr marL="457200" lvl="1" indent="0">
              <a:buNone/>
            </a:pPr>
            <a:endParaRPr lang="en-US" sz="2400" dirty="0" smtClean="0"/>
          </a:p>
        </p:txBody>
      </p:sp>
    </p:spTree>
    <p:extLst>
      <p:ext uri="{BB962C8B-B14F-4D97-AF65-F5344CB8AC3E}">
        <p14:creationId xmlns:p14="http://schemas.microsoft.com/office/powerpoint/2010/main" val="54126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for </a:t>
            </a:r>
            <a:r>
              <a:rPr lang="en-US" dirty="0" err="1" smtClean="0"/>
              <a:t>DentaQuest</a:t>
            </a:r>
            <a:r>
              <a:rPr lang="en-US" dirty="0" smtClean="0"/>
              <a:t> Institute</a:t>
            </a:r>
            <a:endParaRPr lang="en-US" dirty="0"/>
          </a:p>
        </p:txBody>
      </p:sp>
      <p:grpSp>
        <p:nvGrpSpPr>
          <p:cNvPr id="7" name="Group 6"/>
          <p:cNvGrpSpPr/>
          <p:nvPr/>
        </p:nvGrpSpPr>
        <p:grpSpPr>
          <a:xfrm>
            <a:off x="360074" y="1465433"/>
            <a:ext cx="5337341" cy="3871497"/>
            <a:chOff x="505616" y="139850"/>
            <a:chExt cx="5245273" cy="3457684"/>
          </a:xfrm>
        </p:grpSpPr>
        <p:pic>
          <p:nvPicPr>
            <p:cNvPr id="8" name="Picture 7"/>
            <p:cNvPicPr>
              <a:picLocks noChangeAspect="1"/>
            </p:cNvPicPr>
            <p:nvPr/>
          </p:nvPicPr>
          <p:blipFill rotWithShape="1">
            <a:blip r:embed="rId2"/>
            <a:srcRect l="60226" t="10468" r="11784" b="30489"/>
            <a:stretch/>
          </p:blipFill>
          <p:spPr>
            <a:xfrm>
              <a:off x="505616" y="139850"/>
              <a:ext cx="5245273" cy="3457684"/>
            </a:xfrm>
            <a:prstGeom prst="rect">
              <a:avLst/>
            </a:prstGeom>
          </p:spPr>
        </p:pic>
        <p:sp>
          <p:nvSpPr>
            <p:cNvPr id="9" name="Oval 8"/>
            <p:cNvSpPr/>
            <p:nvPr/>
          </p:nvSpPr>
          <p:spPr>
            <a:xfrm>
              <a:off x="700755" y="2119156"/>
              <a:ext cx="1230595" cy="387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193932" y="2716823"/>
            <a:ext cx="4881286" cy="3928086"/>
            <a:chOff x="5028689" y="2969428"/>
            <a:chExt cx="3670017" cy="3008313"/>
          </a:xfrm>
        </p:grpSpPr>
        <p:pic>
          <p:nvPicPr>
            <p:cNvPr id="11" name="Picture 10"/>
            <p:cNvPicPr>
              <a:picLocks noChangeAspect="1"/>
            </p:cNvPicPr>
            <p:nvPr/>
          </p:nvPicPr>
          <p:blipFill rotWithShape="1">
            <a:blip r:embed="rId3"/>
            <a:srcRect l="60403" t="8920" r="11788" b="18135"/>
            <a:stretch/>
          </p:blipFill>
          <p:spPr>
            <a:xfrm>
              <a:off x="5028689" y="2969428"/>
              <a:ext cx="3670017" cy="3008313"/>
            </a:xfrm>
            <a:prstGeom prst="rect">
              <a:avLst/>
            </a:prstGeom>
          </p:spPr>
        </p:pic>
        <p:sp>
          <p:nvSpPr>
            <p:cNvPr id="12" name="Oval 11"/>
            <p:cNvSpPr/>
            <p:nvPr/>
          </p:nvSpPr>
          <p:spPr>
            <a:xfrm>
              <a:off x="5872864" y="3768249"/>
              <a:ext cx="1569934" cy="387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393231" y="5459846"/>
            <a:ext cx="3767545" cy="646331"/>
          </a:xfrm>
          <a:prstGeom prst="rect">
            <a:avLst/>
          </a:prstGeom>
          <a:noFill/>
        </p:spPr>
        <p:txBody>
          <a:bodyPr wrap="square" rtlCol="0">
            <a:spAutoFit/>
          </a:bodyPr>
          <a:lstStyle/>
          <a:p>
            <a:r>
              <a:rPr lang="en-US" dirty="0">
                <a:hlinkClick r:id="rId4"/>
              </a:rPr>
              <a:t>https://www.dentaquestinstitute.org/</a:t>
            </a:r>
            <a:endParaRPr lang="en-US" dirty="0"/>
          </a:p>
          <a:p>
            <a:endParaRPr lang="en-US" dirty="0"/>
          </a:p>
        </p:txBody>
      </p:sp>
    </p:spTree>
    <p:extLst>
      <p:ext uri="{BB962C8B-B14F-4D97-AF65-F5344CB8AC3E}">
        <p14:creationId xmlns:p14="http://schemas.microsoft.com/office/powerpoint/2010/main" val="160363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for </a:t>
            </a:r>
            <a:r>
              <a:rPr lang="en-US" dirty="0" err="1" smtClean="0"/>
              <a:t>DentaQuest</a:t>
            </a:r>
            <a:r>
              <a:rPr lang="en-US" dirty="0" smtClean="0"/>
              <a:t> Institute</a:t>
            </a:r>
            <a:endParaRPr lang="en-US" dirty="0"/>
          </a:p>
        </p:txBody>
      </p:sp>
      <p:grpSp>
        <p:nvGrpSpPr>
          <p:cNvPr id="3" name="Group 2"/>
          <p:cNvGrpSpPr/>
          <p:nvPr/>
        </p:nvGrpSpPr>
        <p:grpSpPr>
          <a:xfrm>
            <a:off x="125261" y="1514511"/>
            <a:ext cx="4659682" cy="4662357"/>
            <a:chOff x="3869933" y="2128856"/>
            <a:chExt cx="4706002" cy="4613775"/>
          </a:xfrm>
        </p:grpSpPr>
        <p:pic>
          <p:nvPicPr>
            <p:cNvPr id="4" name="Picture 3"/>
            <p:cNvPicPr>
              <a:picLocks noChangeAspect="1"/>
            </p:cNvPicPr>
            <p:nvPr/>
          </p:nvPicPr>
          <p:blipFill rotWithShape="1">
            <a:blip r:embed="rId2"/>
            <a:srcRect l="60447" t="9356" r="11729" b="3348"/>
            <a:stretch/>
          </p:blipFill>
          <p:spPr>
            <a:xfrm>
              <a:off x="3869933" y="2128856"/>
              <a:ext cx="4706002" cy="4613775"/>
            </a:xfrm>
            <a:prstGeom prst="rect">
              <a:avLst/>
            </a:prstGeom>
          </p:spPr>
        </p:pic>
        <p:sp>
          <p:nvSpPr>
            <p:cNvPr id="5" name="Oval 4"/>
            <p:cNvSpPr/>
            <p:nvPr/>
          </p:nvSpPr>
          <p:spPr>
            <a:xfrm>
              <a:off x="3996583" y="2825337"/>
              <a:ext cx="854996" cy="3514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4"/>
          <p:cNvSpPr txBox="1">
            <a:spLocks/>
          </p:cNvSpPr>
          <p:nvPr/>
        </p:nvSpPr>
        <p:spPr>
          <a:xfrm>
            <a:off x="4496845" y="1514511"/>
            <a:ext cx="4644828" cy="53434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0664" indent="-347472">
              <a:lnSpc>
                <a:spcPct val="80000"/>
              </a:lnSpc>
              <a:spcBef>
                <a:spcPts val="600"/>
              </a:spcBef>
            </a:pPr>
            <a:r>
              <a:rPr lang="en-US" sz="2400" dirty="0"/>
              <a:t>Registration will allow you to:</a:t>
            </a:r>
          </a:p>
          <a:p>
            <a:pPr marL="1140714" lvl="2" indent="-347472">
              <a:lnSpc>
                <a:spcPct val="80000"/>
              </a:lnSpc>
              <a:spcBef>
                <a:spcPts val="600"/>
              </a:spcBef>
              <a:buFont typeface="Calibri" panose="020F0502020204030204" pitchFamily="34" charset="0"/>
              <a:buChar char="‒"/>
            </a:pPr>
            <a:r>
              <a:rPr lang="en-US" sz="2200" dirty="0"/>
              <a:t>Take the end of course assessment.</a:t>
            </a:r>
          </a:p>
          <a:p>
            <a:pPr marL="1140714" lvl="2" indent="-347472">
              <a:lnSpc>
                <a:spcPct val="80000"/>
              </a:lnSpc>
              <a:spcBef>
                <a:spcPts val="600"/>
              </a:spcBef>
              <a:buFont typeface="Calibri" panose="020F0502020204030204" pitchFamily="34" charset="0"/>
              <a:buChar char="‒"/>
            </a:pPr>
            <a:r>
              <a:rPr lang="en-US" sz="2200" dirty="0"/>
              <a:t>Receive the certificate of completion.</a:t>
            </a:r>
          </a:p>
          <a:p>
            <a:pPr marL="1140714" lvl="2" indent="-347472">
              <a:lnSpc>
                <a:spcPct val="80000"/>
              </a:lnSpc>
              <a:spcBef>
                <a:spcPts val="600"/>
              </a:spcBef>
              <a:buFont typeface="Calibri" panose="020F0502020204030204" pitchFamily="34" charset="0"/>
              <a:buChar char="‒"/>
            </a:pPr>
            <a:r>
              <a:rPr lang="en-US" sz="2200" dirty="0"/>
              <a:t>Return to complete additional courses.</a:t>
            </a:r>
          </a:p>
          <a:p>
            <a:pPr marL="740664" indent="-347472">
              <a:lnSpc>
                <a:spcPct val="80000"/>
              </a:lnSpc>
              <a:spcBef>
                <a:spcPts val="600"/>
              </a:spcBef>
            </a:pPr>
            <a:r>
              <a:rPr lang="en-US" sz="2400" dirty="0"/>
              <a:t>Write down your login and password for future course access.</a:t>
            </a:r>
          </a:p>
          <a:p>
            <a:pPr marL="0" indent="0">
              <a:buNone/>
            </a:pPr>
            <a:endParaRPr lang="en-US" dirty="0"/>
          </a:p>
        </p:txBody>
      </p:sp>
    </p:spTree>
    <p:extLst>
      <p:ext uri="{BB962C8B-B14F-4D97-AF65-F5344CB8AC3E}">
        <p14:creationId xmlns:p14="http://schemas.microsoft.com/office/powerpoint/2010/main" val="3115500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71510" y="2069894"/>
            <a:ext cx="4676271" cy="4193118"/>
            <a:chOff x="1478422" y="430414"/>
            <a:chExt cx="3774052" cy="3706413"/>
          </a:xfrm>
        </p:grpSpPr>
        <p:pic>
          <p:nvPicPr>
            <p:cNvPr id="11" name="Picture 10"/>
            <p:cNvPicPr>
              <a:picLocks noChangeAspect="1"/>
            </p:cNvPicPr>
            <p:nvPr/>
          </p:nvPicPr>
          <p:blipFill rotWithShape="1">
            <a:blip r:embed="rId2"/>
            <a:srcRect l="66861" t="14573" r="12576" b="20060"/>
            <a:stretch/>
          </p:blipFill>
          <p:spPr>
            <a:xfrm>
              <a:off x="1521146" y="430414"/>
              <a:ext cx="3731328" cy="3706413"/>
            </a:xfrm>
            <a:prstGeom prst="rect">
              <a:avLst/>
            </a:prstGeom>
          </p:spPr>
        </p:pic>
        <p:sp>
          <p:nvSpPr>
            <p:cNvPr id="12" name="Oval 11"/>
            <p:cNvSpPr/>
            <p:nvPr/>
          </p:nvSpPr>
          <p:spPr>
            <a:xfrm>
              <a:off x="1478422" y="1243152"/>
              <a:ext cx="3008120" cy="387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52395" y="1706144"/>
              <a:ext cx="1232020" cy="387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p:cNvSpPr>
            <a:spLocks noGrp="1"/>
          </p:cNvSpPr>
          <p:nvPr>
            <p:ph type="title"/>
          </p:nvPr>
        </p:nvSpPr>
        <p:spPr/>
        <p:txBody>
          <a:bodyPr/>
          <a:lstStyle/>
          <a:p>
            <a:pPr algn="ctr"/>
            <a:r>
              <a:rPr lang="en-US" dirty="0" smtClean="0"/>
              <a:t>Online Learning Module</a:t>
            </a:r>
            <a:endParaRPr lang="en-US" dirty="0"/>
          </a:p>
        </p:txBody>
      </p:sp>
      <p:sp>
        <p:nvSpPr>
          <p:cNvPr id="14" name="Content Placeholder 13"/>
          <p:cNvSpPr>
            <a:spLocks noGrp="1"/>
          </p:cNvSpPr>
          <p:nvPr>
            <p:ph sz="half" idx="4294967295"/>
          </p:nvPr>
        </p:nvSpPr>
        <p:spPr>
          <a:xfrm>
            <a:off x="4947781" y="2157576"/>
            <a:ext cx="4289425" cy="4117975"/>
          </a:xfrm>
        </p:spPr>
        <p:txBody>
          <a:bodyPr/>
          <a:lstStyle/>
          <a:p>
            <a:pPr marL="0">
              <a:lnSpc>
                <a:spcPct val="80000"/>
              </a:lnSpc>
              <a:spcBef>
                <a:spcPts val="600"/>
              </a:spcBef>
              <a:spcAft>
                <a:spcPts val="600"/>
              </a:spcAft>
              <a:buNone/>
            </a:pPr>
            <a:r>
              <a:rPr lang="en-US" sz="2400" dirty="0" smtClean="0"/>
              <a:t>Module 6: Dental Caries Management: Newborn to Age 5</a:t>
            </a:r>
            <a:endParaRPr lang="en-US" sz="2400" dirty="0"/>
          </a:p>
          <a:p>
            <a:pPr marL="0" lvl="1">
              <a:lnSpc>
                <a:spcPct val="80000"/>
              </a:lnSpc>
              <a:spcBef>
                <a:spcPts val="600"/>
              </a:spcBef>
              <a:spcAft>
                <a:spcPts val="600"/>
              </a:spcAft>
            </a:pPr>
            <a:r>
              <a:rPr lang="en-US" dirty="0"/>
              <a:t>Listen to the Case </a:t>
            </a:r>
            <a:r>
              <a:rPr lang="en-US" dirty="0" smtClean="0"/>
              <a:t>Study</a:t>
            </a:r>
            <a:endParaRPr lang="en-US" dirty="0"/>
          </a:p>
          <a:p>
            <a:pPr marL="0" lvl="1">
              <a:lnSpc>
                <a:spcPct val="80000"/>
              </a:lnSpc>
              <a:spcBef>
                <a:spcPts val="600"/>
              </a:spcBef>
              <a:spcAft>
                <a:spcPts val="600"/>
              </a:spcAft>
            </a:pPr>
            <a:r>
              <a:rPr lang="en-US" dirty="0"/>
              <a:t>Complete the Module Quiz</a:t>
            </a:r>
          </a:p>
          <a:p>
            <a:endParaRPr lang="en-US" dirty="0"/>
          </a:p>
        </p:txBody>
      </p:sp>
    </p:spTree>
    <p:extLst>
      <p:ext uri="{BB962C8B-B14F-4D97-AF65-F5344CB8AC3E}">
        <p14:creationId xmlns:p14="http://schemas.microsoft.com/office/powerpoint/2010/main" val="100774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Activity 1 –  Assessment</a:t>
            </a:r>
            <a:endParaRPr lang="en-US" dirty="0"/>
          </a:p>
        </p:txBody>
      </p:sp>
      <p:sp>
        <p:nvSpPr>
          <p:cNvPr id="6" name="Content Placeholder 5"/>
          <p:cNvSpPr>
            <a:spLocks noGrp="1"/>
          </p:cNvSpPr>
          <p:nvPr>
            <p:ph idx="4294967295"/>
          </p:nvPr>
        </p:nvSpPr>
        <p:spPr>
          <a:xfrm>
            <a:off x="6164263" y="1690689"/>
            <a:ext cx="2979737" cy="4427536"/>
          </a:xfrm>
        </p:spPr>
        <p:txBody>
          <a:bodyPr>
            <a:normAutofit/>
          </a:bodyPr>
          <a:lstStyle/>
          <a:p>
            <a:pPr marL="0">
              <a:lnSpc>
                <a:spcPct val="80000"/>
              </a:lnSpc>
              <a:spcBef>
                <a:spcPts val="600"/>
              </a:spcBef>
              <a:spcAft>
                <a:spcPts val="600"/>
              </a:spcAft>
            </a:pPr>
            <a:r>
              <a:rPr lang="en-US" sz="2400" dirty="0" smtClean="0"/>
              <a:t>Go </a:t>
            </a:r>
            <a:r>
              <a:rPr lang="en-US" sz="2400" dirty="0"/>
              <a:t>to </a:t>
            </a:r>
            <a:r>
              <a:rPr lang="en-US" sz="2400" dirty="0" smtClean="0"/>
              <a:t>the </a:t>
            </a:r>
            <a:r>
              <a:rPr lang="en-US" sz="2400" b="1" dirty="0"/>
              <a:t>l</a:t>
            </a:r>
            <a:r>
              <a:rPr lang="en-US" sz="2400" b="1" dirty="0" smtClean="0"/>
              <a:t>earn</a:t>
            </a:r>
            <a:r>
              <a:rPr lang="en-US" sz="2400" dirty="0" smtClean="0"/>
              <a:t> toolbar and in the dropdown select the </a:t>
            </a:r>
            <a:r>
              <a:rPr lang="en-US" sz="2400" b="1" dirty="0"/>
              <a:t>o</a:t>
            </a:r>
            <a:r>
              <a:rPr lang="en-US" sz="2400" b="1" dirty="0" smtClean="0"/>
              <a:t>nline </a:t>
            </a:r>
            <a:r>
              <a:rPr lang="en-US" sz="2400" b="1" dirty="0"/>
              <a:t>l</a:t>
            </a:r>
            <a:r>
              <a:rPr lang="en-US" sz="2400" b="1" dirty="0" smtClean="0"/>
              <a:t>earning </a:t>
            </a:r>
            <a:r>
              <a:rPr lang="en-US" sz="2400" b="1" dirty="0"/>
              <a:t>c</a:t>
            </a:r>
            <a:r>
              <a:rPr lang="en-US" sz="2400" b="1" dirty="0" smtClean="0"/>
              <a:t>enter </a:t>
            </a:r>
            <a:r>
              <a:rPr lang="en-US" sz="2400" dirty="0" smtClean="0"/>
              <a:t>then</a:t>
            </a:r>
            <a:r>
              <a:rPr lang="en-US" sz="2400" b="1" dirty="0" smtClean="0"/>
              <a:t> my </a:t>
            </a:r>
            <a:r>
              <a:rPr lang="en-US" sz="2400" b="1" dirty="0"/>
              <a:t>l</a:t>
            </a:r>
            <a:r>
              <a:rPr lang="en-US" sz="2400" b="1" dirty="0" smtClean="0"/>
              <a:t>earning </a:t>
            </a:r>
            <a:r>
              <a:rPr lang="en-US" sz="2400" dirty="0" smtClean="0"/>
              <a:t>page.</a:t>
            </a:r>
          </a:p>
          <a:p>
            <a:pPr marL="0">
              <a:lnSpc>
                <a:spcPct val="80000"/>
              </a:lnSpc>
              <a:spcBef>
                <a:spcPts val="600"/>
              </a:spcBef>
              <a:spcAft>
                <a:spcPts val="600"/>
              </a:spcAft>
            </a:pPr>
            <a:r>
              <a:rPr lang="en-US" sz="2400" dirty="0" smtClean="0"/>
              <a:t>Print the certificate for Module 5 and provide it to your instructor. </a:t>
            </a:r>
            <a:endParaRPr lang="en-US" sz="2400" dirty="0"/>
          </a:p>
          <a:p>
            <a:pPr lvl="1"/>
            <a:endParaRPr lang="en-US" sz="2000" dirty="0" smtClean="0"/>
          </a:p>
          <a:p>
            <a:endParaRPr lang="en-US" sz="2400" dirty="0" smtClean="0"/>
          </a:p>
          <a:p>
            <a:pPr marL="0" indent="0">
              <a:buNone/>
            </a:pPr>
            <a:endParaRPr lang="en-US" sz="2400" dirty="0" smtClean="0"/>
          </a:p>
        </p:txBody>
      </p:sp>
      <p:pic>
        <p:nvPicPr>
          <p:cNvPr id="2" name="Picture 1"/>
          <p:cNvPicPr>
            <a:picLocks noChangeAspect="1"/>
          </p:cNvPicPr>
          <p:nvPr/>
        </p:nvPicPr>
        <p:blipFill>
          <a:blip r:embed="rId2"/>
          <a:stretch>
            <a:fillRect/>
          </a:stretch>
        </p:blipFill>
        <p:spPr>
          <a:xfrm>
            <a:off x="162372" y="1572721"/>
            <a:ext cx="5373242" cy="4535854"/>
          </a:xfrm>
          <a:prstGeom prst="rect">
            <a:avLst/>
          </a:prstGeom>
        </p:spPr>
      </p:pic>
    </p:spTree>
    <p:extLst>
      <p:ext uri="{BB962C8B-B14F-4D97-AF65-F5344CB8AC3E}">
        <p14:creationId xmlns:p14="http://schemas.microsoft.com/office/powerpoint/2010/main" val="3764401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2 – Article Review</a:t>
            </a:r>
            <a:endParaRPr lang="en-US" dirty="0"/>
          </a:p>
        </p:txBody>
      </p:sp>
      <p:sp>
        <p:nvSpPr>
          <p:cNvPr id="3" name="Content Placeholder 2"/>
          <p:cNvSpPr>
            <a:spLocks noGrp="1"/>
          </p:cNvSpPr>
          <p:nvPr>
            <p:ph idx="1"/>
          </p:nvPr>
        </p:nvSpPr>
        <p:spPr/>
        <p:txBody>
          <a:bodyPr/>
          <a:lstStyle/>
          <a:p>
            <a:pPr marL="346075" indent="-346075">
              <a:lnSpc>
                <a:spcPct val="80000"/>
              </a:lnSpc>
              <a:spcBef>
                <a:spcPts val="600"/>
              </a:spcBef>
              <a:spcAft>
                <a:spcPts val="600"/>
              </a:spcAft>
            </a:pPr>
            <a:r>
              <a:rPr lang="en-US" sz="2400" dirty="0"/>
              <a:t>Read </a:t>
            </a:r>
            <a:r>
              <a:rPr lang="en-US" sz="2400" dirty="0" smtClean="0"/>
              <a:t>the </a:t>
            </a:r>
            <a:r>
              <a:rPr lang="en-US" sz="2400" dirty="0" smtClean="0"/>
              <a:t>two articles </a:t>
            </a:r>
            <a:r>
              <a:rPr lang="en-US" sz="2400" dirty="0" smtClean="0"/>
              <a:t>described and accessed on the following slides.</a:t>
            </a:r>
            <a:endParaRPr lang="en-US" sz="2400" dirty="0"/>
          </a:p>
          <a:p>
            <a:pPr indent="-347472">
              <a:lnSpc>
                <a:spcPct val="80000"/>
              </a:lnSpc>
              <a:spcBef>
                <a:spcPts val="600"/>
              </a:spcBef>
              <a:spcAft>
                <a:spcPts val="600"/>
              </a:spcAft>
            </a:pPr>
            <a:r>
              <a:rPr lang="en-US" sz="2400" dirty="0" smtClean="0"/>
              <a:t>Complete the assessment activity </a:t>
            </a:r>
            <a:r>
              <a:rPr lang="en-US" sz="2400" dirty="0"/>
              <a:t>described on slide </a:t>
            </a:r>
            <a:r>
              <a:rPr lang="en-US" sz="2400" dirty="0" smtClean="0"/>
              <a:t>18 </a:t>
            </a:r>
            <a:r>
              <a:rPr lang="en-US" sz="2400" dirty="0" smtClean="0"/>
              <a:t>.</a:t>
            </a:r>
            <a:endParaRPr lang="en-US" sz="2400" dirty="0"/>
          </a:p>
          <a:p>
            <a:endParaRPr lang="en-US" dirty="0" smtClean="0"/>
          </a:p>
          <a:p>
            <a:endParaRPr lang="en-US" dirty="0"/>
          </a:p>
        </p:txBody>
      </p:sp>
    </p:spTree>
    <p:extLst>
      <p:ext uri="{BB962C8B-B14F-4D97-AF65-F5344CB8AC3E}">
        <p14:creationId xmlns:p14="http://schemas.microsoft.com/office/powerpoint/2010/main" val="33908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Light" panose="020F0302020204030204" pitchFamily="34" charset="0"/>
              </a:rPr>
              <a:t>“Guidelines on Perinatal and Infant Oral Health Care”</a:t>
            </a:r>
            <a:endParaRPr lang="en-US" sz="3200" dirty="0">
              <a:latin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US" sz="2400" dirty="0" smtClean="0"/>
              <a:t>American Academy of Pediatric Dentistry (AAPD)</a:t>
            </a:r>
          </a:p>
          <a:p>
            <a:endParaRPr lang="en-US" dirty="0" smtClean="0"/>
          </a:p>
          <a:p>
            <a:endParaRPr lang="en-US" dirty="0" smtClean="0"/>
          </a:p>
          <a:p>
            <a:endParaRPr lang="en-US" dirty="0"/>
          </a:p>
        </p:txBody>
      </p:sp>
      <p:sp>
        <p:nvSpPr>
          <p:cNvPr id="6" name="TextBox 5"/>
          <p:cNvSpPr txBox="1"/>
          <p:nvPr/>
        </p:nvSpPr>
        <p:spPr>
          <a:xfrm>
            <a:off x="261799" y="6365994"/>
            <a:ext cx="8839200" cy="430887"/>
          </a:xfrm>
          <a:prstGeom prst="rect">
            <a:avLst/>
          </a:prstGeom>
          <a:noFill/>
        </p:spPr>
        <p:txBody>
          <a:bodyPr wrap="square" rtlCol="0">
            <a:spAutoFit/>
          </a:bodyPr>
          <a:lstStyle/>
          <a:p>
            <a:r>
              <a:rPr lang="en-US" sz="1100" dirty="0" smtClean="0"/>
              <a:t>The American Academy of Pediatric Dentistry Council on Clinical Affairs. (2011). </a:t>
            </a:r>
            <a:r>
              <a:rPr lang="en-US" sz="1100" i="1" dirty="0" smtClean="0"/>
              <a:t>Guidelines on Perinatal and Infant Oral Health Care</a:t>
            </a:r>
            <a:r>
              <a:rPr lang="en-US" sz="1100" dirty="0" smtClean="0"/>
              <a:t>. References Manual Volume 40(6):18/19 pg:2016-220</a:t>
            </a:r>
            <a:endParaRPr lang="en-US" sz="1100" dirty="0"/>
          </a:p>
        </p:txBody>
      </p:sp>
      <p:sp>
        <p:nvSpPr>
          <p:cNvPr id="4" name="TextBox 3"/>
          <p:cNvSpPr txBox="1"/>
          <p:nvPr/>
        </p:nvSpPr>
        <p:spPr>
          <a:xfrm>
            <a:off x="381000" y="3200400"/>
            <a:ext cx="4114800" cy="923330"/>
          </a:xfrm>
          <a:prstGeom prst="rect">
            <a:avLst/>
          </a:prstGeom>
          <a:noFill/>
        </p:spPr>
        <p:txBody>
          <a:bodyPr wrap="square" rtlCol="0">
            <a:spAutoFit/>
          </a:bodyPr>
          <a:lstStyle/>
          <a:p>
            <a:r>
              <a:rPr lang="en-US" dirty="0">
                <a:hlinkClick r:id="rId3"/>
              </a:rPr>
              <a:t>https://www.aapd.org/globalassets/media/policies_guidelines/bp_perinataloralhealthcare.pdf</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8975" y="2372290"/>
            <a:ext cx="2664649" cy="3502879"/>
          </a:xfrm>
          <a:prstGeom prst="rect">
            <a:avLst/>
          </a:prstGeom>
          <a:ln>
            <a:solidFill>
              <a:schemeClr val="tx1"/>
            </a:solidFill>
          </a:ln>
        </p:spPr>
      </p:pic>
    </p:spTree>
    <p:extLst>
      <p:ext uri="{BB962C8B-B14F-4D97-AF65-F5344CB8AC3E}">
        <p14:creationId xmlns:p14="http://schemas.microsoft.com/office/powerpoint/2010/main" val="2249865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46" y="365126"/>
            <a:ext cx="8839200" cy="1325563"/>
          </a:xfrm>
        </p:spPr>
        <p:txBody>
          <a:bodyPr>
            <a:noAutofit/>
          </a:bodyPr>
          <a:lstStyle/>
          <a:p>
            <a:pPr algn="ctr"/>
            <a:r>
              <a:rPr lang="en-US" sz="3200" dirty="0" smtClean="0"/>
              <a:t>“Guideline on Periodicity of Examination, Preventive Dental Services, Anticipatory Guidance and Oral Treatment for Infants, Children and Adolescents”</a:t>
            </a:r>
            <a:endParaRPr lang="en-US" sz="3200" dirty="0"/>
          </a:p>
        </p:txBody>
      </p:sp>
      <p:sp>
        <p:nvSpPr>
          <p:cNvPr id="6" name="TextBox 5"/>
          <p:cNvSpPr txBox="1"/>
          <p:nvPr/>
        </p:nvSpPr>
        <p:spPr>
          <a:xfrm>
            <a:off x="160946" y="6324095"/>
            <a:ext cx="8839200" cy="600164"/>
          </a:xfrm>
          <a:prstGeom prst="rect">
            <a:avLst/>
          </a:prstGeom>
          <a:noFill/>
        </p:spPr>
        <p:txBody>
          <a:bodyPr wrap="square" rtlCol="0">
            <a:spAutoFit/>
          </a:bodyPr>
          <a:lstStyle/>
          <a:p>
            <a:pPr marL="0" lvl="1">
              <a:defRPr/>
            </a:pPr>
            <a:r>
              <a:rPr lang="en-US" sz="1100" dirty="0" smtClean="0"/>
              <a:t>Source: The </a:t>
            </a:r>
            <a:r>
              <a:rPr lang="en-US" sz="1100" dirty="0"/>
              <a:t>American Academy of Pediatric Dentistry Council on Clinical Affairs. (</a:t>
            </a:r>
            <a:r>
              <a:rPr lang="en-US" sz="1100" dirty="0" smtClean="0"/>
              <a:t>2013). </a:t>
            </a:r>
            <a:r>
              <a:rPr lang="en-US" sz="1100" i="1" dirty="0"/>
              <a:t>Guidelines on </a:t>
            </a:r>
            <a:r>
              <a:rPr lang="en-US" sz="1100" i="1" dirty="0" smtClean="0"/>
              <a:t>Examination, Preventive Dental Services, Anticipatory Guidance/Counseling, and Oral Treatment for Infants, Children, and Adolescents</a:t>
            </a:r>
            <a:r>
              <a:rPr lang="en-US" sz="1100" dirty="0" smtClean="0"/>
              <a:t>. </a:t>
            </a:r>
            <a:r>
              <a:rPr lang="en-US" sz="1100" dirty="0"/>
              <a:t>References Manual Volume </a:t>
            </a:r>
            <a:r>
              <a:rPr lang="en-US" sz="1100" dirty="0" smtClean="0"/>
              <a:t>39(6</a:t>
            </a:r>
            <a:r>
              <a:rPr lang="en-US" sz="1100" dirty="0"/>
              <a:t>): </a:t>
            </a:r>
            <a:r>
              <a:rPr lang="en-US" sz="1100" dirty="0" smtClean="0"/>
              <a:t>17/18:188-195.</a:t>
            </a:r>
            <a:endParaRPr lang="en-US" sz="1100" dirty="0"/>
          </a:p>
          <a:p>
            <a:pPr marL="0" lvl="1">
              <a:defRPr/>
            </a:pPr>
            <a:endParaRPr lang="en-US" sz="1100" dirty="0" smtClean="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4261" y="2048269"/>
            <a:ext cx="3105332" cy="3918246"/>
          </a:xfrm>
          <a:prstGeom prst="rect">
            <a:avLst/>
          </a:prstGeom>
          <a:ln w="19050">
            <a:solidFill>
              <a:schemeClr val="tx1"/>
            </a:solidFill>
          </a:ln>
        </p:spPr>
      </p:pic>
      <p:sp>
        <p:nvSpPr>
          <p:cNvPr id="3" name="TextBox 2"/>
          <p:cNvSpPr txBox="1"/>
          <p:nvPr/>
        </p:nvSpPr>
        <p:spPr>
          <a:xfrm>
            <a:off x="437745" y="3093396"/>
            <a:ext cx="4142801" cy="923330"/>
          </a:xfrm>
          <a:prstGeom prst="rect">
            <a:avLst/>
          </a:prstGeom>
          <a:noFill/>
        </p:spPr>
        <p:txBody>
          <a:bodyPr wrap="square" rtlCol="0">
            <a:spAutoFit/>
          </a:bodyPr>
          <a:lstStyle/>
          <a:p>
            <a:r>
              <a:rPr lang="en-US" dirty="0">
                <a:hlinkClick r:id="rId4"/>
              </a:rPr>
              <a:t>http://</a:t>
            </a:r>
            <a:r>
              <a:rPr lang="en-US" dirty="0" smtClean="0">
                <a:hlinkClick r:id="rId4"/>
              </a:rPr>
              <a:t>www.aapd.org/media/Policies_Guidelines/BP_Periodicity.pdf</a:t>
            </a:r>
            <a:endParaRPr lang="en-US" dirty="0" smtClean="0"/>
          </a:p>
          <a:p>
            <a:endParaRPr lang="en-US" dirty="0"/>
          </a:p>
        </p:txBody>
      </p:sp>
    </p:spTree>
    <p:extLst>
      <p:ext uri="{BB962C8B-B14F-4D97-AF65-F5344CB8AC3E}">
        <p14:creationId xmlns:p14="http://schemas.microsoft.com/office/powerpoint/2010/main" val="214451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15" y="365126"/>
            <a:ext cx="8192021" cy="1325563"/>
          </a:xfrm>
        </p:spPr>
        <p:txBody>
          <a:bodyPr/>
          <a:lstStyle/>
          <a:p>
            <a:pPr algn="ctr"/>
            <a:r>
              <a:rPr lang="en-US" dirty="0" smtClean="0"/>
              <a:t>Activity 2 </a:t>
            </a:r>
            <a:r>
              <a:rPr lang="en-US" smtClean="0"/>
              <a:t>–  Assessment</a:t>
            </a:r>
            <a:endParaRPr lang="en-US" dirty="0"/>
          </a:p>
        </p:txBody>
      </p:sp>
      <p:sp>
        <p:nvSpPr>
          <p:cNvPr id="3" name="Content Placeholder 2"/>
          <p:cNvSpPr>
            <a:spLocks noGrp="1"/>
          </p:cNvSpPr>
          <p:nvPr>
            <p:ph idx="1"/>
          </p:nvPr>
        </p:nvSpPr>
        <p:spPr/>
        <p:txBody>
          <a:bodyPr>
            <a:normAutofit/>
          </a:bodyPr>
          <a:lstStyle/>
          <a:p>
            <a:pPr marL="740664" indent="-347472">
              <a:lnSpc>
                <a:spcPct val="80000"/>
              </a:lnSpc>
              <a:spcBef>
                <a:spcPts val="600"/>
              </a:spcBef>
              <a:spcAft>
                <a:spcPts val="600"/>
              </a:spcAft>
            </a:pPr>
            <a:r>
              <a:rPr lang="en-US" sz="2400" dirty="0"/>
              <a:t>Choose one of the </a:t>
            </a:r>
            <a:r>
              <a:rPr lang="en-US" sz="2400" dirty="0" smtClean="0"/>
              <a:t>scenarios about a family and child provided on the next slide. Using information from the articles in this section, create anticipatory guidance for the parent that is specific to the child’s age and the scenario presented</a:t>
            </a:r>
            <a:r>
              <a:rPr lang="en-US" sz="2400" dirty="0"/>
              <a:t>. </a:t>
            </a:r>
            <a:endParaRPr lang="en-US" sz="2400" dirty="0" smtClean="0"/>
          </a:p>
          <a:p>
            <a:pPr marL="740664" indent="-347472">
              <a:lnSpc>
                <a:spcPct val="80000"/>
              </a:lnSpc>
              <a:spcBef>
                <a:spcPts val="600"/>
              </a:spcBef>
              <a:spcAft>
                <a:spcPts val="600"/>
              </a:spcAft>
            </a:pPr>
            <a:r>
              <a:rPr lang="en-US" sz="2400" dirty="0" smtClean="0"/>
              <a:t>Work in pairs/groups to create </a:t>
            </a:r>
            <a:r>
              <a:rPr lang="en-US" sz="2400" dirty="0"/>
              <a:t>a </a:t>
            </a:r>
            <a:r>
              <a:rPr lang="en-US" sz="2400" dirty="0" smtClean="0"/>
              <a:t>role play depicting a hygienist providing anticipatory guidance to the parent.</a:t>
            </a:r>
            <a:endParaRPr lang="en-US" sz="2400" dirty="0"/>
          </a:p>
          <a:p>
            <a:pPr marL="740664" indent="-347472">
              <a:lnSpc>
                <a:spcPct val="80000"/>
              </a:lnSpc>
              <a:spcBef>
                <a:spcPts val="600"/>
              </a:spcBef>
              <a:spcAft>
                <a:spcPts val="600"/>
              </a:spcAft>
            </a:pPr>
            <a:r>
              <a:rPr lang="en-US" sz="2400" dirty="0" smtClean="0"/>
              <a:t>Record a video of the role play and share with the class/your teacher. </a:t>
            </a:r>
            <a:endParaRPr lang="en-US" sz="2400" dirty="0"/>
          </a:p>
        </p:txBody>
      </p:sp>
    </p:spTree>
    <p:extLst>
      <p:ext uri="{BB962C8B-B14F-4D97-AF65-F5344CB8AC3E}">
        <p14:creationId xmlns:p14="http://schemas.microsoft.com/office/powerpoint/2010/main" val="2767894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1</a:t>
            </a:r>
            <a:endParaRPr lang="en-US" dirty="0"/>
          </a:p>
        </p:txBody>
      </p:sp>
      <p:sp>
        <p:nvSpPr>
          <p:cNvPr id="3" name="Content Placeholder 2"/>
          <p:cNvSpPr>
            <a:spLocks noGrp="1"/>
          </p:cNvSpPr>
          <p:nvPr>
            <p:ph idx="1"/>
          </p:nvPr>
        </p:nvSpPr>
        <p:spPr/>
        <p:txBody>
          <a:bodyPr>
            <a:normAutofit/>
          </a:bodyPr>
          <a:lstStyle/>
          <a:p>
            <a:pPr marL="0" indent="0">
              <a:spcBef>
                <a:spcPts val="600"/>
              </a:spcBef>
              <a:spcAft>
                <a:spcPts val="600"/>
              </a:spcAft>
              <a:buNone/>
            </a:pPr>
            <a:r>
              <a:rPr lang="en-US" sz="2400" i="1" dirty="0" smtClean="0"/>
              <a:t>Tanesha, a mom of 3 children comes into a dental clinic for appointments for her two older children. The children are 6 and 4 years old and this is their first visit to a dentist. Both older children are diagnosed with several areas of dental decay and need to return for restorative care. The youngest child is a toddler, age 18 months. The </a:t>
            </a:r>
            <a:r>
              <a:rPr lang="en-US" sz="2400" i="1" dirty="0"/>
              <a:t>mom is concerned and wants to know what she can do to prevent her youngest from getting cavities.</a:t>
            </a:r>
          </a:p>
          <a:p>
            <a:pPr marL="740664" lvl="1" indent="-347472">
              <a:spcBef>
                <a:spcPts val="600"/>
              </a:spcBef>
            </a:pPr>
            <a:r>
              <a:rPr lang="en-US" dirty="0" smtClean="0"/>
              <a:t>What anticipatory guidance would you provide to this mom to help her understand the young toddlers oral care needs and how she can reduce his risk of decay?</a:t>
            </a:r>
            <a:endParaRPr lang="en-US" dirty="0"/>
          </a:p>
        </p:txBody>
      </p:sp>
    </p:spTree>
    <p:extLst>
      <p:ext uri="{BB962C8B-B14F-4D97-AF65-F5344CB8AC3E}">
        <p14:creationId xmlns:p14="http://schemas.microsoft.com/office/powerpoint/2010/main" val="326177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Acknowledgments</a:t>
            </a:r>
            <a:endParaRPr lang="en-US" dirty="0"/>
          </a:p>
        </p:txBody>
      </p:sp>
      <p:sp>
        <p:nvSpPr>
          <p:cNvPr id="3" name="Content Placeholder 2"/>
          <p:cNvSpPr>
            <a:spLocks noGrp="1"/>
          </p:cNvSpPr>
          <p:nvPr>
            <p:ph sz="half" idx="1"/>
          </p:nvPr>
        </p:nvSpPr>
        <p:spPr>
          <a:xfrm>
            <a:off x="350146" y="1790701"/>
            <a:ext cx="3886200" cy="4351338"/>
          </a:xfrm>
        </p:spPr>
        <p:txBody>
          <a:bodyPr>
            <a:normAutofit/>
          </a:bodyPr>
          <a:lstStyle/>
          <a:p>
            <a:pPr marL="0" indent="0" algn="ctr">
              <a:buNone/>
            </a:pPr>
            <a:r>
              <a:rPr lang="en-US" b="1" u="sng" dirty="0" smtClean="0"/>
              <a:t>Primary Authors</a:t>
            </a:r>
          </a:p>
          <a:p>
            <a:pPr marL="0" lvl="0" indent="0">
              <a:buNone/>
            </a:pPr>
            <a:r>
              <a:rPr lang="en-US" sz="2000" b="1" dirty="0">
                <a:solidFill>
                  <a:prstClr val="black"/>
                </a:solidFill>
              </a:rPr>
              <a:t>Patty Hooper, </a:t>
            </a:r>
            <a:r>
              <a:rPr lang="en-US" sz="2000" dirty="0">
                <a:solidFill>
                  <a:prstClr val="black"/>
                </a:solidFill>
              </a:rPr>
              <a:t>RDH, BSDH</a:t>
            </a:r>
          </a:p>
          <a:p>
            <a:pPr marL="0" lvl="0" indent="0">
              <a:buNone/>
            </a:pPr>
            <a:r>
              <a:rPr lang="en-US" sz="2000" dirty="0">
                <a:solidFill>
                  <a:prstClr val="black"/>
                </a:solidFill>
              </a:rPr>
              <a:t>Clinical Instructor of Dental Hygiene</a:t>
            </a:r>
          </a:p>
          <a:p>
            <a:pPr marL="0" lvl="0" indent="0">
              <a:buNone/>
            </a:pPr>
            <a:r>
              <a:rPr lang="en-US" sz="2000" dirty="0">
                <a:solidFill>
                  <a:prstClr val="black"/>
                </a:solidFill>
              </a:rPr>
              <a:t>Waukesha County Technical College</a:t>
            </a:r>
          </a:p>
          <a:p>
            <a:pPr marL="0" lvl="0" indent="0">
              <a:buNone/>
            </a:pPr>
            <a:endParaRPr lang="en-US" sz="2000" dirty="0">
              <a:solidFill>
                <a:prstClr val="black"/>
              </a:solidFill>
            </a:endParaRPr>
          </a:p>
          <a:p>
            <a:pPr marL="0" indent="0">
              <a:buNone/>
            </a:pPr>
            <a:r>
              <a:rPr lang="en-US" sz="2000" b="1" dirty="0"/>
              <a:t>Debbie Schumacher, </a:t>
            </a:r>
            <a:r>
              <a:rPr lang="en-US" sz="2000" dirty="0"/>
              <a:t>RDH-ME</a:t>
            </a:r>
          </a:p>
          <a:p>
            <a:pPr marL="0" indent="0">
              <a:buNone/>
            </a:pPr>
            <a:r>
              <a:rPr lang="en-US" sz="2000" dirty="0"/>
              <a:t>Instructor of Dental Hygiene</a:t>
            </a:r>
          </a:p>
          <a:p>
            <a:pPr marL="0" indent="0">
              <a:buNone/>
            </a:pPr>
            <a:r>
              <a:rPr lang="en-US" sz="2000" dirty="0"/>
              <a:t>Chippewa Valley Technical College</a:t>
            </a:r>
          </a:p>
          <a:p>
            <a:endParaRPr lang="en-US" dirty="0" smtClean="0"/>
          </a:p>
          <a:p>
            <a:endParaRPr lang="en-US" dirty="0" smtClean="0"/>
          </a:p>
          <a:p>
            <a:endParaRPr lang="en-US" dirty="0" smtClean="0"/>
          </a:p>
          <a:p>
            <a:endParaRPr lang="en-US" dirty="0"/>
          </a:p>
          <a:p>
            <a:endParaRPr lang="en-US" dirty="0"/>
          </a:p>
          <a:p>
            <a:endParaRPr lang="en-US" dirty="0"/>
          </a:p>
        </p:txBody>
      </p:sp>
      <p:sp>
        <p:nvSpPr>
          <p:cNvPr id="5" name="Content Placeholder 4"/>
          <p:cNvSpPr>
            <a:spLocks noGrp="1"/>
          </p:cNvSpPr>
          <p:nvPr>
            <p:ph sz="half" idx="2"/>
          </p:nvPr>
        </p:nvSpPr>
        <p:spPr>
          <a:xfrm>
            <a:off x="4629149" y="1790701"/>
            <a:ext cx="4254605" cy="4351338"/>
          </a:xfrm>
        </p:spPr>
        <p:txBody>
          <a:bodyPr>
            <a:normAutofit/>
          </a:bodyPr>
          <a:lstStyle/>
          <a:p>
            <a:pPr marL="0" indent="0" algn="ctr">
              <a:buNone/>
            </a:pPr>
            <a:r>
              <a:rPr lang="en-US" b="1" u="sng" dirty="0" smtClean="0"/>
              <a:t>Additional Contributors</a:t>
            </a:r>
          </a:p>
          <a:p>
            <a:pPr marL="0" lvl="0" indent="0">
              <a:buNone/>
            </a:pPr>
            <a:r>
              <a:rPr lang="en-US" sz="2000" b="1" dirty="0" smtClean="0">
                <a:solidFill>
                  <a:prstClr val="black"/>
                </a:solidFill>
              </a:rPr>
              <a:t>Dana Fischer, </a:t>
            </a:r>
            <a:r>
              <a:rPr lang="en-US" sz="2000" dirty="0" smtClean="0">
                <a:solidFill>
                  <a:prstClr val="black"/>
                </a:solidFill>
              </a:rPr>
              <a:t>CHES</a:t>
            </a:r>
            <a:endParaRPr lang="en-US" sz="2000" dirty="0">
              <a:solidFill>
                <a:prstClr val="black"/>
              </a:solidFill>
            </a:endParaRPr>
          </a:p>
          <a:p>
            <a:pPr marL="0" lvl="0" indent="0">
              <a:buNone/>
            </a:pPr>
            <a:r>
              <a:rPr lang="en-US" sz="2000" dirty="0" smtClean="0">
                <a:solidFill>
                  <a:prstClr val="black"/>
                </a:solidFill>
              </a:rPr>
              <a:t>HSMB Project Manager</a:t>
            </a:r>
            <a:endParaRPr lang="en-US" sz="2000" dirty="0">
              <a:solidFill>
                <a:prstClr val="black"/>
              </a:solidFill>
            </a:endParaRPr>
          </a:p>
          <a:p>
            <a:pPr marL="0" lvl="0" indent="0">
              <a:buNone/>
            </a:pPr>
            <a:r>
              <a:rPr lang="en-US" sz="2000" dirty="0" smtClean="0">
                <a:solidFill>
                  <a:prstClr val="black"/>
                </a:solidFill>
              </a:rPr>
              <a:t>Children’s Health Alliance of Wisconsin</a:t>
            </a:r>
          </a:p>
          <a:p>
            <a:pPr marL="0" lvl="0" indent="0">
              <a:buNone/>
            </a:pPr>
            <a:endParaRPr lang="en-US" sz="2000" b="1" dirty="0" smtClean="0">
              <a:solidFill>
                <a:prstClr val="black"/>
              </a:solidFill>
            </a:endParaRPr>
          </a:p>
          <a:p>
            <a:pPr marL="0" lvl="0" indent="0">
              <a:buNone/>
            </a:pPr>
            <a:r>
              <a:rPr lang="en-US" sz="2000" b="1" dirty="0" smtClean="0">
                <a:solidFill>
                  <a:prstClr val="black"/>
                </a:solidFill>
              </a:rPr>
              <a:t>Diane Flanagan, </a:t>
            </a:r>
            <a:r>
              <a:rPr lang="en-US" sz="2000" dirty="0" smtClean="0">
                <a:solidFill>
                  <a:prstClr val="black"/>
                </a:solidFill>
              </a:rPr>
              <a:t>RDH</a:t>
            </a:r>
            <a:endParaRPr lang="en-US" sz="2000" dirty="0">
              <a:solidFill>
                <a:prstClr val="black"/>
              </a:solidFill>
            </a:endParaRPr>
          </a:p>
          <a:p>
            <a:pPr marL="0" lvl="0" indent="0">
              <a:buNone/>
            </a:pPr>
            <a:r>
              <a:rPr lang="en-US" sz="2000" dirty="0" smtClean="0">
                <a:solidFill>
                  <a:prstClr val="black"/>
                </a:solidFill>
              </a:rPr>
              <a:t>Senior Project Manager</a:t>
            </a:r>
            <a:endParaRPr lang="en-US" sz="2000" dirty="0">
              <a:solidFill>
                <a:prstClr val="black"/>
              </a:solidFill>
            </a:endParaRPr>
          </a:p>
          <a:p>
            <a:pPr marL="0" lvl="0" indent="0">
              <a:buNone/>
            </a:pPr>
            <a:r>
              <a:rPr lang="en-US" sz="2000" dirty="0">
                <a:solidFill>
                  <a:prstClr val="black"/>
                </a:solidFill>
              </a:rPr>
              <a:t>Children’s Health Alliance of Wisconsin</a:t>
            </a:r>
          </a:p>
          <a:p>
            <a:pPr marL="0" lvl="0" indent="0">
              <a:buNone/>
            </a:pPr>
            <a:endParaRPr lang="en-US" sz="2000" dirty="0">
              <a:solidFill>
                <a:prstClr val="black"/>
              </a:solidFill>
            </a:endParaRPr>
          </a:p>
          <a:p>
            <a:pPr marL="0" indent="0" algn="ctr">
              <a:buNone/>
            </a:pPr>
            <a:endParaRPr lang="en-US" b="1" u="sng" dirty="0"/>
          </a:p>
        </p:txBody>
      </p:sp>
      <p:pic>
        <p:nvPicPr>
          <p:cNvPr id="4100" name="Picture 4" descr="Image result for Wisconsin Technical College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05" y="5721619"/>
            <a:ext cx="2301980" cy="68135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481183" y="5574170"/>
            <a:ext cx="5229635" cy="1135737"/>
            <a:chOff x="3028335" y="5564645"/>
            <a:chExt cx="5229635" cy="1135737"/>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8335" y="5564645"/>
              <a:ext cx="991010" cy="1135737"/>
            </a:xfrm>
            <a:prstGeom prst="rect">
              <a:avLst/>
            </a:prstGeom>
          </p:spPr>
        </p:pic>
        <p:sp>
          <p:nvSpPr>
            <p:cNvPr id="6" name="TextBox 5"/>
            <p:cNvSpPr txBox="1"/>
            <p:nvPr/>
          </p:nvSpPr>
          <p:spPr>
            <a:xfrm>
              <a:off x="4133645" y="5712094"/>
              <a:ext cx="4124325" cy="769441"/>
            </a:xfrm>
            <a:prstGeom prst="rect">
              <a:avLst/>
            </a:prstGeom>
            <a:noFill/>
          </p:spPr>
          <p:txBody>
            <a:bodyPr wrap="square" rtlCol="0">
              <a:spAutoFit/>
            </a:bodyPr>
            <a:lstStyle/>
            <a:p>
              <a:r>
                <a:rPr lang="en-US" sz="1100" dirty="0"/>
                <a:t>This project is supported in part by funding from the Maternal and Child Health Bureau, Health Resources and Services Administration, U.S. Department of Health and Human Services grant number </a:t>
              </a:r>
              <a:r>
                <a:rPr lang="en-US" sz="1100" dirty="0" smtClean="0"/>
                <a:t>H47MC28475</a:t>
              </a:r>
              <a:endParaRPr lang="en-US" sz="1100" dirty="0"/>
            </a:p>
          </p:txBody>
        </p:sp>
      </p:grpSp>
    </p:spTree>
    <p:extLst>
      <p:ext uri="{BB962C8B-B14F-4D97-AF65-F5344CB8AC3E}">
        <p14:creationId xmlns:p14="http://schemas.microsoft.com/office/powerpoint/2010/main" val="420368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2</a:t>
            </a:r>
            <a:endParaRPr lang="en-US" dirty="0"/>
          </a:p>
        </p:txBody>
      </p:sp>
      <p:sp>
        <p:nvSpPr>
          <p:cNvPr id="3" name="Content Placeholder 2"/>
          <p:cNvSpPr>
            <a:spLocks noGrp="1"/>
          </p:cNvSpPr>
          <p:nvPr>
            <p:ph idx="1"/>
          </p:nvPr>
        </p:nvSpPr>
        <p:spPr/>
        <p:txBody>
          <a:bodyPr>
            <a:normAutofit/>
          </a:bodyPr>
          <a:lstStyle/>
          <a:p>
            <a:pPr marL="0" indent="0">
              <a:spcBef>
                <a:spcPts val="600"/>
              </a:spcBef>
              <a:spcAft>
                <a:spcPts val="600"/>
              </a:spcAft>
              <a:buNone/>
            </a:pPr>
            <a:r>
              <a:rPr lang="en-US" sz="2400" i="1" dirty="0" smtClean="0"/>
              <a:t>During an outreach visit at the local WIC clinic, you are talking to a mom about the oral health of her 16 month old. The Mom says “yes”, I brush my toddler’s teeth, when she lets me, but they are just baby teeth. </a:t>
            </a:r>
          </a:p>
          <a:p>
            <a:pPr marL="0" indent="0">
              <a:spcBef>
                <a:spcPts val="600"/>
              </a:spcBef>
              <a:spcAft>
                <a:spcPts val="600"/>
              </a:spcAft>
              <a:buNone/>
            </a:pPr>
            <a:r>
              <a:rPr lang="en-US" sz="2400" i="1" dirty="0" smtClean="0"/>
              <a:t>As you observe the child you notice thick plaque formation and white line etching along the gum line on her upper front teeth. </a:t>
            </a:r>
          </a:p>
          <a:p>
            <a:pPr marL="740664" indent="-347472">
              <a:lnSpc>
                <a:spcPct val="80000"/>
              </a:lnSpc>
              <a:spcBef>
                <a:spcPts val="600"/>
              </a:spcBef>
            </a:pPr>
            <a:r>
              <a:rPr lang="en-US" sz="2400" dirty="0" smtClean="0"/>
              <a:t>What anticipatory guidance would you provide to the mom on the importance of daily oral health care for her child’s baby teeth?</a:t>
            </a:r>
            <a:endParaRPr lang="en-US" sz="2400" dirty="0"/>
          </a:p>
        </p:txBody>
      </p:sp>
    </p:spTree>
    <p:extLst>
      <p:ext uri="{BB962C8B-B14F-4D97-AF65-F5344CB8AC3E}">
        <p14:creationId xmlns:p14="http://schemas.microsoft.com/office/powerpoint/2010/main" val="3973992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Light" panose="020F0302020204030204" pitchFamily="34" charset="0"/>
              </a:rPr>
              <a:t>CODA Standard 2-12</a:t>
            </a:r>
            <a:endParaRPr lang="en-US" dirty="0">
              <a:latin typeface="Calibri Light" panose="020F0302020204030204" pitchFamily="34" charset="0"/>
            </a:endParaRPr>
          </a:p>
        </p:txBody>
      </p:sp>
      <p:sp>
        <p:nvSpPr>
          <p:cNvPr id="3" name="Content Placeholder 2"/>
          <p:cNvSpPr>
            <a:spLocks noGrp="1"/>
          </p:cNvSpPr>
          <p:nvPr>
            <p:ph idx="1"/>
          </p:nvPr>
        </p:nvSpPr>
        <p:spPr>
          <a:xfrm>
            <a:off x="628650" y="1553227"/>
            <a:ext cx="7886700" cy="5304773"/>
          </a:xfrm>
        </p:spPr>
        <p:txBody>
          <a:bodyPr>
            <a:normAutofit fontScale="55000" lnSpcReduction="20000"/>
          </a:bodyPr>
          <a:lstStyle/>
          <a:p>
            <a:pPr algn="ctr">
              <a:buNone/>
            </a:pPr>
            <a:r>
              <a:rPr lang="en-US" sz="4400" b="1" dirty="0" smtClean="0"/>
              <a:t>Patient Care Competencies</a:t>
            </a:r>
          </a:p>
          <a:p>
            <a:pPr>
              <a:buNone/>
            </a:pPr>
            <a:r>
              <a:rPr lang="en-US" sz="3600" b="1" u="sng" dirty="0" smtClean="0"/>
              <a:t>2-12</a:t>
            </a:r>
            <a:r>
              <a:rPr lang="en-US" dirty="0" smtClean="0"/>
              <a:t>	</a:t>
            </a:r>
          </a:p>
          <a:p>
            <a:pPr marL="740664" indent="-347472">
              <a:lnSpc>
                <a:spcPct val="100000"/>
              </a:lnSpc>
              <a:spcBef>
                <a:spcPts val="600"/>
              </a:spcBef>
              <a:spcAft>
                <a:spcPts val="600"/>
              </a:spcAft>
            </a:pPr>
            <a:r>
              <a:rPr lang="en-US" sz="3600" dirty="0" smtClean="0"/>
              <a:t>Graduates must be competent in providing dental hygiene care for the child, adolescent, adult and geriatric patient.</a:t>
            </a:r>
          </a:p>
          <a:p>
            <a:pPr marL="740664" indent="-347472">
              <a:lnSpc>
                <a:spcPct val="100000"/>
              </a:lnSpc>
              <a:spcBef>
                <a:spcPts val="600"/>
              </a:spcBef>
              <a:spcAft>
                <a:spcPts val="600"/>
              </a:spcAft>
            </a:pPr>
            <a:r>
              <a:rPr lang="en-US" sz="3600" dirty="0" smtClean="0"/>
              <a:t>Graduates must be competent in assessing the treatment needs of patients with special needs.</a:t>
            </a:r>
          </a:p>
          <a:p>
            <a:pPr>
              <a:buNone/>
            </a:pPr>
            <a:r>
              <a:rPr lang="en-US" sz="3600" b="1" u="sng" dirty="0" smtClean="0"/>
              <a:t>Intent:</a:t>
            </a:r>
          </a:p>
          <a:p>
            <a:pPr marL="740664" indent="-274320">
              <a:lnSpc>
                <a:spcPct val="100000"/>
              </a:lnSpc>
              <a:spcBef>
                <a:spcPts val="600"/>
              </a:spcBef>
              <a:spcAft>
                <a:spcPts val="600"/>
              </a:spcAft>
            </a:pPr>
            <a:r>
              <a:rPr lang="en-US" sz="3600" i="1" dirty="0" smtClean="0"/>
              <a:t>Age appropriate patient pool should be available to provide a wide scope of patient experiences that include patients whose medical, physical, psychological, or social situations may make it necessary to modify procedures in order to provide dental hygiene treatment for that individual. Student experiences should be evaluated for competency and monitored to ensure equal opportunities for each enrolled student.</a:t>
            </a:r>
          </a:p>
          <a:p>
            <a:pPr marL="740664" indent="-274320">
              <a:lnSpc>
                <a:spcPct val="100000"/>
              </a:lnSpc>
              <a:spcBef>
                <a:spcPts val="600"/>
              </a:spcBef>
              <a:spcAft>
                <a:spcPts val="600"/>
              </a:spcAft>
            </a:pPr>
            <a:r>
              <a:rPr lang="en-US" sz="3600" i="1" dirty="0" smtClean="0"/>
              <a:t>Clinical instruction and experiences with special needs patients should include instruction in proper communication techniques and assessing the treatment needs compatible with these patients.</a:t>
            </a:r>
          </a:p>
          <a:p>
            <a:pPr>
              <a:buNone/>
            </a:pPr>
            <a:endParaRPr lang="en-US" i="1" dirty="0" smtClean="0"/>
          </a:p>
          <a:p>
            <a:endParaRPr lang="en-US" dirty="0"/>
          </a:p>
        </p:txBody>
      </p:sp>
    </p:spTree>
    <p:extLst>
      <p:ext uri="{BB962C8B-B14F-4D97-AF65-F5344CB8AC3E}">
        <p14:creationId xmlns:p14="http://schemas.microsoft.com/office/powerpoint/2010/main" val="3849805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Light" panose="020F0302020204030204" pitchFamily="34" charset="0"/>
              </a:rPr>
              <a:t>CODA Standard 2-12 </a:t>
            </a:r>
            <a:r>
              <a:rPr lang="en-US" sz="3200" dirty="0" smtClean="0">
                <a:latin typeface="Calibri Light" panose="020F0302020204030204" pitchFamily="34" charset="0"/>
              </a:rPr>
              <a:t>(continued)</a:t>
            </a:r>
            <a:endParaRPr lang="en-US" sz="3200" dirty="0">
              <a:latin typeface="Calibri Light" panose="020F0302020204030204" pitchFamily="34" charset="0"/>
            </a:endParaRPr>
          </a:p>
        </p:txBody>
      </p:sp>
      <p:sp>
        <p:nvSpPr>
          <p:cNvPr id="3" name="Content Placeholder 2"/>
          <p:cNvSpPr>
            <a:spLocks noGrp="1"/>
          </p:cNvSpPr>
          <p:nvPr>
            <p:ph idx="1"/>
          </p:nvPr>
        </p:nvSpPr>
        <p:spPr>
          <a:xfrm>
            <a:off x="578545" y="1825625"/>
            <a:ext cx="8051887" cy="4351338"/>
          </a:xfrm>
        </p:spPr>
        <p:txBody>
          <a:bodyPr>
            <a:normAutofit/>
          </a:bodyPr>
          <a:lstStyle/>
          <a:p>
            <a:pPr>
              <a:buNone/>
            </a:pPr>
            <a:r>
              <a:rPr lang="en-US" sz="2200" b="1" dirty="0" smtClean="0"/>
              <a:t>Examples of evidence to demonstrate compliance may include:</a:t>
            </a:r>
          </a:p>
          <a:p>
            <a:pPr marL="740664" indent="-347472">
              <a:lnSpc>
                <a:spcPct val="80000"/>
              </a:lnSpc>
              <a:spcBef>
                <a:spcPts val="600"/>
              </a:spcBef>
              <a:spcAft>
                <a:spcPts val="600"/>
              </a:spcAft>
            </a:pPr>
            <a:r>
              <a:rPr lang="en-US" sz="2200" dirty="0" smtClean="0"/>
              <a:t>Program clinical and radiographic experiences, direct and non-direct patient contact assignments, and off-site enrichments experiences.</a:t>
            </a:r>
          </a:p>
          <a:p>
            <a:pPr marL="740664" indent="-347472">
              <a:lnSpc>
                <a:spcPct val="80000"/>
              </a:lnSpc>
              <a:spcBef>
                <a:spcPts val="600"/>
              </a:spcBef>
              <a:spcAft>
                <a:spcPts val="600"/>
              </a:spcAft>
            </a:pPr>
            <a:r>
              <a:rPr lang="en-US" sz="2200" dirty="0" smtClean="0"/>
              <a:t>Patient tracking data for enrolled and past students.</a:t>
            </a:r>
          </a:p>
          <a:p>
            <a:pPr marL="740664" indent="-347472">
              <a:lnSpc>
                <a:spcPct val="80000"/>
              </a:lnSpc>
              <a:spcBef>
                <a:spcPts val="600"/>
              </a:spcBef>
              <a:spcAft>
                <a:spcPts val="600"/>
              </a:spcAft>
            </a:pPr>
            <a:r>
              <a:rPr lang="en-US" sz="2200" dirty="0" smtClean="0"/>
              <a:t>Policies regarding selection of patients and assignments of procedures.</a:t>
            </a:r>
          </a:p>
          <a:p>
            <a:pPr marL="740664" indent="-347472">
              <a:lnSpc>
                <a:spcPct val="80000"/>
              </a:lnSpc>
              <a:spcBef>
                <a:spcPts val="600"/>
              </a:spcBef>
              <a:spcAft>
                <a:spcPts val="600"/>
              </a:spcAft>
            </a:pPr>
            <a:r>
              <a:rPr lang="en-US" sz="2200" dirty="0" smtClean="0"/>
              <a:t>Student clinical evaluation mechanism demonstrating student competences in clinical skills, communication and practice management. </a:t>
            </a:r>
            <a:endParaRPr lang="en-US" sz="2200" dirty="0"/>
          </a:p>
        </p:txBody>
      </p:sp>
    </p:spTree>
    <p:extLst>
      <p:ext uri="{BB962C8B-B14F-4D97-AF65-F5344CB8AC3E}">
        <p14:creationId xmlns:p14="http://schemas.microsoft.com/office/powerpoint/2010/main" val="480592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Calibri Light" panose="020F0302020204030204" pitchFamily="34" charset="0"/>
              </a:rPr>
              <a:t>CODA Standard 2-23</a:t>
            </a:r>
            <a:endParaRPr lang="en-US" dirty="0">
              <a:latin typeface="Calibri Light" panose="020F0302020204030204" pitchFamily="34" charset="0"/>
            </a:endParaRPr>
          </a:p>
        </p:txBody>
      </p:sp>
      <p:sp>
        <p:nvSpPr>
          <p:cNvPr id="3" name="Content Placeholder 2"/>
          <p:cNvSpPr>
            <a:spLocks noGrp="1"/>
          </p:cNvSpPr>
          <p:nvPr>
            <p:ph idx="1"/>
          </p:nvPr>
        </p:nvSpPr>
        <p:spPr>
          <a:xfrm>
            <a:off x="457200" y="1143000"/>
            <a:ext cx="8229600" cy="5715000"/>
          </a:xfrm>
        </p:spPr>
        <p:txBody>
          <a:bodyPr>
            <a:normAutofit fontScale="32500" lnSpcReduction="20000"/>
          </a:bodyPr>
          <a:lstStyle/>
          <a:p>
            <a:pPr algn="ctr">
              <a:buNone/>
            </a:pPr>
            <a:r>
              <a:rPr lang="en-US" sz="6000" b="1" dirty="0" smtClean="0"/>
              <a:t>Critical Thinking Competencies</a:t>
            </a:r>
            <a:endParaRPr lang="en-US" sz="6000" b="1" dirty="0"/>
          </a:p>
          <a:p>
            <a:pPr>
              <a:buNone/>
            </a:pPr>
            <a:r>
              <a:rPr lang="en-US" sz="6800" b="1" u="sng" dirty="0" smtClean="0"/>
              <a:t>2-23</a:t>
            </a:r>
            <a:r>
              <a:rPr lang="en-US" sz="5000" dirty="0"/>
              <a:t>	</a:t>
            </a:r>
          </a:p>
          <a:p>
            <a:pPr marL="401638" indent="-7938">
              <a:spcBef>
                <a:spcPts val="600"/>
              </a:spcBef>
              <a:buNone/>
            </a:pPr>
            <a:r>
              <a:rPr lang="en-US" sz="6200" b="1" dirty="0"/>
              <a:t>Graduates must be competent in problem solving strategies related to comprehensive patient care and management of patients. </a:t>
            </a:r>
            <a:endParaRPr lang="en-US" sz="6200" dirty="0"/>
          </a:p>
          <a:p>
            <a:pPr marL="740664" indent="-347472">
              <a:spcBef>
                <a:spcPts val="600"/>
              </a:spcBef>
              <a:buNone/>
            </a:pPr>
            <a:r>
              <a:rPr lang="en-US" sz="6200" b="1" u="sng" dirty="0" smtClean="0"/>
              <a:t>Intent</a:t>
            </a:r>
            <a:r>
              <a:rPr lang="en-US" sz="6200" b="1" u="sng" dirty="0"/>
              <a:t>:</a:t>
            </a:r>
          </a:p>
          <a:p>
            <a:pPr marL="740664" indent="-347472">
              <a:spcBef>
                <a:spcPts val="600"/>
              </a:spcBef>
            </a:pPr>
            <a:r>
              <a:rPr lang="en-US" sz="6200" i="1" dirty="0"/>
              <a:t>Critical thinking and decision making skills are necessary to provide effective and efficient dental hygiene services. Throughout the curriculum, the educational program should use teaching and learning methods that support the development of critical thinking and problem solving skills. </a:t>
            </a:r>
            <a:endParaRPr lang="en-US" sz="6200" i="1" dirty="0" smtClean="0"/>
          </a:p>
          <a:p>
            <a:pPr marL="0" indent="0">
              <a:buNone/>
            </a:pPr>
            <a:r>
              <a:rPr lang="en-US" sz="6200" b="1" dirty="0" smtClean="0"/>
              <a:t>Examples </a:t>
            </a:r>
            <a:r>
              <a:rPr lang="en-US" sz="6200" b="1" dirty="0"/>
              <a:t>of evidence to demonstrate compliance may include</a:t>
            </a:r>
            <a:r>
              <a:rPr lang="en-US" sz="6200" b="1" dirty="0" smtClean="0"/>
              <a:t>:</a:t>
            </a:r>
            <a:endParaRPr lang="en-US" sz="6200" dirty="0"/>
          </a:p>
          <a:p>
            <a:pPr marL="740664" indent="-347472">
              <a:spcBef>
                <a:spcPts val="600"/>
              </a:spcBef>
            </a:pPr>
            <a:r>
              <a:rPr lang="en-US" sz="6200" dirty="0"/>
              <a:t>E</a:t>
            </a:r>
            <a:r>
              <a:rPr lang="en-US" sz="6200" dirty="0" smtClean="0"/>
              <a:t>valuation </a:t>
            </a:r>
            <a:r>
              <a:rPr lang="en-US" sz="6200" dirty="0"/>
              <a:t>mechanisms designed to monitor knowledge and </a:t>
            </a:r>
            <a:r>
              <a:rPr lang="en-US" sz="6200" dirty="0" smtClean="0"/>
              <a:t>performance</a:t>
            </a:r>
            <a:r>
              <a:rPr lang="en-US" sz="6200" dirty="0"/>
              <a:t>.</a:t>
            </a:r>
          </a:p>
          <a:p>
            <a:pPr marL="740664" indent="-347472">
              <a:spcBef>
                <a:spcPts val="600"/>
              </a:spcBef>
            </a:pPr>
            <a:r>
              <a:rPr lang="en-US" sz="6200" dirty="0"/>
              <a:t>O</a:t>
            </a:r>
            <a:r>
              <a:rPr lang="en-US" sz="6200" dirty="0" smtClean="0"/>
              <a:t>utcomes </a:t>
            </a:r>
            <a:r>
              <a:rPr lang="en-US" sz="6200" dirty="0"/>
              <a:t>assessment mechanisms demonstrating application of critical thinking </a:t>
            </a:r>
            <a:r>
              <a:rPr lang="en-US" sz="6200" dirty="0" smtClean="0"/>
              <a:t>skills</a:t>
            </a:r>
            <a:r>
              <a:rPr lang="en-US" sz="6200" dirty="0"/>
              <a:t>.</a:t>
            </a:r>
          </a:p>
          <a:p>
            <a:pPr marL="740664" indent="-347472">
              <a:spcBef>
                <a:spcPts val="600"/>
              </a:spcBef>
            </a:pPr>
            <a:r>
              <a:rPr lang="en-US" sz="6200" dirty="0"/>
              <a:t>A</a:t>
            </a:r>
            <a:r>
              <a:rPr lang="en-US" sz="6200" dirty="0" smtClean="0"/>
              <a:t>ctivities </a:t>
            </a:r>
            <a:r>
              <a:rPr lang="en-US" sz="6200" dirty="0"/>
              <a:t>or projects that demonstrate student experiences with analysis of problems related to comprehensive patient </a:t>
            </a:r>
            <a:r>
              <a:rPr lang="en-US" sz="6200" dirty="0" smtClean="0"/>
              <a:t>care. </a:t>
            </a:r>
            <a:endParaRPr lang="en-US" sz="6200" dirty="0"/>
          </a:p>
          <a:p>
            <a:pPr marL="740664" indent="-347472">
              <a:spcBef>
                <a:spcPts val="600"/>
              </a:spcBef>
            </a:pPr>
            <a:r>
              <a:rPr lang="en-US" sz="6200" dirty="0"/>
              <a:t>D</a:t>
            </a:r>
            <a:r>
              <a:rPr lang="en-US" sz="6200" dirty="0" smtClean="0"/>
              <a:t>emonstration </a:t>
            </a:r>
            <a:r>
              <a:rPr lang="en-US" sz="6200" dirty="0"/>
              <a:t>of the use of active learning methods that promote critical appraisal of scientific evidence in combination with clinical application and patient factors. </a:t>
            </a:r>
          </a:p>
          <a:p>
            <a:pPr marL="740664" indent="-347472">
              <a:spcBef>
                <a:spcPts val="600"/>
              </a:spcBef>
              <a:buNone/>
            </a:pPr>
            <a:endParaRPr lang="en-US" sz="6200" b="1" dirty="0"/>
          </a:p>
          <a:p>
            <a:endParaRPr lang="en-US" dirty="0"/>
          </a:p>
          <a:p>
            <a:endParaRPr lang="en-US" dirty="0"/>
          </a:p>
        </p:txBody>
      </p:sp>
    </p:spTree>
    <p:extLst>
      <p:ext uri="{BB962C8B-B14F-4D97-AF65-F5344CB8AC3E}">
        <p14:creationId xmlns:p14="http://schemas.microsoft.com/office/powerpoint/2010/main" val="2343858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Light" panose="020F0302020204030204" pitchFamily="34" charset="0"/>
              </a:rPr>
              <a:t>Please Provide </a:t>
            </a:r>
            <a:r>
              <a:rPr lang="en-US" dirty="0">
                <a:latin typeface="Calibri Light" panose="020F0302020204030204" pitchFamily="34" charset="0"/>
              </a:rPr>
              <a:t>F</a:t>
            </a:r>
            <a:r>
              <a:rPr lang="en-US" dirty="0" smtClean="0">
                <a:latin typeface="Calibri Light" panose="020F0302020204030204" pitchFamily="34" charset="0"/>
              </a:rPr>
              <a:t>eedback</a:t>
            </a:r>
            <a:endParaRPr lang="en-US" dirty="0">
              <a:latin typeface="Calibri Light" panose="020F0302020204030204" pitchFamily="34" charset="0"/>
            </a:endParaRPr>
          </a:p>
        </p:txBody>
      </p:sp>
      <p:sp>
        <p:nvSpPr>
          <p:cNvPr id="3" name="Content Placeholder 2"/>
          <p:cNvSpPr>
            <a:spLocks noGrp="1"/>
          </p:cNvSpPr>
          <p:nvPr>
            <p:ph idx="1"/>
          </p:nvPr>
        </p:nvSpPr>
        <p:spPr/>
        <p:txBody>
          <a:bodyPr/>
          <a:lstStyle/>
          <a:p>
            <a:r>
              <a:rPr lang="en-US" sz="2400" dirty="0" smtClean="0"/>
              <a:t>Use the link below to provide feedback on the content and how you used these modules. </a:t>
            </a:r>
          </a:p>
          <a:p>
            <a:endParaRPr lang="en-US" sz="2400" dirty="0"/>
          </a:p>
          <a:p>
            <a:r>
              <a:rPr lang="en-US" sz="2400" dirty="0" smtClean="0"/>
              <a:t>Thank you!</a:t>
            </a:r>
          </a:p>
          <a:p>
            <a:endParaRPr lang="en-US" u="sng" dirty="0" smtClean="0">
              <a:hlinkClick r:id="rId2"/>
            </a:endParaRPr>
          </a:p>
          <a:p>
            <a:r>
              <a:rPr lang="en-US" u="sng" dirty="0" smtClean="0">
                <a:hlinkClick r:id="rId2"/>
              </a:rPr>
              <a:t>https</a:t>
            </a:r>
            <a:r>
              <a:rPr lang="en-US" u="sng" dirty="0">
                <a:hlinkClick r:id="rId2"/>
              </a:rPr>
              <a:t>://</a:t>
            </a:r>
            <a:r>
              <a:rPr lang="en-US" u="sng" dirty="0" smtClean="0">
                <a:hlinkClick r:id="rId2"/>
              </a:rPr>
              <a:t>www.surveymonkey.com/r/66Q3ZQ2</a:t>
            </a:r>
            <a:endParaRPr lang="en-US" u="sng" dirty="0" smtClean="0"/>
          </a:p>
          <a:p>
            <a:r>
              <a:rPr lang="en-US" dirty="0"/>
              <a:t>For questions contact: </a:t>
            </a:r>
            <a:r>
              <a:rPr lang="en-US" dirty="0">
                <a:hlinkClick r:id="rId3"/>
              </a:rPr>
              <a:t>dfischer@chw.org</a:t>
            </a:r>
            <a:endParaRPr lang="en-US" dirty="0"/>
          </a:p>
          <a:p>
            <a:endParaRPr lang="en-US" dirty="0"/>
          </a:p>
          <a:p>
            <a:endParaRPr lang="en-US" dirty="0"/>
          </a:p>
        </p:txBody>
      </p:sp>
    </p:spTree>
    <p:extLst>
      <p:ext uri="{BB962C8B-B14F-4D97-AF65-F5344CB8AC3E}">
        <p14:creationId xmlns:p14="http://schemas.microsoft.com/office/powerpoint/2010/main" val="2078048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Objectives </a:t>
            </a:r>
            <a:endParaRPr lang="en-US" dirty="0"/>
          </a:p>
        </p:txBody>
      </p:sp>
      <p:sp>
        <p:nvSpPr>
          <p:cNvPr id="8" name="Content Placeholder 7"/>
          <p:cNvSpPr>
            <a:spLocks noGrp="1"/>
          </p:cNvSpPr>
          <p:nvPr>
            <p:ph idx="1"/>
          </p:nvPr>
        </p:nvSpPr>
        <p:spPr>
          <a:xfrm>
            <a:off x="176212" y="1825625"/>
            <a:ext cx="8791575" cy="4351338"/>
          </a:xfrm>
        </p:spPr>
        <p:txBody>
          <a:bodyPr>
            <a:normAutofit/>
          </a:bodyPr>
          <a:lstStyle/>
          <a:p>
            <a:pPr>
              <a:buNone/>
            </a:pPr>
            <a:r>
              <a:rPr lang="en-US" dirty="0" smtClean="0"/>
              <a:t>	After viewing these resources students will be able to provide oral health education to parents and caregivers on the risk for, causes and consequences of early childhood caries and promote preventive oral care and treatment services for infants by:</a:t>
            </a:r>
          </a:p>
          <a:p>
            <a:pPr marL="971550" lvl="1" indent="-514350">
              <a:buFont typeface="+mj-lt"/>
              <a:buAutoNum type="arabicPeriod"/>
            </a:pPr>
            <a:r>
              <a:rPr lang="en-US" dirty="0" smtClean="0"/>
              <a:t>Understanding the prevalence, etiology and consequences of early childhood caries.</a:t>
            </a:r>
          </a:p>
          <a:p>
            <a:pPr marL="971550" lvl="1" indent="-514350">
              <a:buFont typeface="+mj-lt"/>
              <a:buAutoNum type="arabicPeriod"/>
            </a:pPr>
            <a:r>
              <a:rPr lang="en-US" dirty="0" smtClean="0"/>
              <a:t>Conducting a dental caries risk assessment.</a:t>
            </a:r>
          </a:p>
          <a:p>
            <a:pPr marL="971550" lvl="1" indent="-514350">
              <a:buFont typeface="+mj-lt"/>
              <a:buAutoNum type="arabicPeriod"/>
            </a:pPr>
            <a:r>
              <a:rPr lang="en-US" dirty="0" smtClean="0"/>
              <a:t>Identifying stages of caries development.</a:t>
            </a:r>
          </a:p>
          <a:p>
            <a:pPr marL="971550" lvl="1" indent="-514350">
              <a:buFont typeface="+mj-lt"/>
              <a:buAutoNum type="arabicPeriod"/>
            </a:pPr>
            <a:r>
              <a:rPr lang="en-US" dirty="0" smtClean="0"/>
              <a:t>Implementing prevention strategies (i.e. fluoride).</a:t>
            </a:r>
          </a:p>
          <a:p>
            <a:pPr marL="971550" lvl="1" indent="-514350">
              <a:buFont typeface="+mj-lt"/>
              <a:buAutoNum type="arabicPeriod"/>
            </a:pPr>
            <a:r>
              <a:rPr lang="en-US" dirty="0" smtClean="0"/>
              <a:t>Providing appropriate anticipatory guidance.</a:t>
            </a:r>
            <a:endParaRPr lang="en-US" dirty="0"/>
          </a:p>
        </p:txBody>
      </p:sp>
    </p:spTree>
    <p:extLst>
      <p:ext uri="{BB962C8B-B14F-4D97-AF65-F5344CB8AC3E}">
        <p14:creationId xmlns:p14="http://schemas.microsoft.com/office/powerpoint/2010/main" val="354618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156" y="173973"/>
            <a:ext cx="7355655" cy="1325563"/>
          </a:xfrm>
        </p:spPr>
        <p:txBody>
          <a:bodyPr>
            <a:normAutofit/>
          </a:bodyPr>
          <a:lstStyle/>
          <a:p>
            <a:pPr algn="ctr"/>
            <a:r>
              <a:rPr lang="en-US" dirty="0"/>
              <a:t>Basic Screening </a:t>
            </a:r>
            <a:r>
              <a:rPr lang="en-US" dirty="0" smtClean="0"/>
              <a:t>Survey</a:t>
            </a:r>
            <a:endParaRPr lang="en-US" dirty="0"/>
          </a:p>
        </p:txBody>
      </p:sp>
      <p:sp>
        <p:nvSpPr>
          <p:cNvPr id="3" name="Content Placeholder 2"/>
          <p:cNvSpPr>
            <a:spLocks noGrp="1"/>
          </p:cNvSpPr>
          <p:nvPr>
            <p:ph idx="1"/>
          </p:nvPr>
        </p:nvSpPr>
        <p:spPr>
          <a:xfrm>
            <a:off x="137994" y="5963055"/>
            <a:ext cx="8833308" cy="749030"/>
          </a:xfrm>
        </p:spPr>
        <p:txBody>
          <a:bodyPr>
            <a:normAutofit fontScale="92500" lnSpcReduction="10000"/>
          </a:bodyPr>
          <a:lstStyle/>
          <a:p>
            <a:pPr marL="0" indent="0">
              <a:buNone/>
            </a:pPr>
            <a:r>
              <a:rPr lang="en-US" sz="1800" dirty="0" smtClean="0"/>
              <a:t>Data was collected using the </a:t>
            </a:r>
            <a:r>
              <a:rPr lang="en-US" sz="1800" dirty="0" smtClean="0">
                <a:hlinkClick r:id="rId3"/>
              </a:rPr>
              <a:t>Association for State and Territorial Dental Directors </a:t>
            </a:r>
            <a:r>
              <a:rPr lang="en-US" sz="1800" dirty="0" smtClean="0"/>
              <a:t>(ASTDD) Basic </a:t>
            </a:r>
            <a:r>
              <a:rPr lang="en-US" sz="1800" dirty="0"/>
              <a:t>Screening </a:t>
            </a:r>
            <a:r>
              <a:rPr lang="en-US" sz="1800" dirty="0" smtClean="0"/>
              <a:t>Survey. </a:t>
            </a:r>
            <a:r>
              <a:rPr lang="en-US" sz="1800" dirty="0"/>
              <a:t>D</a:t>
            </a:r>
            <a:r>
              <a:rPr lang="en-US" sz="1800" dirty="0" smtClean="0"/>
              <a:t>ental providers complete </a:t>
            </a:r>
            <a:r>
              <a:rPr lang="en-US" sz="1800" dirty="0"/>
              <a:t>the screenings using gloves, headlamps, and disposable mouth mirrors</a:t>
            </a:r>
            <a:r>
              <a:rPr lang="en-US" sz="1800" dirty="0" smtClean="0"/>
              <a:t>.</a:t>
            </a:r>
            <a:endParaRPr lang="en-US" sz="2400" dirty="0" smtClean="0"/>
          </a:p>
          <a:p>
            <a:endParaRPr lang="en-US" dirty="0" smtClean="0"/>
          </a:p>
          <a:p>
            <a:endParaRPr lang="en-US" dirty="0"/>
          </a:p>
        </p:txBody>
      </p:sp>
      <p:pic>
        <p:nvPicPr>
          <p:cNvPr id="5" name="Picture 4"/>
          <p:cNvPicPr>
            <a:picLocks noChangeAspect="1"/>
          </p:cNvPicPr>
          <p:nvPr/>
        </p:nvPicPr>
        <p:blipFill rotWithShape="1">
          <a:blip r:embed="rId4"/>
          <a:srcRect l="1982" t="2463" r="1544" b="2636"/>
          <a:stretch/>
        </p:blipFill>
        <p:spPr>
          <a:xfrm>
            <a:off x="595296" y="1137074"/>
            <a:ext cx="7918704" cy="4728705"/>
          </a:xfrm>
          <a:prstGeom prst="rect">
            <a:avLst/>
          </a:prstGeom>
        </p:spPr>
      </p:pic>
    </p:spTree>
    <p:extLst>
      <p:ext uri="{BB962C8B-B14F-4D97-AF65-F5344CB8AC3E}">
        <p14:creationId xmlns:p14="http://schemas.microsoft.com/office/powerpoint/2010/main" val="258193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State of Oral Health </a:t>
            </a:r>
            <a:br>
              <a:rPr lang="en-US" dirty="0" smtClean="0"/>
            </a:br>
            <a:r>
              <a:rPr lang="en-US" dirty="0" smtClean="0"/>
              <a:t>of Young Children in Wisconsin	</a:t>
            </a:r>
            <a:endParaRPr lang="en-US" dirty="0"/>
          </a:p>
        </p:txBody>
      </p:sp>
      <p:sp>
        <p:nvSpPr>
          <p:cNvPr id="3" name="Content Placeholder 2"/>
          <p:cNvSpPr>
            <a:spLocks noGrp="1"/>
          </p:cNvSpPr>
          <p:nvPr>
            <p:ph idx="1"/>
          </p:nvPr>
        </p:nvSpPr>
        <p:spPr>
          <a:xfrm>
            <a:off x="398834" y="1690689"/>
            <a:ext cx="8116516" cy="5031124"/>
          </a:xfrm>
        </p:spPr>
        <p:txBody>
          <a:bodyPr>
            <a:normAutofit fontScale="77500" lnSpcReduction="20000"/>
          </a:bodyPr>
          <a:lstStyle/>
          <a:p>
            <a:pPr marL="0" indent="0">
              <a:buNone/>
            </a:pPr>
            <a:r>
              <a:rPr lang="en-US" sz="3100" dirty="0" smtClean="0"/>
              <a:t>To begin this module, review the 2014, Wisconsin Healthy Smiles Survey - The Oral Health of Wisconsin’s Head Start Children. </a:t>
            </a:r>
          </a:p>
          <a:p>
            <a:pPr marL="0" indent="0">
              <a:buNone/>
            </a:pPr>
            <a:r>
              <a:rPr lang="en-US" u="sng" dirty="0" smtClean="0"/>
              <a:t>Results</a:t>
            </a:r>
            <a:r>
              <a:rPr lang="en-US" dirty="0" smtClean="0"/>
              <a:t>:</a:t>
            </a:r>
          </a:p>
          <a:p>
            <a:pPr marL="740664" lvl="1" indent="-347472">
              <a:lnSpc>
                <a:spcPct val="100000"/>
              </a:lnSpc>
              <a:spcBef>
                <a:spcPts val="600"/>
              </a:spcBef>
            </a:pPr>
            <a:r>
              <a:rPr lang="en-US" sz="2800" dirty="0" smtClean="0"/>
              <a:t>Findings indicate that 23% of children had untreated tooth decay.</a:t>
            </a:r>
          </a:p>
          <a:p>
            <a:pPr marL="740664" lvl="1" indent="-347472">
              <a:lnSpc>
                <a:spcPct val="100000"/>
              </a:lnSpc>
              <a:spcBef>
                <a:spcPts val="600"/>
              </a:spcBef>
            </a:pPr>
            <a:r>
              <a:rPr lang="en-US" sz="2800" dirty="0" smtClean="0"/>
              <a:t>The proportion of children with tooth decay increased with age; 15% of three-year-olds, 23% of four-year-olds and 31% of five-year-olds had fillings, crowns or extractions due to decay.</a:t>
            </a:r>
          </a:p>
          <a:p>
            <a:pPr marL="740664" lvl="1" indent="-347472">
              <a:lnSpc>
                <a:spcPct val="100000"/>
              </a:lnSpc>
              <a:spcBef>
                <a:spcPts val="600"/>
              </a:spcBef>
            </a:pPr>
            <a:r>
              <a:rPr lang="en-US" sz="2800" dirty="0" smtClean="0"/>
              <a:t>Surveys conducted in 2002-03 and 2008-09 showed outcomes without change toward improved oral health. </a:t>
            </a:r>
          </a:p>
          <a:p>
            <a:pPr marL="740664" lvl="1" indent="-347472">
              <a:lnSpc>
                <a:spcPct val="100000"/>
              </a:lnSpc>
              <a:spcBef>
                <a:spcPts val="600"/>
              </a:spcBef>
            </a:pPr>
            <a:r>
              <a:rPr lang="en-US" sz="2800" dirty="0" smtClean="0"/>
              <a:t>There is a need to identify high-risk children </a:t>
            </a:r>
            <a:r>
              <a:rPr lang="en-US" sz="2800" b="1" dirty="0" smtClean="0"/>
              <a:t>before age 3 </a:t>
            </a:r>
            <a:r>
              <a:rPr lang="en-US" sz="2800" dirty="0" smtClean="0"/>
              <a:t>so effective preventive intervention can be provided.</a:t>
            </a:r>
          </a:p>
          <a:p>
            <a:pPr marL="740664" lvl="1" indent="-347472">
              <a:lnSpc>
                <a:spcPct val="100000"/>
              </a:lnSpc>
              <a:spcBef>
                <a:spcPts val="600"/>
              </a:spcBef>
            </a:pPr>
            <a:r>
              <a:rPr lang="en-US" sz="2800" dirty="0" smtClean="0"/>
              <a:t>To view the entire report: </a:t>
            </a:r>
            <a:r>
              <a:rPr lang="en-US" sz="2800" dirty="0">
                <a:hlinkClick r:id="rId3"/>
              </a:rPr>
              <a:t>https://</a:t>
            </a:r>
            <a:r>
              <a:rPr lang="en-US" sz="2800" dirty="0" smtClean="0">
                <a:hlinkClick r:id="rId3"/>
              </a:rPr>
              <a:t>www.dhs.wisconsin.gov/publications/p01702.pdf</a:t>
            </a:r>
            <a:endParaRPr lang="en-US" sz="2800" dirty="0" smtClean="0"/>
          </a:p>
          <a:p>
            <a:pPr lvl="1"/>
            <a:endParaRPr lang="en-US" sz="1600" dirty="0" smtClean="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sz="2400" dirty="0" smtClean="0"/>
          </a:p>
          <a:p>
            <a:pPr lvl="1"/>
            <a:endParaRPr lang="en-US" sz="2000" dirty="0" smtClean="0"/>
          </a:p>
          <a:p>
            <a:endParaRPr lang="en-US" sz="2400" dirty="0" smtClean="0"/>
          </a:p>
          <a:p>
            <a:endParaRPr lang="en-US" sz="2400" dirty="0" smtClean="0"/>
          </a:p>
          <a:p>
            <a:endParaRPr lang="en-US" dirty="0" smtClean="0"/>
          </a:p>
          <a:p>
            <a:endParaRPr lang="en-US" dirty="0"/>
          </a:p>
        </p:txBody>
      </p:sp>
    </p:spTree>
    <p:extLst>
      <p:ext uri="{BB962C8B-B14F-4D97-AF65-F5344CB8AC3E}">
        <p14:creationId xmlns:p14="http://schemas.microsoft.com/office/powerpoint/2010/main" val="3560816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44" y="1144429"/>
            <a:ext cx="8830907" cy="4953691"/>
          </a:xfrm>
          <a:prstGeom prst="rect">
            <a:avLst/>
          </a:prstGeom>
        </p:spPr>
      </p:pic>
      <p:sp>
        <p:nvSpPr>
          <p:cNvPr id="3" name="TextBox 2"/>
          <p:cNvSpPr txBox="1"/>
          <p:nvPr/>
        </p:nvSpPr>
        <p:spPr>
          <a:xfrm>
            <a:off x="175596" y="6334125"/>
            <a:ext cx="8968404" cy="430887"/>
          </a:xfrm>
          <a:prstGeom prst="rect">
            <a:avLst/>
          </a:prstGeom>
          <a:noFill/>
        </p:spPr>
        <p:txBody>
          <a:bodyPr wrap="square" rtlCol="0">
            <a:spAutoFit/>
          </a:bodyPr>
          <a:lstStyle/>
          <a:p>
            <a:pPr defTabSz="931774">
              <a:defRPr/>
            </a:pPr>
            <a:r>
              <a:rPr lang="en-US" sz="1100" dirty="0" smtClean="0"/>
              <a:t>Source: Olson </a:t>
            </a:r>
            <a:r>
              <a:rPr lang="en-US" sz="1100" dirty="0"/>
              <a:t>MA, Moss ME and Voelker MK. Healthy Smiles Survey: Wisconsin’s Head Start Children, 2014. Wisconsin Oral Health Program, Wisconsin Department of Health Services. </a:t>
            </a:r>
          </a:p>
        </p:txBody>
      </p:sp>
      <p:sp>
        <p:nvSpPr>
          <p:cNvPr id="4" name="TextBox 3"/>
          <p:cNvSpPr txBox="1"/>
          <p:nvPr/>
        </p:nvSpPr>
        <p:spPr>
          <a:xfrm>
            <a:off x="776177" y="287079"/>
            <a:ext cx="7783032" cy="769441"/>
          </a:xfrm>
          <a:prstGeom prst="rect">
            <a:avLst/>
          </a:prstGeom>
          <a:noFill/>
        </p:spPr>
        <p:txBody>
          <a:bodyPr wrap="square" rtlCol="0">
            <a:spAutoFit/>
          </a:bodyPr>
          <a:lstStyle/>
          <a:p>
            <a:pPr algn="ctr"/>
            <a:r>
              <a:rPr lang="en-US" sz="4400" dirty="0" smtClean="0">
                <a:latin typeface="+mj-lt"/>
              </a:rPr>
              <a:t>Wisconsin Head Start Survey</a:t>
            </a:r>
            <a:endParaRPr lang="en-US" sz="4400" dirty="0">
              <a:latin typeface="+mj-lt"/>
            </a:endParaRPr>
          </a:p>
        </p:txBody>
      </p:sp>
    </p:spTree>
    <p:extLst>
      <p:ext uri="{BB962C8B-B14F-4D97-AF65-F5344CB8AC3E}">
        <p14:creationId xmlns:p14="http://schemas.microsoft.com/office/powerpoint/2010/main" val="227052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1141" y="671799"/>
            <a:ext cx="8833104" cy="5932682"/>
          </a:xfrm>
          <a:prstGeom prst="rect">
            <a:avLst/>
          </a:prstGeom>
        </p:spPr>
      </p:pic>
      <p:sp>
        <p:nvSpPr>
          <p:cNvPr id="3" name="TextBox 2"/>
          <p:cNvSpPr txBox="1"/>
          <p:nvPr/>
        </p:nvSpPr>
        <p:spPr>
          <a:xfrm>
            <a:off x="175596" y="6334125"/>
            <a:ext cx="8968404" cy="430887"/>
          </a:xfrm>
          <a:prstGeom prst="rect">
            <a:avLst/>
          </a:prstGeom>
          <a:noFill/>
        </p:spPr>
        <p:txBody>
          <a:bodyPr wrap="square" rtlCol="0">
            <a:spAutoFit/>
          </a:bodyPr>
          <a:lstStyle/>
          <a:p>
            <a:pPr defTabSz="931774">
              <a:defRPr/>
            </a:pPr>
            <a:r>
              <a:rPr lang="en-US" sz="1100" dirty="0" smtClean="0"/>
              <a:t>Source: Olson </a:t>
            </a:r>
            <a:r>
              <a:rPr lang="en-US" sz="1100" dirty="0"/>
              <a:t>MA, Moss ME and Voelker MK. Healthy Smiles Survey: Wisconsin’s Head Start Children, 2014. Wisconsin Oral Health Program, Wisconsin Department of Health Services. </a:t>
            </a:r>
          </a:p>
        </p:txBody>
      </p:sp>
      <p:sp>
        <p:nvSpPr>
          <p:cNvPr id="5" name="TextBox 4"/>
          <p:cNvSpPr txBox="1"/>
          <p:nvPr/>
        </p:nvSpPr>
        <p:spPr>
          <a:xfrm>
            <a:off x="776177" y="287079"/>
            <a:ext cx="7783032" cy="769441"/>
          </a:xfrm>
          <a:prstGeom prst="rect">
            <a:avLst/>
          </a:prstGeom>
          <a:noFill/>
        </p:spPr>
        <p:txBody>
          <a:bodyPr wrap="square" rtlCol="0">
            <a:spAutoFit/>
          </a:bodyPr>
          <a:lstStyle/>
          <a:p>
            <a:pPr algn="ctr"/>
            <a:r>
              <a:rPr lang="en-US" sz="4400" dirty="0" smtClean="0">
                <a:latin typeface="+mj-lt"/>
              </a:rPr>
              <a:t>Wisconsin Head Start Survey</a:t>
            </a:r>
            <a:endParaRPr lang="en-US" sz="4400" dirty="0">
              <a:latin typeface="+mj-lt"/>
            </a:endParaRPr>
          </a:p>
        </p:txBody>
      </p:sp>
    </p:spTree>
    <p:extLst>
      <p:ext uri="{BB962C8B-B14F-4D97-AF65-F5344CB8AC3E}">
        <p14:creationId xmlns:p14="http://schemas.microsoft.com/office/powerpoint/2010/main" val="43595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46" y="756996"/>
            <a:ext cx="8833104" cy="5800406"/>
          </a:xfrm>
          <a:prstGeom prst="rect">
            <a:avLst/>
          </a:prstGeom>
        </p:spPr>
      </p:pic>
      <p:sp>
        <p:nvSpPr>
          <p:cNvPr id="3" name="TextBox 2"/>
          <p:cNvSpPr txBox="1"/>
          <p:nvPr/>
        </p:nvSpPr>
        <p:spPr>
          <a:xfrm>
            <a:off x="175596" y="6334125"/>
            <a:ext cx="8968404" cy="430887"/>
          </a:xfrm>
          <a:prstGeom prst="rect">
            <a:avLst/>
          </a:prstGeom>
          <a:noFill/>
        </p:spPr>
        <p:txBody>
          <a:bodyPr wrap="square" rtlCol="0">
            <a:spAutoFit/>
          </a:bodyPr>
          <a:lstStyle/>
          <a:p>
            <a:pPr defTabSz="931774">
              <a:defRPr/>
            </a:pPr>
            <a:r>
              <a:rPr lang="en-US" sz="1100" dirty="0" smtClean="0"/>
              <a:t>Source: Olson </a:t>
            </a:r>
            <a:r>
              <a:rPr lang="en-US" sz="1100" dirty="0"/>
              <a:t>MA, Moss ME and Voelker MK. Healthy Smiles Survey: Wisconsin’s Head Start Children, 2014. Wisconsin Oral Health Program, Wisconsin Department of Health Services. </a:t>
            </a:r>
          </a:p>
        </p:txBody>
      </p:sp>
      <p:sp>
        <p:nvSpPr>
          <p:cNvPr id="4" name="TextBox 3"/>
          <p:cNvSpPr txBox="1"/>
          <p:nvPr/>
        </p:nvSpPr>
        <p:spPr>
          <a:xfrm>
            <a:off x="776177" y="287079"/>
            <a:ext cx="7783032" cy="769441"/>
          </a:xfrm>
          <a:prstGeom prst="rect">
            <a:avLst/>
          </a:prstGeom>
          <a:noFill/>
        </p:spPr>
        <p:txBody>
          <a:bodyPr wrap="square" rtlCol="0">
            <a:spAutoFit/>
          </a:bodyPr>
          <a:lstStyle/>
          <a:p>
            <a:pPr algn="ctr"/>
            <a:r>
              <a:rPr lang="en-US" sz="4400" dirty="0" smtClean="0">
                <a:latin typeface="+mj-lt"/>
              </a:rPr>
              <a:t>Wisconsin Head Start Survey</a:t>
            </a:r>
            <a:endParaRPr lang="en-US" sz="4400" dirty="0">
              <a:latin typeface="+mj-lt"/>
            </a:endParaRPr>
          </a:p>
        </p:txBody>
      </p:sp>
    </p:spTree>
    <p:extLst>
      <p:ext uri="{BB962C8B-B14F-4D97-AF65-F5344CB8AC3E}">
        <p14:creationId xmlns:p14="http://schemas.microsoft.com/office/powerpoint/2010/main" val="73898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20" y="968500"/>
            <a:ext cx="8833104" cy="5590813"/>
          </a:xfrm>
          <a:prstGeom prst="rect">
            <a:avLst/>
          </a:prstGeom>
        </p:spPr>
      </p:pic>
      <p:sp>
        <p:nvSpPr>
          <p:cNvPr id="3" name="TextBox 2"/>
          <p:cNvSpPr txBox="1"/>
          <p:nvPr/>
        </p:nvSpPr>
        <p:spPr>
          <a:xfrm>
            <a:off x="175596" y="6334125"/>
            <a:ext cx="8968404" cy="430887"/>
          </a:xfrm>
          <a:prstGeom prst="rect">
            <a:avLst/>
          </a:prstGeom>
          <a:noFill/>
        </p:spPr>
        <p:txBody>
          <a:bodyPr wrap="square" rtlCol="0">
            <a:spAutoFit/>
          </a:bodyPr>
          <a:lstStyle/>
          <a:p>
            <a:pPr defTabSz="931774">
              <a:defRPr/>
            </a:pPr>
            <a:r>
              <a:rPr lang="en-US" sz="1100" dirty="0" smtClean="0"/>
              <a:t>Source: Olson </a:t>
            </a:r>
            <a:r>
              <a:rPr lang="en-US" sz="1100" dirty="0"/>
              <a:t>MA, Moss ME and Voelker MK. Healthy Smiles Survey: Wisconsin’s Head Start Children, 2014. Wisconsin Oral Health Program, Wisconsin Department of Health Services. </a:t>
            </a:r>
          </a:p>
        </p:txBody>
      </p:sp>
      <p:sp>
        <p:nvSpPr>
          <p:cNvPr id="4" name="TextBox 3"/>
          <p:cNvSpPr txBox="1"/>
          <p:nvPr/>
        </p:nvSpPr>
        <p:spPr>
          <a:xfrm>
            <a:off x="776177" y="287079"/>
            <a:ext cx="7783032" cy="769441"/>
          </a:xfrm>
          <a:prstGeom prst="rect">
            <a:avLst/>
          </a:prstGeom>
          <a:noFill/>
        </p:spPr>
        <p:txBody>
          <a:bodyPr wrap="square" rtlCol="0">
            <a:spAutoFit/>
          </a:bodyPr>
          <a:lstStyle/>
          <a:p>
            <a:pPr algn="ctr"/>
            <a:r>
              <a:rPr lang="en-US" sz="4400" dirty="0" smtClean="0">
                <a:latin typeface="+mj-lt"/>
              </a:rPr>
              <a:t>Wisconsin Head Start Survey</a:t>
            </a:r>
            <a:endParaRPr lang="en-US" sz="4400" dirty="0">
              <a:latin typeface="+mj-lt"/>
            </a:endParaRPr>
          </a:p>
        </p:txBody>
      </p:sp>
    </p:spTree>
    <p:extLst>
      <p:ext uri="{BB962C8B-B14F-4D97-AF65-F5344CB8AC3E}">
        <p14:creationId xmlns:p14="http://schemas.microsoft.com/office/powerpoint/2010/main" val="4312457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2244</TotalTime>
  <Words>1135</Words>
  <Application>Microsoft Office PowerPoint</Application>
  <PresentationFormat>On-screen Show (4:3)</PresentationFormat>
  <Paragraphs>153</Paragraphs>
  <Slides>24</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Calibri Light</vt:lpstr>
      <vt:lpstr>Office Theme</vt:lpstr>
      <vt:lpstr>1_Office Theme</vt:lpstr>
      <vt:lpstr>Educational Curriculum on  Perinatal and Infant Oral Health Care: Current Standards of Care for  Dental and Dental Hygiene Students</vt:lpstr>
      <vt:lpstr>Acknowledgments</vt:lpstr>
      <vt:lpstr>Objectives </vt:lpstr>
      <vt:lpstr>Basic Screening Survey</vt:lpstr>
      <vt:lpstr>State of Oral Health  of Young Children in Wisconsin </vt:lpstr>
      <vt:lpstr>PowerPoint Presentation</vt:lpstr>
      <vt:lpstr>PowerPoint Presentation</vt:lpstr>
      <vt:lpstr>PowerPoint Presentation</vt:lpstr>
      <vt:lpstr>PowerPoint Presentation</vt:lpstr>
      <vt:lpstr>Activity 1 – Online Learning Module</vt:lpstr>
      <vt:lpstr>Register for DentaQuest Institute</vt:lpstr>
      <vt:lpstr>Register for DentaQuest Institute</vt:lpstr>
      <vt:lpstr>Online Learning Module</vt:lpstr>
      <vt:lpstr>Activity 1 –  Assessment</vt:lpstr>
      <vt:lpstr>Activity 2 – Article Review</vt:lpstr>
      <vt:lpstr>“Guidelines on Perinatal and Infant Oral Health Care”</vt:lpstr>
      <vt:lpstr>“Guideline on Periodicity of Examination, Preventive Dental Services, Anticipatory Guidance and Oral Treatment for Infants, Children and Adolescents”</vt:lpstr>
      <vt:lpstr>Activity 2 –  Assessment</vt:lpstr>
      <vt:lpstr>Scenario 1</vt:lpstr>
      <vt:lpstr>Scenario 2</vt:lpstr>
      <vt:lpstr>CODA Standard 2-12</vt:lpstr>
      <vt:lpstr>CODA Standard 2-12 (continued)</vt:lpstr>
      <vt:lpstr>CODA Standard 2-23</vt:lpstr>
      <vt:lpstr>Please Provide Feedback</vt:lpstr>
    </vt:vector>
  </TitlesOfParts>
  <Company>Children's Hospital and Health System,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Infant Module</dc:title>
  <dc:creator>Fischer, Dana</dc:creator>
  <cp:lastModifiedBy>Fischer, Dana</cp:lastModifiedBy>
  <cp:revision>122</cp:revision>
  <cp:lastPrinted>2018-03-23T14:00:51Z</cp:lastPrinted>
  <dcterms:created xsi:type="dcterms:W3CDTF">2017-06-02T13:02:12Z</dcterms:created>
  <dcterms:modified xsi:type="dcterms:W3CDTF">2019-06-18T14:50:25Z</dcterms:modified>
</cp:coreProperties>
</file>