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5.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Lst>
  <p:notesMasterIdLst>
    <p:notesMasterId r:id="rId34"/>
  </p:notesMasterIdLst>
  <p:handoutMasterIdLst>
    <p:handoutMasterId r:id="rId35"/>
  </p:handoutMasterIdLst>
  <p:sldIdLst>
    <p:sldId id="313" r:id="rId4"/>
    <p:sldId id="311" r:id="rId5"/>
    <p:sldId id="304" r:id="rId6"/>
    <p:sldId id="298" r:id="rId7"/>
    <p:sldId id="300" r:id="rId8"/>
    <p:sldId id="301" r:id="rId9"/>
    <p:sldId id="303" r:id="rId10"/>
    <p:sldId id="257" r:id="rId11"/>
    <p:sldId id="262" r:id="rId12"/>
    <p:sldId id="261" r:id="rId13"/>
    <p:sldId id="277" r:id="rId14"/>
    <p:sldId id="265" r:id="rId15"/>
    <p:sldId id="264" r:id="rId16"/>
    <p:sldId id="266" r:id="rId17"/>
    <p:sldId id="267" r:id="rId18"/>
    <p:sldId id="287" r:id="rId19"/>
    <p:sldId id="297" r:id="rId20"/>
    <p:sldId id="314" r:id="rId21"/>
    <p:sldId id="315" r:id="rId22"/>
    <p:sldId id="316" r:id="rId23"/>
    <p:sldId id="317" r:id="rId24"/>
    <p:sldId id="318" r:id="rId25"/>
    <p:sldId id="319" r:id="rId26"/>
    <p:sldId id="320" r:id="rId27"/>
    <p:sldId id="321" r:id="rId28"/>
    <p:sldId id="322" r:id="rId29"/>
    <p:sldId id="323" r:id="rId30"/>
    <p:sldId id="324" r:id="rId31"/>
    <p:sldId id="325" r:id="rId32"/>
    <p:sldId id="326"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5E7B"/>
    <a:srgbClr val="21F135"/>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736" autoAdjust="0"/>
  </p:normalViewPr>
  <p:slideViewPr>
    <p:cSldViewPr>
      <p:cViewPr varScale="1">
        <p:scale>
          <a:sx n="113" d="100"/>
          <a:sy n="113" d="100"/>
        </p:scale>
        <p:origin x="1554" y="1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146"/>
    </p:cViewPr>
  </p:sorterViewPr>
  <p:notesViewPr>
    <p:cSldViewPr>
      <p:cViewPr varScale="1">
        <p:scale>
          <a:sx n="65" d="100"/>
          <a:sy n="65" d="100"/>
        </p:scale>
        <p:origin x="308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953230110942031"/>
          <c:y val="9.8664803996274794E-2"/>
          <c:w val="0.75388506583735859"/>
          <c:h val="0.77046206925747152"/>
        </c:manualLayout>
      </c:layout>
      <c:scatterChart>
        <c:scatterStyle val="lineMarker"/>
        <c:varyColors val="0"/>
        <c:ser>
          <c:idx val="0"/>
          <c:order val="0"/>
          <c:tx>
            <c:strRef>
              <c:f>Sheet2!$B$1</c:f>
              <c:strCache>
                <c:ptCount val="1"/>
                <c:pt idx="0">
                  <c:v>Non-Hispanic White</c:v>
                </c:pt>
              </c:strCache>
            </c:strRef>
          </c:tx>
          <c:spPr>
            <a:ln w="28575">
              <a:noFill/>
            </a:ln>
          </c:spPr>
          <c:marker>
            <c:symbol val="circle"/>
            <c:size val="32"/>
            <c:spPr>
              <a:solidFill>
                <a:schemeClr val="tx2"/>
              </a:solidFill>
              <a:ln>
                <a:solidFill>
                  <a:schemeClr val="tx2"/>
                </a:solidFill>
              </a:ln>
            </c:spPr>
          </c:marker>
          <c:dLbls>
            <c:dLbl>
              <c:idx val="0"/>
              <c:layout/>
              <c:tx>
                <c:strRef>
                  <c:f>Sheet2!$B$2</c:f>
                  <c:strCache>
                    <c:ptCount val="1"/>
                    <c:pt idx="0">
                      <c:v>69</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{12F9BC7A-10F0-44FC-8BD9-70CA8F629642}</c15:txfldGUID>
                      <c15:f>Sheet2!$B$2</c15:f>
                      <c15:dlblFieldTableCache>
                        <c:ptCount val="1"/>
                        <c:pt idx="0">
                          <c:v>69</c:v>
                        </c:pt>
                      </c15:dlblFieldTableCache>
                    </c15:dlblFTEntry>
                  </c15:dlblFieldTable>
                  <c15:showDataLabelsRange val="0"/>
                </c:ext>
              </c:extLst>
            </c:dLbl>
            <c:dLbl>
              <c:idx val="1"/>
              <c:layout/>
              <c:tx>
                <c:strRef>
                  <c:f>Sheet2!$B$3</c:f>
                  <c:strCache>
                    <c:ptCount val="1"/>
                    <c:pt idx="0">
                      <c:v>64</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{937FF8E6-245E-4722-93F4-8F56AA26C5B2}</c15:txfldGUID>
                      <c15:f>Sheet2!$B$3</c15:f>
                      <c15:dlblFieldTableCache>
                        <c:ptCount val="1"/>
                        <c:pt idx="0">
                          <c:v>64</c:v>
                        </c:pt>
                      </c15:dlblFieldTableCache>
                    </c15:dlblFTEntry>
                  </c15:dlblFieldTable>
                  <c15:showDataLabelsRange val="0"/>
                </c:ext>
              </c:extLst>
            </c:dLbl>
            <c:spPr>
              <a:noFill/>
              <a:ln>
                <a:noFill/>
              </a:ln>
              <a:effectLst/>
            </c:spPr>
            <c:txPr>
              <a:bodyPr/>
              <a:lstStyle/>
              <a:p>
                <a:pPr>
                  <a:defRPr sz="20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fixedVal"/>
            <c:noEndCap val="0"/>
            <c:val val="1"/>
            <c:spPr>
              <a:ln>
                <a:noFill/>
              </a:ln>
            </c:spPr>
          </c:errBars>
          <c:errBars>
            <c:errDir val="x"/>
            <c:errBarType val="minus"/>
            <c:errValType val="percentage"/>
            <c:noEndCap val="0"/>
            <c:val val="100"/>
            <c:spPr>
              <a:ln w="34925"/>
            </c:spPr>
          </c:errBars>
          <c:xVal>
            <c:numRef>
              <c:f>Sheet2!$B$2:$B$3</c:f>
              <c:numCache>
                <c:formatCode>0</c:formatCode>
                <c:ptCount val="2"/>
                <c:pt idx="0">
                  <c:v>69</c:v>
                </c:pt>
                <c:pt idx="1">
                  <c:v>64</c:v>
                </c:pt>
              </c:numCache>
            </c:numRef>
          </c:xVal>
          <c:yVal>
            <c:numRef>
              <c:f>Sheet2!$G$2:$G$3</c:f>
              <c:numCache>
                <c:formatCode>General</c:formatCode>
                <c:ptCount val="2"/>
                <c:pt idx="0">
                  <c:v>2</c:v>
                </c:pt>
                <c:pt idx="1">
                  <c:v>0.75000000000000033</c:v>
                </c:pt>
              </c:numCache>
            </c:numRef>
          </c:yVal>
          <c:smooth val="0"/>
        </c:ser>
        <c:ser>
          <c:idx val="1"/>
          <c:order val="1"/>
          <c:tx>
            <c:strRef>
              <c:f>Sheet2!$C$1</c:f>
              <c:strCache>
                <c:ptCount val="1"/>
                <c:pt idx="0">
                  <c:v>Non-Hispanic Black</c:v>
                </c:pt>
              </c:strCache>
            </c:strRef>
          </c:tx>
          <c:spPr>
            <a:ln w="28575">
              <a:noFill/>
            </a:ln>
          </c:spPr>
          <c:marker>
            <c:symbol val="circle"/>
            <c:size val="32"/>
            <c:spPr>
              <a:solidFill>
                <a:schemeClr val="accent6">
                  <a:lumMod val="75000"/>
                </a:schemeClr>
              </a:solidFill>
              <a:ln>
                <a:solidFill>
                  <a:schemeClr val="accent6">
                    <a:lumMod val="75000"/>
                  </a:schemeClr>
                </a:solidFill>
              </a:ln>
            </c:spPr>
          </c:marker>
          <c:dLbls>
            <c:dLbl>
              <c:idx val="0"/>
              <c:layout/>
              <c:tx>
                <c:strRef>
                  <c:f>Sheet2!$C$2</c:f>
                  <c:strCache>
                    <c:ptCount val="1"/>
                    <c:pt idx="0">
                      <c:v>56</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{12B8C231-E24A-44FA-939F-D9AC31070447}</c15:txfldGUID>
                      <c15:f>Sheet2!$C$2</c15:f>
                      <c15:dlblFieldTableCache>
                        <c:ptCount val="1"/>
                        <c:pt idx="0">
                          <c:v>56</c:v>
                        </c:pt>
                      </c15:dlblFieldTableCache>
                    </c15:dlblFTEntry>
                  </c15:dlblFieldTable>
                  <c15:showDataLabelsRange val="0"/>
                </c:ext>
              </c:extLst>
            </c:dLbl>
            <c:dLbl>
              <c:idx val="1"/>
              <c:layout/>
              <c:tx>
                <c:strRef>
                  <c:f>Sheet2!$C$3</c:f>
                  <c:strCache>
                    <c:ptCount val="1"/>
                    <c:pt idx="0">
                      <c:v>48</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{C657EB90-16EE-4FB4-8DE4-A501BB748764}</c15:txfldGUID>
                      <c15:f>Sheet2!$C$3</c15:f>
                      <c15:dlblFieldTableCache>
                        <c:ptCount val="1"/>
                        <c:pt idx="0">
                          <c:v>48</c:v>
                        </c:pt>
                      </c15:dlblFieldTableCache>
                    </c15:dlblFTEntry>
                  </c15:dlblFieldTable>
                  <c15:showDataLabelsRange val="0"/>
                </c:ext>
              </c:extLst>
            </c:dLbl>
            <c:spPr>
              <a:noFill/>
              <a:ln>
                <a:noFill/>
              </a:ln>
              <a:effectLst/>
            </c:spPr>
            <c:txPr>
              <a:bodyPr/>
              <a:lstStyle/>
              <a:p>
                <a:pPr>
                  <a:defRPr sz="20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Sheet2!$C$2:$C$3</c:f>
              <c:numCache>
                <c:formatCode>0</c:formatCode>
                <c:ptCount val="2"/>
                <c:pt idx="0">
                  <c:v>56</c:v>
                </c:pt>
                <c:pt idx="1">
                  <c:v>48</c:v>
                </c:pt>
              </c:numCache>
            </c:numRef>
          </c:xVal>
          <c:yVal>
            <c:numRef>
              <c:f>Sheet2!$G$2:$G$3</c:f>
              <c:numCache>
                <c:formatCode>General</c:formatCode>
                <c:ptCount val="2"/>
                <c:pt idx="0">
                  <c:v>2</c:v>
                </c:pt>
                <c:pt idx="1">
                  <c:v>0.75000000000000033</c:v>
                </c:pt>
              </c:numCache>
            </c:numRef>
          </c:yVal>
          <c:smooth val="0"/>
        </c:ser>
        <c:ser>
          <c:idx val="2"/>
          <c:order val="2"/>
          <c:tx>
            <c:strRef>
              <c:f>Sheet2!$D$1</c:f>
              <c:strCache>
                <c:ptCount val="1"/>
                <c:pt idx="0">
                  <c:v>Hispanic</c:v>
                </c:pt>
              </c:strCache>
            </c:strRef>
          </c:tx>
          <c:spPr>
            <a:ln w="28575">
              <a:noFill/>
            </a:ln>
          </c:spPr>
          <c:marker>
            <c:symbol val="circle"/>
            <c:size val="32"/>
            <c:spPr>
              <a:solidFill>
                <a:schemeClr val="accent3">
                  <a:lumMod val="75000"/>
                </a:schemeClr>
              </a:solidFill>
              <a:ln>
                <a:solidFill>
                  <a:schemeClr val="accent3">
                    <a:lumMod val="75000"/>
                  </a:schemeClr>
                </a:solidFill>
              </a:ln>
            </c:spPr>
          </c:marker>
          <c:dLbls>
            <c:dLbl>
              <c:idx val="0"/>
              <c:layout/>
              <c:tx>
                <c:strRef>
                  <c:f>Sheet2!$D$2</c:f>
                  <c:strCache>
                    <c:ptCount val="1"/>
                    <c:pt idx="0">
                      <c:v>42</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{FB202E20-4B4E-4B2F-8890-9738D811208B}</c15:txfldGUID>
                      <c15:f>Sheet2!$D$2</c15:f>
                      <c15:dlblFieldTableCache>
                        <c:ptCount val="1"/>
                        <c:pt idx="0">
                          <c:v>42</c:v>
                        </c:pt>
                      </c15:dlblFieldTableCache>
                    </c15:dlblFTEntry>
                  </c15:dlblFieldTable>
                  <c15:showDataLabelsRange val="0"/>
                </c:ext>
              </c:extLst>
            </c:dLbl>
            <c:dLbl>
              <c:idx val="1"/>
              <c:layout/>
              <c:tx>
                <c:strRef>
                  <c:f>Sheet2!$D$3</c:f>
                  <c:strCache>
                    <c:ptCount val="1"/>
                    <c:pt idx="0">
                      <c:v>40</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{D1DB2F75-BB60-4A32-8BD9-4C90170068D4}</c15:txfldGUID>
                      <c15:f>Sheet2!$D$3</c15:f>
                      <c15:dlblFieldTableCache>
                        <c:ptCount val="1"/>
                        <c:pt idx="0">
                          <c:v>40</c:v>
                        </c:pt>
                      </c15:dlblFieldTableCache>
                    </c15:dlblFTEntry>
                  </c15:dlblFieldTable>
                  <c15:showDataLabelsRange val="0"/>
                </c:ext>
              </c:extLst>
            </c:dLbl>
            <c:numFmt formatCode="#,##0" sourceLinked="0"/>
            <c:spPr>
              <a:noFill/>
              <a:ln>
                <a:noFill/>
              </a:ln>
              <a:effectLst/>
            </c:spPr>
            <c:txPr>
              <a:bodyPr/>
              <a:lstStyle/>
              <a:p>
                <a:pPr>
                  <a:defRPr sz="20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Sheet2!$D$2:$D$3</c:f>
              <c:numCache>
                <c:formatCode>0</c:formatCode>
                <c:ptCount val="2"/>
                <c:pt idx="0">
                  <c:v>42</c:v>
                </c:pt>
                <c:pt idx="1">
                  <c:v>40</c:v>
                </c:pt>
              </c:numCache>
            </c:numRef>
          </c:xVal>
          <c:yVal>
            <c:numRef>
              <c:f>Sheet2!$G$2:$G$3</c:f>
              <c:numCache>
                <c:formatCode>General</c:formatCode>
                <c:ptCount val="2"/>
                <c:pt idx="0">
                  <c:v>2</c:v>
                </c:pt>
                <c:pt idx="1">
                  <c:v>0.75000000000000033</c:v>
                </c:pt>
              </c:numCache>
            </c:numRef>
          </c:yVal>
          <c:smooth val="0"/>
        </c:ser>
        <c:ser>
          <c:idx val="3"/>
          <c:order val="3"/>
          <c:tx>
            <c:strRef>
              <c:f>Sheet2!$E$1</c:f>
              <c:strCache>
                <c:ptCount val="1"/>
                <c:pt idx="0">
                  <c:v>Other</c:v>
                </c:pt>
              </c:strCache>
            </c:strRef>
          </c:tx>
          <c:spPr>
            <a:ln w="28575">
              <a:noFill/>
            </a:ln>
          </c:spPr>
          <c:marker>
            <c:symbol val="circle"/>
            <c:size val="32"/>
            <c:spPr>
              <a:solidFill>
                <a:schemeClr val="accent4">
                  <a:lumMod val="40000"/>
                  <a:lumOff val="60000"/>
                </a:schemeClr>
              </a:solidFill>
              <a:ln w="22225">
                <a:solidFill>
                  <a:schemeClr val="accent4"/>
                </a:solidFill>
              </a:ln>
            </c:spPr>
          </c:marker>
          <c:dLbls>
            <c:dLbl>
              <c:idx val="0"/>
              <c:layout/>
              <c:tx>
                <c:strRef>
                  <c:f>Sheet2!$E$2</c:f>
                  <c:strCache>
                    <c:ptCount val="1"/>
                    <c:pt idx="0">
                      <c:v>55</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{F02E59E2-0EEB-4B7D-95C6-C32CB51C0175}</c15:txfldGUID>
                      <c15:f>Sheet2!$E$2</c15:f>
                      <c15:dlblFieldTableCache>
                        <c:ptCount val="1"/>
                        <c:pt idx="0">
                          <c:v>55</c:v>
                        </c:pt>
                      </c15:dlblFieldTableCache>
                    </c15:dlblFTEntry>
                  </c15:dlblFieldTable>
                  <c15:showDataLabelsRange val="0"/>
                </c:ext>
              </c:extLst>
            </c:dLbl>
            <c:dLbl>
              <c:idx val="1"/>
              <c:layout/>
              <c:tx>
                <c:strRef>
                  <c:f>Sheet2!$E$3</c:f>
                  <c:strCache>
                    <c:ptCount val="1"/>
                    <c:pt idx="0">
                      <c:v>42</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{17B08764-7E61-4C7A-8BA0-BD8B2FF177BE}</c15:txfldGUID>
                      <c15:f>Sheet2!$E$3</c15:f>
                      <c15:dlblFieldTableCache>
                        <c:ptCount val="1"/>
                        <c:pt idx="0">
                          <c:v>42</c:v>
                        </c:pt>
                      </c15:dlblFieldTableCache>
                    </c15:dlblFTEntry>
                  </c15:dlblFieldTable>
                  <c15:showDataLabelsRange val="0"/>
                </c:ext>
              </c:extLst>
            </c:dLbl>
            <c:numFmt formatCode="#,##0" sourceLinked="0"/>
            <c:spPr>
              <a:noFill/>
              <a:ln>
                <a:noFill/>
              </a:ln>
              <a:effectLst/>
            </c:spPr>
            <c:txPr>
              <a:bodyPr/>
              <a:lstStyle/>
              <a:p>
                <a:pPr>
                  <a:defRPr sz="2000" b="1">
                    <a:solidFill>
                      <a:sysClr val="windowText" lastClr="000000"/>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Sheet2!$E$2:$E$3</c:f>
              <c:numCache>
                <c:formatCode>0</c:formatCode>
                <c:ptCount val="2"/>
                <c:pt idx="0">
                  <c:v>55</c:v>
                </c:pt>
                <c:pt idx="1">
                  <c:v>42</c:v>
                </c:pt>
              </c:numCache>
            </c:numRef>
          </c:xVal>
          <c:yVal>
            <c:numRef>
              <c:f>Sheet2!$G$2:$G$3</c:f>
              <c:numCache>
                <c:formatCode>General</c:formatCode>
                <c:ptCount val="2"/>
                <c:pt idx="0">
                  <c:v>2</c:v>
                </c:pt>
                <c:pt idx="1">
                  <c:v>0.75000000000000033</c:v>
                </c:pt>
              </c:numCache>
            </c:numRef>
          </c:yVal>
          <c:smooth val="0"/>
        </c:ser>
        <c:ser>
          <c:idx val="4"/>
          <c:order val="4"/>
          <c:tx>
            <c:strRef>
              <c:f>Sheet2!$F$1</c:f>
              <c:strCache>
                <c:ptCount val="1"/>
                <c:pt idx="0">
                  <c:v>All mothers</c:v>
                </c:pt>
              </c:strCache>
            </c:strRef>
          </c:tx>
          <c:spPr>
            <a:ln w="28575">
              <a:noFill/>
            </a:ln>
          </c:spPr>
          <c:marker>
            <c:symbol val="circle"/>
            <c:size val="32"/>
            <c:spPr>
              <a:solidFill>
                <a:schemeClr val="bg1"/>
              </a:solidFill>
              <a:ln w="12700">
                <a:solidFill>
                  <a:schemeClr val="tx1"/>
                </a:solidFill>
              </a:ln>
            </c:spPr>
          </c:marker>
          <c:dLbls>
            <c:dLbl>
              <c:idx val="0"/>
              <c:layout/>
              <c:tx>
                <c:strRef>
                  <c:f>Sheet2!$F$2</c:f>
                  <c:strCache>
                    <c:ptCount val="1"/>
                    <c:pt idx="0">
                      <c:v>64</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{D5302B27-99B2-464B-913B-36538B5D7DA1}</c15:txfldGUID>
                      <c15:f>Sheet2!$F$2</c15:f>
                      <c15:dlblFieldTableCache>
                        <c:ptCount val="1"/>
                        <c:pt idx="0">
                          <c:v>64</c:v>
                        </c:pt>
                      </c15:dlblFieldTableCache>
                    </c15:dlblFTEntry>
                  </c15:dlblFieldTable>
                  <c15:showDataLabelsRange val="0"/>
                </c:ext>
              </c:extLst>
            </c:dLbl>
            <c:dLbl>
              <c:idx val="1"/>
              <c:layout/>
              <c:tx>
                <c:strRef>
                  <c:f>Sheet2!$F$3</c:f>
                  <c:strCache>
                    <c:ptCount val="1"/>
                    <c:pt idx="0">
                      <c:v>58</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{4F941199-7020-430E-99BD-DB5E29379E34}</c15:txfldGUID>
                      <c15:f>Sheet2!$F$3</c15:f>
                      <c15:dlblFieldTableCache>
                        <c:ptCount val="1"/>
                        <c:pt idx="0">
                          <c:v>58</c:v>
                        </c:pt>
                      </c15:dlblFieldTableCache>
                    </c15:dlblFTEntry>
                  </c15:dlblFieldTable>
                  <c15:showDataLabelsRange val="0"/>
                </c:ext>
              </c:extLst>
            </c:dLbl>
            <c:spPr>
              <a:noFill/>
              <a:ln>
                <a:noFill/>
              </a:ln>
              <a:effectLst/>
            </c:spPr>
            <c:txPr>
              <a:bodyPr/>
              <a:lstStyle/>
              <a:p>
                <a:pPr>
                  <a:defRPr sz="2000" b="1">
                    <a:solidFill>
                      <a:sysClr val="windowText" lastClr="000000"/>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Sheet2!$F$2:$F$3</c:f>
              <c:numCache>
                <c:formatCode>0</c:formatCode>
                <c:ptCount val="2"/>
                <c:pt idx="0">
                  <c:v>64</c:v>
                </c:pt>
                <c:pt idx="1">
                  <c:v>58</c:v>
                </c:pt>
              </c:numCache>
            </c:numRef>
          </c:xVal>
          <c:yVal>
            <c:numRef>
              <c:f>Sheet2!$G$2:$G$3</c:f>
              <c:numCache>
                <c:formatCode>General</c:formatCode>
                <c:ptCount val="2"/>
                <c:pt idx="0">
                  <c:v>2</c:v>
                </c:pt>
                <c:pt idx="1">
                  <c:v>0.75000000000000033</c:v>
                </c:pt>
              </c:numCache>
            </c:numRef>
          </c:yVal>
          <c:smooth val="0"/>
        </c:ser>
        <c:dLbls>
          <c:showLegendKey val="0"/>
          <c:showVal val="0"/>
          <c:showCatName val="0"/>
          <c:showSerName val="0"/>
          <c:showPercent val="0"/>
          <c:showBubbleSize val="0"/>
        </c:dLbls>
        <c:axId val="192255368"/>
        <c:axId val="192255760"/>
      </c:scatterChart>
      <c:valAx>
        <c:axId val="192255368"/>
        <c:scaling>
          <c:orientation val="minMax"/>
          <c:max val="100"/>
        </c:scaling>
        <c:delete val="0"/>
        <c:axPos val="b"/>
        <c:numFmt formatCode="General\%" sourceLinked="0"/>
        <c:majorTickMark val="out"/>
        <c:minorTickMark val="none"/>
        <c:tickLblPos val="nextTo"/>
        <c:spPr>
          <a:ln w="50800">
            <a:solidFill>
              <a:schemeClr val="tx1"/>
            </a:solidFill>
          </a:ln>
        </c:spPr>
        <c:txPr>
          <a:bodyPr/>
          <a:lstStyle/>
          <a:p>
            <a:pPr>
              <a:defRPr sz="1800"/>
            </a:pPr>
            <a:endParaRPr lang="en-US"/>
          </a:p>
        </c:txPr>
        <c:crossAx val="192255760"/>
        <c:crosses val="autoZero"/>
        <c:crossBetween val="midCat"/>
        <c:majorUnit val="25"/>
      </c:valAx>
      <c:valAx>
        <c:axId val="192255760"/>
        <c:scaling>
          <c:orientation val="minMax"/>
          <c:max val="2.5"/>
        </c:scaling>
        <c:delete val="0"/>
        <c:axPos val="l"/>
        <c:numFmt formatCode="General" sourceLinked="1"/>
        <c:majorTickMark val="none"/>
        <c:minorTickMark val="none"/>
        <c:tickLblPos val="none"/>
        <c:spPr>
          <a:ln>
            <a:noFill/>
          </a:ln>
        </c:spPr>
        <c:txPr>
          <a:bodyPr/>
          <a:lstStyle/>
          <a:p>
            <a:pPr>
              <a:defRPr sz="2200"/>
            </a:pPr>
            <a:endParaRPr lang="en-US"/>
          </a:p>
        </c:txPr>
        <c:crossAx val="192255368"/>
        <c:crosses val="autoZero"/>
        <c:crossBetween val="midCat"/>
      </c:valAx>
      <c:spPr>
        <a:noFill/>
        <a:ln w="25400">
          <a:noFill/>
        </a:ln>
      </c:spPr>
    </c:plotArea>
    <c:legend>
      <c:legendPos val="r"/>
      <c:layout>
        <c:manualLayout>
          <c:xMode val="edge"/>
          <c:yMode val="edge"/>
          <c:x val="8.403361344537813E-3"/>
          <c:y val="0.85523876047752101"/>
          <c:w val="0.97309391473124651"/>
          <c:h val="0.11356870713741428"/>
        </c:manualLayout>
      </c:layout>
      <c:overlay val="0"/>
      <c:txPr>
        <a:bodyPr/>
        <a:lstStyle/>
        <a:p>
          <a:pPr>
            <a:defRPr sz="2000"/>
          </a:pPr>
          <a:endParaRPr lang="en-US"/>
        </a:p>
      </c:txPr>
    </c:legend>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652427405663159"/>
          <c:y val="7.2022641984182498E-2"/>
          <c:w val="0.7313263818326462"/>
          <c:h val="0.89725108751642435"/>
        </c:manualLayout>
      </c:layout>
      <c:scatterChart>
        <c:scatterStyle val="lineMarker"/>
        <c:varyColors val="0"/>
        <c:ser>
          <c:idx val="0"/>
          <c:order val="0"/>
          <c:tx>
            <c:strRef>
              <c:f>'Partner-related stressors'!$C$1</c:f>
              <c:strCache>
                <c:ptCount val="1"/>
                <c:pt idx="0">
                  <c:v>Private insurance</c:v>
                </c:pt>
              </c:strCache>
            </c:strRef>
          </c:tx>
          <c:spPr>
            <a:ln w="28575">
              <a:noFill/>
            </a:ln>
          </c:spPr>
          <c:marker>
            <c:symbol val="circle"/>
            <c:size val="32"/>
            <c:spPr>
              <a:solidFill>
                <a:srgbClr val="1F497D"/>
              </a:solidFill>
              <a:ln>
                <a:solidFill>
                  <a:srgbClr val="1F497D"/>
                </a:solidFill>
              </a:ln>
            </c:spPr>
          </c:marker>
          <c:dLbls>
            <c:dLbl>
              <c:idx val="0"/>
              <c:layout/>
              <c:tx>
                <c:rich>
                  <a:bodyPr/>
                  <a:lstStyle/>
                  <a:p>
                    <a:r>
                      <a:rPr lang="en-US" dirty="0">
                        <a:solidFill>
                          <a:schemeClr val="bg1"/>
                        </a:solidFill>
                      </a:rPr>
                      <a:t>77</a:t>
                    </a:r>
                  </a:p>
                </c:rich>
              </c:tx>
              <c:dLblPos val="ctr"/>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dirty="0">
                        <a:solidFill>
                          <a:schemeClr val="bg1"/>
                        </a:solidFill>
                      </a:rPr>
                      <a:t>69</a:t>
                    </a:r>
                  </a:p>
                </c:rich>
              </c:tx>
              <c:dLblPos val="ctr"/>
              <c:showLegendKey val="0"/>
              <c:showVal val="1"/>
              <c:showCatName val="0"/>
              <c:showSerName val="0"/>
              <c:showPercent val="0"/>
              <c:showBubbleSize val="0"/>
              <c:extLst>
                <c:ext xmlns:c15="http://schemas.microsoft.com/office/drawing/2012/chart" uri="{CE6537A1-D6FC-4f65-9D91-7224C49458BB}">
                  <c15:layout/>
                </c:ext>
              </c:extLst>
            </c:dLbl>
            <c:dLbl>
              <c:idx val="2"/>
              <c:tx>
                <c:strRef>
                  <c:f>'Partner-related stressors'!#REF!</c:f>
                  <c:strCache>
                    <c:ptCount val="1"/>
                    <c:pt idx="0">
                      <c:v>#REF!</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{5CF1807C-D6B0-4BCD-9A35-6530F8E5D838}</c15:txfldGUID>
                      <c15:f>'Partner-related stressors'!#REF!</c15:f>
                      <c15:dlblFieldTableCache>
                        <c:ptCount val="1"/>
                        <c:pt idx="0">
                          <c:v>#REF!</c:v>
                        </c:pt>
                      </c15:dlblFieldTableCache>
                    </c15:dlblFTEntry>
                  </c15:dlblFieldTable>
                  <c15:showDataLabelsRange val="0"/>
                </c:ext>
              </c:extLst>
            </c:dLbl>
            <c:dLbl>
              <c:idx val="3"/>
              <c:tx>
                <c:strRef>
                  <c:f>'Partner-related stressors'!#REF!</c:f>
                  <c:strCache>
                    <c:ptCount val="1"/>
                    <c:pt idx="0">
                      <c:v>#REF!</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{9BD68EA1-CC2B-4AC6-BAD8-76839F4312C4}</c15:txfldGUID>
                      <c15:f>'Partner-related stressors'!#REF!</c15:f>
                      <c15:dlblFieldTableCache>
                        <c:ptCount val="1"/>
                        <c:pt idx="0">
                          <c:v>#REF!</c:v>
                        </c:pt>
                      </c15:dlblFieldTableCache>
                    </c15:dlblFTEntry>
                  </c15:dlblFieldTable>
                  <c15:showDataLabelsRange val="0"/>
                </c:ext>
              </c:extLst>
            </c:dLbl>
            <c:dLbl>
              <c:idx val="4"/>
              <c:tx>
                <c:strRef>
                  <c:f>'Partner-related stressors'!$B$4</c:f>
                  <c:strCache>
                    <c:ptCount val="1"/>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{F54876C6-F88F-4EC0-89FA-E14FFD883311}</c15:txfldGUID>
                      <c15:f>'Partner-related stressors'!$B$4</c15:f>
                      <c15:dlblFieldTableCache>
                        <c:ptCount val="1"/>
                      </c15:dlblFieldTableCache>
                    </c15:dlblFTEntry>
                  </c15:dlblFieldTable>
                  <c15:showDataLabelsRange val="0"/>
                </c:ext>
              </c:extLst>
            </c:dLbl>
            <c:dLbl>
              <c:idx val="5"/>
              <c:dLblPos val="ctr"/>
              <c:showLegendKey val="0"/>
              <c:showVal val="0"/>
              <c:showCatName val="1"/>
              <c:showSerName val="0"/>
              <c:showPercent val="0"/>
              <c:showBubbleSize val="0"/>
              <c:extLst>
                <c:ext xmlns:c15="http://schemas.microsoft.com/office/drawing/2012/chart" uri="{CE6537A1-D6FC-4f65-9D91-7224C49458BB}"/>
              </c:extLst>
            </c:dLbl>
            <c:spPr>
              <a:noFill/>
              <a:ln>
                <a:noFill/>
              </a:ln>
            </c:spPr>
            <c:txPr>
              <a:bodyPr/>
              <a:lstStyle/>
              <a:p>
                <a:pPr>
                  <a:defRPr sz="20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minus"/>
            <c:errValType val="fixedVal"/>
            <c:noEndCap val="0"/>
            <c:val val="1"/>
            <c:spPr>
              <a:ln>
                <a:noFill/>
              </a:ln>
            </c:spPr>
          </c:errBars>
          <c:errBars>
            <c:errDir val="x"/>
            <c:errBarType val="minus"/>
            <c:errValType val="percentage"/>
            <c:noEndCap val="0"/>
            <c:val val="100"/>
            <c:spPr>
              <a:ln w="34925">
                <a:solidFill>
                  <a:schemeClr val="tx1">
                    <a:shade val="95000"/>
                    <a:satMod val="105000"/>
                  </a:schemeClr>
                </a:solidFill>
              </a:ln>
            </c:spPr>
          </c:errBars>
          <c:xVal>
            <c:numRef>
              <c:f>'Partner-related stressors'!$C$2:$C$3</c:f>
              <c:numCache>
                <c:formatCode>0</c:formatCode>
                <c:ptCount val="2"/>
                <c:pt idx="0">
                  <c:v>77</c:v>
                </c:pt>
                <c:pt idx="1">
                  <c:v>69</c:v>
                </c:pt>
              </c:numCache>
            </c:numRef>
          </c:xVal>
          <c:yVal>
            <c:numRef>
              <c:f>'Partner-related stressors'!$G$2:$G$5</c:f>
              <c:numCache>
                <c:formatCode>General</c:formatCode>
                <c:ptCount val="4"/>
                <c:pt idx="0">
                  <c:v>2</c:v>
                </c:pt>
                <c:pt idx="1">
                  <c:v>0.75000000000000033</c:v>
                </c:pt>
              </c:numCache>
            </c:numRef>
          </c:yVal>
          <c:smooth val="0"/>
        </c:ser>
        <c:ser>
          <c:idx val="1"/>
          <c:order val="1"/>
          <c:tx>
            <c:strRef>
              <c:f>'Partner-related stressors'!$B$1</c:f>
              <c:strCache>
                <c:ptCount val="1"/>
                <c:pt idx="0">
                  <c:v>Public insurance</c:v>
                </c:pt>
              </c:strCache>
            </c:strRef>
          </c:tx>
          <c:spPr>
            <a:ln w="28575">
              <a:noFill/>
            </a:ln>
          </c:spPr>
          <c:marker>
            <c:symbol val="circle"/>
            <c:size val="32"/>
            <c:spPr>
              <a:solidFill>
                <a:srgbClr val="E46C0A"/>
              </a:solidFill>
              <a:ln>
                <a:solidFill>
                  <a:srgbClr val="FFFFFF">
                    <a:lumMod val="50000"/>
                  </a:srgbClr>
                </a:solidFill>
              </a:ln>
            </c:spPr>
          </c:marker>
          <c:dLbls>
            <c:dLbl>
              <c:idx val="0"/>
              <c:layout/>
              <c:tx>
                <c:strRef>
                  <c:f>'Partner-related stressors'!$B$2</c:f>
                  <c:strCache>
                    <c:ptCount val="1"/>
                    <c:pt idx="0">
                      <c:v>47</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{0B35FD52-0F6B-424A-95D6-8B9F22EED0EE}</c15:txfldGUID>
                      <c15:f>'Partner-related stressors'!$B$2</c15:f>
                      <c15:dlblFieldTableCache>
                        <c:ptCount val="1"/>
                        <c:pt idx="0">
                          <c:v>47</c:v>
                        </c:pt>
                      </c15:dlblFieldTableCache>
                    </c15:dlblFTEntry>
                  </c15:dlblFieldTable>
                  <c15:showDataLabelsRange val="0"/>
                </c:ext>
              </c:extLst>
            </c:dLbl>
            <c:dLbl>
              <c:idx val="1"/>
              <c:layout/>
              <c:tx>
                <c:strRef>
                  <c:f>'Partner-related stressors'!$B$3</c:f>
                  <c:strCache>
                    <c:ptCount val="1"/>
                    <c:pt idx="0">
                      <c:v>42</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{A51E3DC4-5DFF-44C0-9A2E-0FA2CB75A057}</c15:txfldGUID>
                      <c15:f>'Partner-related stressors'!$B$3</c15:f>
                      <c15:dlblFieldTableCache>
                        <c:ptCount val="1"/>
                        <c:pt idx="0">
                          <c:v>42</c:v>
                        </c:pt>
                      </c15:dlblFieldTableCache>
                    </c15:dlblFTEntry>
                  </c15:dlblFieldTable>
                  <c15:showDataLabelsRange val="0"/>
                </c:ext>
              </c:extLst>
            </c:dLbl>
            <c:dLbl>
              <c:idx val="2"/>
              <c:tx>
                <c:strRef>
                  <c:f>'Partner-related stressors'!#REF!</c:f>
                  <c:strCache>
                    <c:ptCount val="1"/>
                    <c:pt idx="0">
                      <c:v>#REF!</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{C3D3C6AA-7396-409D-BA3F-0C05CE93C971}</c15:txfldGUID>
                      <c15:f>'Partner-related stressors'!#REF!</c15:f>
                      <c15:dlblFieldTableCache>
                        <c:ptCount val="1"/>
                        <c:pt idx="0">
                          <c:v>#REF!</c:v>
                        </c:pt>
                      </c15:dlblFieldTableCache>
                    </c15:dlblFTEntry>
                  </c15:dlblFieldTable>
                  <c15:showDataLabelsRange val="0"/>
                </c:ext>
              </c:extLst>
            </c:dLbl>
            <c:dLbl>
              <c:idx val="3"/>
              <c:tx>
                <c:strRef>
                  <c:f>'Partner-related stressors'!#REF!</c:f>
                  <c:strCache>
                    <c:ptCount val="1"/>
                    <c:pt idx="0">
                      <c:v>#REF!</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{A467D689-BD77-4ED6-9C27-95CEBFBDF7E2}</c15:txfldGUID>
                      <c15:f>'Partner-related stressors'!#REF!</c15:f>
                      <c15:dlblFieldTableCache>
                        <c:ptCount val="1"/>
                        <c:pt idx="0">
                          <c:v>#REF!</c:v>
                        </c:pt>
                      </c15:dlblFieldTableCache>
                    </c15:dlblFTEntry>
                  </c15:dlblFieldTable>
                  <c15:showDataLabelsRange val="0"/>
                </c:ext>
              </c:extLst>
            </c:dLbl>
            <c:dLbl>
              <c:idx val="4"/>
              <c:tx>
                <c:strRef>
                  <c:f>'Partner-related stressors'!$C$4</c:f>
                  <c:strCache>
                    <c:ptCount val="1"/>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{C6B172C8-6A88-4A92-8D7B-5BB4B00C0E3B}</c15:txfldGUID>
                      <c15:f>'Partner-related stressors'!$C$4</c15:f>
                      <c15:dlblFieldTableCache>
                        <c:ptCount val="1"/>
                      </c15:dlblFieldTableCache>
                    </c15:dlblFTEntry>
                  </c15:dlblFieldTable>
                  <c15:showDataLabelsRange val="0"/>
                </c:ext>
              </c:extLst>
            </c:dLbl>
            <c:dLbl>
              <c:idx val="5"/>
              <c:dLblPos val="ctr"/>
              <c:showLegendKey val="0"/>
              <c:showVal val="0"/>
              <c:showCatName val="1"/>
              <c:showSerName val="0"/>
              <c:showPercent val="0"/>
              <c:showBubbleSize val="0"/>
              <c:extLst>
                <c:ext xmlns:c15="http://schemas.microsoft.com/office/drawing/2012/chart" uri="{CE6537A1-D6FC-4f65-9D91-7224C49458BB}"/>
              </c:extLst>
            </c:dLbl>
            <c:spPr>
              <a:ln>
                <a:noFill/>
              </a:ln>
            </c:spPr>
            <c:txPr>
              <a:bodyPr/>
              <a:lstStyle/>
              <a:p>
                <a:pPr>
                  <a:defRPr sz="20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x"/>
            <c:errBarType val="minus"/>
            <c:errValType val="percentage"/>
            <c:noEndCap val="0"/>
            <c:val val="100"/>
            <c:spPr>
              <a:ln w="28575">
                <a:noFill/>
              </a:ln>
            </c:spPr>
          </c:errBars>
          <c:xVal>
            <c:numRef>
              <c:f>'Partner-related stressors'!$B$2:$B$3</c:f>
              <c:numCache>
                <c:formatCode>0</c:formatCode>
                <c:ptCount val="2"/>
                <c:pt idx="0">
                  <c:v>47</c:v>
                </c:pt>
                <c:pt idx="1">
                  <c:v>42</c:v>
                </c:pt>
              </c:numCache>
            </c:numRef>
          </c:xVal>
          <c:yVal>
            <c:numRef>
              <c:f>'Partner-related stressors'!$G$2:$G$5</c:f>
              <c:numCache>
                <c:formatCode>General</c:formatCode>
                <c:ptCount val="4"/>
                <c:pt idx="0">
                  <c:v>2</c:v>
                </c:pt>
                <c:pt idx="1">
                  <c:v>0.75000000000000033</c:v>
                </c:pt>
              </c:numCache>
            </c:numRef>
          </c:yVal>
          <c:smooth val="0"/>
        </c:ser>
        <c:dLbls>
          <c:showLegendKey val="0"/>
          <c:showVal val="0"/>
          <c:showCatName val="0"/>
          <c:showSerName val="0"/>
          <c:showPercent val="0"/>
          <c:showBubbleSize val="0"/>
        </c:dLbls>
        <c:axId val="194595696"/>
        <c:axId val="194596088"/>
      </c:scatterChart>
      <c:valAx>
        <c:axId val="194595696"/>
        <c:scaling>
          <c:orientation val="minMax"/>
          <c:max val="100"/>
        </c:scaling>
        <c:delete val="0"/>
        <c:axPos val="b"/>
        <c:numFmt formatCode="General\%" sourceLinked="0"/>
        <c:majorTickMark val="out"/>
        <c:minorTickMark val="none"/>
        <c:tickLblPos val="nextTo"/>
        <c:spPr>
          <a:ln w="50800">
            <a:solidFill>
              <a:schemeClr val="tx1"/>
            </a:solidFill>
          </a:ln>
        </c:spPr>
        <c:txPr>
          <a:bodyPr/>
          <a:lstStyle/>
          <a:p>
            <a:pPr>
              <a:defRPr sz="1800" b="1">
                <a:latin typeface="Arial" panose="020B0604020202020204" pitchFamily="34" charset="0"/>
                <a:cs typeface="Arial" panose="020B0604020202020204" pitchFamily="34" charset="0"/>
              </a:defRPr>
            </a:pPr>
            <a:endParaRPr lang="en-US"/>
          </a:p>
        </c:txPr>
        <c:crossAx val="194596088"/>
        <c:crosses val="autoZero"/>
        <c:crossBetween val="midCat"/>
        <c:majorUnit val="25"/>
      </c:valAx>
      <c:valAx>
        <c:axId val="194596088"/>
        <c:scaling>
          <c:orientation val="minMax"/>
          <c:max val="2.5"/>
        </c:scaling>
        <c:delete val="0"/>
        <c:axPos val="l"/>
        <c:numFmt formatCode="General" sourceLinked="1"/>
        <c:majorTickMark val="none"/>
        <c:minorTickMark val="none"/>
        <c:tickLblPos val="none"/>
        <c:spPr>
          <a:ln>
            <a:noFill/>
          </a:ln>
        </c:spPr>
        <c:txPr>
          <a:bodyPr/>
          <a:lstStyle/>
          <a:p>
            <a:pPr>
              <a:defRPr sz="2200"/>
            </a:pPr>
            <a:endParaRPr lang="en-US"/>
          </a:p>
        </c:txPr>
        <c:crossAx val="194595696"/>
        <c:crosses val="autoZero"/>
        <c:crossBetween val="midCat"/>
      </c:valAx>
    </c:plotArea>
    <c:legend>
      <c:legendPos val="r"/>
      <c:layout>
        <c:manualLayout>
          <c:xMode val="edge"/>
          <c:yMode val="edge"/>
          <c:x val="0.22772615207936153"/>
          <c:y val="0.91966593054060042"/>
          <c:w val="0.72732373457365362"/>
          <c:h val="5.5140251032977323E-2"/>
        </c:manualLayout>
      </c:layout>
      <c:overlay val="0"/>
      <c:txPr>
        <a:bodyPr/>
        <a:lstStyle/>
        <a:p>
          <a:pPr>
            <a:defRPr sz="2000" b="0">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574312692176938"/>
          <c:y val="0.15302826420985538"/>
          <c:w val="0.68484477843692804"/>
          <c:h val="0.78551919479135757"/>
        </c:manualLayout>
      </c:layout>
      <c:scatterChart>
        <c:scatterStyle val="lineMarker"/>
        <c:varyColors val="0"/>
        <c:ser>
          <c:idx val="0"/>
          <c:order val="0"/>
          <c:tx>
            <c:strRef>
              <c:f>'Partner-related stressors'!$C$1</c:f>
              <c:strCache>
                <c:ptCount val="1"/>
                <c:pt idx="0">
                  <c:v>Private insurance</c:v>
                </c:pt>
              </c:strCache>
            </c:strRef>
          </c:tx>
          <c:spPr>
            <a:ln w="28575">
              <a:noFill/>
            </a:ln>
          </c:spPr>
          <c:marker>
            <c:symbol val="circle"/>
            <c:size val="32"/>
            <c:spPr>
              <a:solidFill>
                <a:srgbClr val="1F497D"/>
              </a:solidFill>
              <a:ln>
                <a:noFill/>
              </a:ln>
            </c:spPr>
          </c:marker>
          <c:dLbls>
            <c:dLbl>
              <c:idx val="0"/>
              <c:layout/>
              <c:tx>
                <c:rich>
                  <a:bodyPr/>
                  <a:lstStyle/>
                  <a:p>
                    <a:r>
                      <a:rPr lang="en-US" dirty="0" smtClean="0">
                        <a:solidFill>
                          <a:schemeClr val="bg1"/>
                        </a:solidFill>
                      </a:rPr>
                      <a:t>95</a:t>
                    </a:r>
                    <a:endParaRPr lang="en-US" dirty="0">
                      <a:solidFill>
                        <a:schemeClr val="bg1"/>
                      </a:solidFill>
                    </a:endParaRPr>
                  </a:p>
                </c:rich>
              </c:tx>
              <c:dLblPos val="ctr"/>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dirty="0" smtClean="0">
                        <a:solidFill>
                          <a:schemeClr val="bg1"/>
                        </a:solidFill>
                      </a:rPr>
                      <a:t>63</a:t>
                    </a:r>
                    <a:endParaRPr lang="en-US" dirty="0">
                      <a:solidFill>
                        <a:schemeClr val="bg1"/>
                      </a:solidFill>
                    </a:endParaRPr>
                  </a:p>
                </c:rich>
              </c:tx>
              <c:dLblPos val="ctr"/>
              <c:showLegendKey val="0"/>
              <c:showVal val="1"/>
              <c:showCatName val="0"/>
              <c:showSerName val="0"/>
              <c:showPercent val="0"/>
              <c:showBubbleSize val="0"/>
              <c:extLst>
                <c:ext xmlns:c15="http://schemas.microsoft.com/office/drawing/2012/chart" uri="{CE6537A1-D6FC-4f65-9D91-7224C49458BB}">
                  <c15:layout/>
                </c:ext>
              </c:extLst>
            </c:dLbl>
            <c:dLbl>
              <c:idx val="2"/>
              <c:tx>
                <c:strRef>
                  <c:f>'Partner-related stressors'!#REF!</c:f>
                  <c:strCache>
                    <c:ptCount val="1"/>
                    <c:pt idx="0">
                      <c:v>#REF!</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{765ACD81-AD50-4101-9ADD-6DF51ED81279}</c15:txfldGUID>
                      <c15:f>'Partner-related stressors'!#REF!</c15:f>
                      <c15:dlblFieldTableCache>
                        <c:ptCount val="1"/>
                        <c:pt idx="0">
                          <c:v>#REF!</c:v>
                        </c:pt>
                      </c15:dlblFieldTableCache>
                    </c15:dlblFTEntry>
                  </c15:dlblFieldTable>
                  <c15:showDataLabelsRange val="0"/>
                </c:ext>
              </c:extLst>
            </c:dLbl>
            <c:dLbl>
              <c:idx val="3"/>
              <c:tx>
                <c:strRef>
                  <c:f>'Partner-related stressors'!#REF!</c:f>
                  <c:strCache>
                    <c:ptCount val="1"/>
                    <c:pt idx="0">
                      <c:v>#REF!</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{41913684-3009-4001-804C-965649AC2342}</c15:txfldGUID>
                      <c15:f>'Partner-related stressors'!#REF!</c15:f>
                      <c15:dlblFieldTableCache>
                        <c:ptCount val="1"/>
                        <c:pt idx="0">
                          <c:v>#REF!</c:v>
                        </c:pt>
                      </c15:dlblFieldTableCache>
                    </c15:dlblFTEntry>
                  </c15:dlblFieldTable>
                  <c15:showDataLabelsRange val="0"/>
                </c:ext>
              </c:extLst>
            </c:dLbl>
            <c:dLbl>
              <c:idx val="4"/>
              <c:tx>
                <c:strRef>
                  <c:f>'Partner-related stressors'!$B$4</c:f>
                  <c:strCache>
                    <c:ptCount val="1"/>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{42B6E594-1ACD-4E4F-BE68-43EF973FFB27}</c15:txfldGUID>
                      <c15:f>'Partner-related stressors'!$B$4</c15:f>
                      <c15:dlblFieldTableCache>
                        <c:ptCount val="1"/>
                      </c15:dlblFieldTableCache>
                    </c15:dlblFTEntry>
                  </c15:dlblFieldTable>
                  <c15:showDataLabelsRange val="0"/>
                </c:ext>
              </c:extLst>
            </c:dLbl>
            <c:dLbl>
              <c:idx val="5"/>
              <c:dLblPos val="ctr"/>
              <c:showLegendKey val="0"/>
              <c:showVal val="0"/>
              <c:showCatName val="1"/>
              <c:showSerName val="0"/>
              <c:showPercent val="0"/>
              <c:showBubbleSize val="0"/>
              <c:extLst>
                <c:ext xmlns:c15="http://schemas.microsoft.com/office/drawing/2012/chart" uri="{CE6537A1-D6FC-4f65-9D91-7224C49458BB}"/>
              </c:extLst>
            </c:dLbl>
            <c:spPr>
              <a:noFill/>
              <a:ln>
                <a:noFill/>
              </a:ln>
            </c:spPr>
            <c:txPr>
              <a:bodyPr/>
              <a:lstStyle/>
              <a:p>
                <a:pPr>
                  <a:defRPr sz="20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minus"/>
            <c:errValType val="fixedVal"/>
            <c:noEndCap val="0"/>
            <c:val val="1"/>
            <c:spPr>
              <a:ln>
                <a:noFill/>
              </a:ln>
            </c:spPr>
          </c:errBars>
          <c:errBars>
            <c:errDir val="x"/>
            <c:errBarType val="minus"/>
            <c:errValType val="percentage"/>
            <c:noEndCap val="0"/>
            <c:val val="100"/>
            <c:spPr>
              <a:ln w="34925">
                <a:solidFill>
                  <a:schemeClr val="tx1">
                    <a:shade val="95000"/>
                    <a:satMod val="105000"/>
                  </a:schemeClr>
                </a:solidFill>
              </a:ln>
            </c:spPr>
          </c:errBars>
          <c:xVal>
            <c:numRef>
              <c:f>'Partner-related stressors'!$C$2:$C$3</c:f>
              <c:numCache>
                <c:formatCode>0</c:formatCode>
                <c:ptCount val="2"/>
                <c:pt idx="0">
                  <c:v>97.2</c:v>
                </c:pt>
                <c:pt idx="1">
                  <c:v>59.6</c:v>
                </c:pt>
              </c:numCache>
            </c:numRef>
          </c:xVal>
          <c:yVal>
            <c:numRef>
              <c:f>'Partner-related stressors'!$G$2:$G$5</c:f>
              <c:numCache>
                <c:formatCode>General</c:formatCode>
                <c:ptCount val="4"/>
                <c:pt idx="0">
                  <c:v>2</c:v>
                </c:pt>
                <c:pt idx="1">
                  <c:v>0.75000000000000033</c:v>
                </c:pt>
              </c:numCache>
            </c:numRef>
          </c:yVal>
          <c:smooth val="0"/>
        </c:ser>
        <c:ser>
          <c:idx val="1"/>
          <c:order val="1"/>
          <c:tx>
            <c:strRef>
              <c:f>'Partner-related stressors'!$B$1</c:f>
              <c:strCache>
                <c:ptCount val="1"/>
                <c:pt idx="0">
                  <c:v>Public insurance</c:v>
                </c:pt>
              </c:strCache>
            </c:strRef>
          </c:tx>
          <c:spPr>
            <a:ln w="28575">
              <a:noFill/>
            </a:ln>
          </c:spPr>
          <c:marker>
            <c:symbol val="circle"/>
            <c:size val="32"/>
            <c:spPr>
              <a:solidFill>
                <a:srgbClr val="E46C0A"/>
              </a:solidFill>
              <a:ln>
                <a:solidFill>
                  <a:srgbClr val="FFFFFF">
                    <a:lumMod val="50000"/>
                  </a:srgbClr>
                </a:solidFill>
              </a:ln>
            </c:spPr>
          </c:marker>
          <c:dLbls>
            <c:dLbl>
              <c:idx val="0"/>
              <c:layout/>
              <c:tx>
                <c:strRef>
                  <c:f>'Partner-related stressors'!$B$2</c:f>
                  <c:strCache>
                    <c:ptCount val="1"/>
                    <c:pt idx="0">
                      <c:v>88</c:v>
                    </c:pt>
                  </c:strCache>
                </c:strRef>
              </c:tx>
              <c:dLblPos val="ctr"/>
              <c:showLegendKey val="0"/>
              <c:showVal val="1"/>
              <c:showCatName val="0"/>
              <c:showSerName val="0"/>
              <c:showPercent val="0"/>
              <c:showBubbleSize val="0"/>
              <c:extLst>
                <c:ext xmlns:c15="http://schemas.microsoft.com/office/drawing/2012/chart" uri="{CE6537A1-D6FC-4f65-9D91-7224C49458BB}">
                  <c15:layout/>
                  <c15:dlblFieldTable>
                    <c15:dlblFTEntry>
                      <c15:txfldGUID>{BF70D47F-472A-48FA-8272-6BC6D3BD0EC8}</c15:txfldGUID>
                      <c15:f>'Partner-related stressors'!$B$2</c15:f>
                      <c15:dlblFieldTableCache>
                        <c:ptCount val="1"/>
                        <c:pt idx="0">
                          <c:v>88</c:v>
                        </c:pt>
                      </c15:dlblFieldTableCache>
                    </c15:dlblFTEntry>
                  </c15:dlblFieldTable>
                  <c15:showDataLabelsRange val="0"/>
                </c:ext>
              </c:extLst>
            </c:dLbl>
            <c:dLbl>
              <c:idx val="1"/>
              <c:layout/>
              <c:tx>
                <c:rich>
                  <a:bodyPr/>
                  <a:lstStyle/>
                  <a:p>
                    <a:r>
                      <a:rPr lang="en-US" dirty="0" smtClean="0"/>
                      <a:t>49</a:t>
                    </a:r>
                    <a:endParaRPr lang="en-US" dirty="0"/>
                  </a:p>
                </c:rich>
              </c:tx>
              <c:dLblPos val="ctr"/>
              <c:showLegendKey val="0"/>
              <c:showVal val="1"/>
              <c:showCatName val="0"/>
              <c:showSerName val="0"/>
              <c:showPercent val="0"/>
              <c:showBubbleSize val="0"/>
              <c:extLst>
                <c:ext xmlns:c15="http://schemas.microsoft.com/office/drawing/2012/chart" uri="{CE6537A1-D6FC-4f65-9D91-7224C49458BB}">
                  <c15:layout/>
                </c:ext>
              </c:extLst>
            </c:dLbl>
            <c:dLbl>
              <c:idx val="2"/>
              <c:tx>
                <c:strRef>
                  <c:f>'Partner-related stressors'!#REF!</c:f>
                  <c:strCache>
                    <c:ptCount val="1"/>
                    <c:pt idx="0">
                      <c:v>#REF!</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{983A791C-6CC4-4653-99F5-B4E192514990}</c15:txfldGUID>
                      <c15:f>'Partner-related stressors'!#REF!</c15:f>
                      <c15:dlblFieldTableCache>
                        <c:ptCount val="1"/>
                        <c:pt idx="0">
                          <c:v>#REF!</c:v>
                        </c:pt>
                      </c15:dlblFieldTableCache>
                    </c15:dlblFTEntry>
                  </c15:dlblFieldTable>
                  <c15:showDataLabelsRange val="0"/>
                </c:ext>
              </c:extLst>
            </c:dLbl>
            <c:dLbl>
              <c:idx val="3"/>
              <c:tx>
                <c:strRef>
                  <c:f>'Partner-related stressors'!#REF!</c:f>
                  <c:strCache>
                    <c:ptCount val="1"/>
                    <c:pt idx="0">
                      <c:v>#REF!</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{5BE617A9-A27A-4D2F-9F28-07D55176BEA2}</c15:txfldGUID>
                      <c15:f>'Partner-related stressors'!#REF!</c15:f>
                      <c15:dlblFieldTableCache>
                        <c:ptCount val="1"/>
                        <c:pt idx="0">
                          <c:v>#REF!</c:v>
                        </c:pt>
                      </c15:dlblFieldTableCache>
                    </c15:dlblFTEntry>
                  </c15:dlblFieldTable>
                  <c15:showDataLabelsRange val="0"/>
                </c:ext>
              </c:extLst>
            </c:dLbl>
            <c:dLbl>
              <c:idx val="4"/>
              <c:tx>
                <c:strRef>
                  <c:f>'Partner-related stressors'!$C$4</c:f>
                  <c:strCache>
                    <c:ptCount val="1"/>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{D872866A-FA0F-4D66-86B8-C6A23B1D1DF4}</c15:txfldGUID>
                      <c15:f>'Partner-related stressors'!$C$4</c15:f>
                      <c15:dlblFieldTableCache>
                        <c:ptCount val="1"/>
                      </c15:dlblFieldTableCache>
                    </c15:dlblFTEntry>
                  </c15:dlblFieldTable>
                  <c15:showDataLabelsRange val="0"/>
                </c:ext>
              </c:extLst>
            </c:dLbl>
            <c:dLbl>
              <c:idx val="5"/>
              <c:dLblPos val="ctr"/>
              <c:showLegendKey val="0"/>
              <c:showVal val="0"/>
              <c:showCatName val="1"/>
              <c:showSerName val="0"/>
              <c:showPercent val="0"/>
              <c:showBubbleSize val="0"/>
              <c:extLst>
                <c:ext xmlns:c15="http://schemas.microsoft.com/office/drawing/2012/chart" uri="{CE6537A1-D6FC-4f65-9D91-7224C49458BB}"/>
              </c:extLst>
            </c:dLbl>
            <c:spPr>
              <a:ln>
                <a:noFill/>
              </a:ln>
            </c:spPr>
            <c:txPr>
              <a:bodyPr/>
              <a:lstStyle/>
              <a:p>
                <a:pPr>
                  <a:defRPr sz="20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x"/>
            <c:errBarType val="minus"/>
            <c:errValType val="percentage"/>
            <c:noEndCap val="0"/>
            <c:val val="100"/>
            <c:spPr>
              <a:ln w="28575">
                <a:noFill/>
              </a:ln>
            </c:spPr>
          </c:errBars>
          <c:xVal>
            <c:numRef>
              <c:f>'Partner-related stressors'!$B$2:$B$3</c:f>
              <c:numCache>
                <c:formatCode>0</c:formatCode>
                <c:ptCount val="2"/>
                <c:pt idx="0">
                  <c:v>87.7</c:v>
                </c:pt>
                <c:pt idx="1">
                  <c:v>49.9</c:v>
                </c:pt>
              </c:numCache>
            </c:numRef>
          </c:xVal>
          <c:yVal>
            <c:numRef>
              <c:f>'Partner-related stressors'!$G$2:$G$5</c:f>
              <c:numCache>
                <c:formatCode>General</c:formatCode>
                <c:ptCount val="4"/>
                <c:pt idx="0">
                  <c:v>2</c:v>
                </c:pt>
                <c:pt idx="1">
                  <c:v>0.75000000000000033</c:v>
                </c:pt>
              </c:numCache>
            </c:numRef>
          </c:yVal>
          <c:smooth val="0"/>
        </c:ser>
        <c:dLbls>
          <c:showLegendKey val="0"/>
          <c:showVal val="0"/>
          <c:showCatName val="0"/>
          <c:showSerName val="0"/>
          <c:showPercent val="0"/>
          <c:showBubbleSize val="0"/>
        </c:dLbls>
        <c:axId val="194597264"/>
        <c:axId val="194597656"/>
      </c:scatterChart>
      <c:valAx>
        <c:axId val="194597264"/>
        <c:scaling>
          <c:orientation val="minMax"/>
          <c:max val="100"/>
        </c:scaling>
        <c:delete val="0"/>
        <c:axPos val="b"/>
        <c:numFmt formatCode="General\%" sourceLinked="0"/>
        <c:majorTickMark val="out"/>
        <c:minorTickMark val="none"/>
        <c:tickLblPos val="nextTo"/>
        <c:spPr>
          <a:ln w="50800">
            <a:solidFill>
              <a:schemeClr val="tx1"/>
            </a:solidFill>
          </a:ln>
        </c:spPr>
        <c:txPr>
          <a:bodyPr/>
          <a:lstStyle/>
          <a:p>
            <a:pPr>
              <a:defRPr sz="1800" b="1">
                <a:latin typeface="Arial" panose="020B0604020202020204" pitchFamily="34" charset="0"/>
                <a:cs typeface="Arial" panose="020B0604020202020204" pitchFamily="34" charset="0"/>
              </a:defRPr>
            </a:pPr>
            <a:endParaRPr lang="en-US"/>
          </a:p>
        </c:txPr>
        <c:crossAx val="194597656"/>
        <c:crosses val="autoZero"/>
        <c:crossBetween val="midCat"/>
        <c:majorUnit val="25"/>
      </c:valAx>
      <c:valAx>
        <c:axId val="194597656"/>
        <c:scaling>
          <c:orientation val="minMax"/>
          <c:max val="2.5"/>
        </c:scaling>
        <c:delete val="0"/>
        <c:axPos val="l"/>
        <c:numFmt formatCode="General" sourceLinked="1"/>
        <c:majorTickMark val="none"/>
        <c:minorTickMark val="none"/>
        <c:tickLblPos val="none"/>
        <c:spPr>
          <a:ln>
            <a:noFill/>
          </a:ln>
        </c:spPr>
        <c:txPr>
          <a:bodyPr/>
          <a:lstStyle/>
          <a:p>
            <a:pPr>
              <a:defRPr sz="2200"/>
            </a:pPr>
            <a:endParaRPr lang="en-US"/>
          </a:p>
        </c:txPr>
        <c:crossAx val="194597264"/>
        <c:crosses val="autoZero"/>
        <c:crossBetween val="midCat"/>
      </c:valAx>
    </c:plotArea>
    <c:legend>
      <c:legendPos val="r"/>
      <c:layout>
        <c:manualLayout>
          <c:xMode val="edge"/>
          <c:yMode val="edge"/>
          <c:x val="0.22772615207936153"/>
          <c:y val="0.91966593054060042"/>
          <c:w val="0.72732373457365362"/>
          <c:h val="5.5140251032977323E-2"/>
        </c:manualLayout>
      </c:layout>
      <c:overlay val="0"/>
      <c:txPr>
        <a:bodyPr/>
        <a:lstStyle/>
        <a:p>
          <a:pPr>
            <a:defRPr sz="2000" b="0">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2">
    <c:autoUpdate val="0"/>
  </c:externalData>
  <c:userShapes r:id="rId3"/>
</c:chartSpace>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drawing1.xml><?xml version="1.0" encoding="utf-8"?>
<c:userShapes xmlns:c="http://schemas.openxmlformats.org/drawingml/2006/chart">
  <cdr:relSizeAnchor xmlns:cdr="http://schemas.openxmlformats.org/drawingml/2006/chartDrawing">
    <cdr:from>
      <cdr:x>0</cdr:x>
      <cdr:y>0.47065</cdr:y>
    </cdr:from>
    <cdr:to>
      <cdr:x>0.24807</cdr:x>
      <cdr:y>0.69355</cdr:y>
    </cdr:to>
    <cdr:sp macro="" textlink="">
      <cdr:nvSpPr>
        <cdr:cNvPr id="2" name="TextBox 3"/>
        <cdr:cNvSpPr txBox="1"/>
      </cdr:nvSpPr>
      <cdr:spPr>
        <a:xfrm xmlns:a="http://schemas.openxmlformats.org/drawingml/2006/main">
          <a:off x="0" y="2223539"/>
          <a:ext cx="2249449" cy="1053061"/>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800" dirty="0">
              <a:latin typeface="Arial" panose="020B0604020202020204" pitchFamily="34" charset="0"/>
              <a:cs typeface="Arial" panose="020B0604020202020204" pitchFamily="34" charset="0"/>
            </a:rPr>
            <a:t>Mother</a:t>
          </a:r>
          <a:r>
            <a:rPr lang="en-US" sz="1800" baseline="0" dirty="0">
              <a:latin typeface="Arial" panose="020B0604020202020204" pitchFamily="34" charset="0"/>
              <a:cs typeface="Arial" panose="020B0604020202020204" pitchFamily="34" charset="0"/>
            </a:rPr>
            <a:t> reported </a:t>
          </a:r>
          <a:r>
            <a:rPr lang="en-US" sz="1800" b="0" baseline="0" dirty="0">
              <a:solidFill>
                <a:sysClr val="windowText" lastClr="000000"/>
              </a:solidFill>
              <a:latin typeface="Arial" panose="020B0604020202020204" pitchFamily="34" charset="0"/>
              <a:cs typeface="Arial" panose="020B0604020202020204" pitchFamily="34" charset="0"/>
            </a:rPr>
            <a:t>having her </a:t>
          </a:r>
          <a:r>
            <a:rPr lang="en-US" sz="1800" b="1" baseline="0" dirty="0">
              <a:solidFill>
                <a:sysClr val="windowText" lastClr="000000"/>
              </a:solidFill>
              <a:latin typeface="Arial" panose="020B0604020202020204" pitchFamily="34" charset="0"/>
              <a:cs typeface="Arial" panose="020B0604020202020204" pitchFamily="34" charset="0"/>
            </a:rPr>
            <a:t>teeth cleaned during pregnancy</a:t>
          </a:r>
          <a:endParaRPr lang="en-US" sz="1800" b="1" dirty="0">
            <a:solidFill>
              <a:sysClr val="windowText" lastClr="000000"/>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cdr:x>
      <cdr:y>0.14465</cdr:y>
    </cdr:from>
    <cdr:to>
      <cdr:x>0.24807</cdr:x>
      <cdr:y>0.36755</cdr:y>
    </cdr:to>
    <cdr:sp macro="" textlink="">
      <cdr:nvSpPr>
        <cdr:cNvPr id="3" name="TextBox 3"/>
        <cdr:cNvSpPr txBox="1"/>
      </cdr:nvSpPr>
      <cdr:spPr>
        <a:xfrm xmlns:a="http://schemas.openxmlformats.org/drawingml/2006/main">
          <a:off x="-38100" y="683402"/>
          <a:ext cx="2249449" cy="1053061"/>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800" dirty="0">
              <a:latin typeface="Arial" panose="020B0604020202020204" pitchFamily="34" charset="0"/>
              <a:cs typeface="Arial" panose="020B0604020202020204" pitchFamily="34" charset="0"/>
            </a:rPr>
            <a:t>Mother</a:t>
          </a:r>
          <a:r>
            <a:rPr lang="en-US" sz="1800" baseline="0" dirty="0">
              <a:latin typeface="Arial" panose="020B0604020202020204" pitchFamily="34" charset="0"/>
              <a:cs typeface="Arial" panose="020B0604020202020204" pitchFamily="34" charset="0"/>
            </a:rPr>
            <a:t> reported </a:t>
          </a:r>
          <a:r>
            <a:rPr lang="en-US" sz="1800" b="0" baseline="0" dirty="0">
              <a:solidFill>
                <a:sysClr val="windowText" lastClr="000000"/>
              </a:solidFill>
              <a:latin typeface="Arial" panose="020B0604020202020204" pitchFamily="34" charset="0"/>
              <a:cs typeface="Arial" panose="020B0604020202020204" pitchFamily="34" charset="0"/>
            </a:rPr>
            <a:t>having her </a:t>
          </a:r>
          <a:r>
            <a:rPr lang="en-US" sz="1800" b="1" baseline="0" dirty="0">
              <a:solidFill>
                <a:sysClr val="windowText" lastClr="000000"/>
              </a:solidFill>
              <a:latin typeface="Arial" panose="020B0604020202020204" pitchFamily="34" charset="0"/>
              <a:cs typeface="Arial" panose="020B0604020202020204" pitchFamily="34" charset="0"/>
            </a:rPr>
            <a:t>teeth </a:t>
          </a:r>
          <a:r>
            <a:rPr lang="en-US" sz="1800" b="1" baseline="0" dirty="0" smtClean="0">
              <a:solidFill>
                <a:sysClr val="windowText" lastClr="000000"/>
              </a:solidFill>
              <a:latin typeface="Arial" panose="020B0604020202020204" pitchFamily="34" charset="0"/>
              <a:cs typeface="Arial" panose="020B0604020202020204" pitchFamily="34" charset="0"/>
            </a:rPr>
            <a:t>cleaned</a:t>
          </a:r>
          <a:r>
            <a:rPr lang="en-US" sz="1800" b="1" dirty="0" smtClean="0">
              <a:solidFill>
                <a:sysClr val="windowText" lastClr="000000"/>
              </a:solidFill>
              <a:latin typeface="Arial" panose="020B0604020202020204" pitchFamily="34" charset="0"/>
              <a:cs typeface="Arial" panose="020B0604020202020204" pitchFamily="34" charset="0"/>
            </a:rPr>
            <a:t> in year before</a:t>
          </a:r>
          <a:r>
            <a:rPr lang="en-US" sz="1800" b="1" baseline="0" dirty="0" smtClean="0">
              <a:solidFill>
                <a:sysClr val="windowText" lastClr="000000"/>
              </a:solidFill>
              <a:latin typeface="Arial" panose="020B0604020202020204" pitchFamily="34" charset="0"/>
              <a:cs typeface="Arial" panose="020B0604020202020204" pitchFamily="34" charset="0"/>
            </a:rPr>
            <a:t> pregnancy</a:t>
          </a:r>
          <a:endParaRPr lang="en-US" sz="1800" b="1" dirty="0">
            <a:solidFill>
              <a:sysClr val="windowText" lastClr="000000"/>
            </a:solidFill>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0.00666</cdr:x>
      <cdr:y>0.11692</cdr:y>
    </cdr:from>
    <cdr:to>
      <cdr:x>0.24715</cdr:x>
      <cdr:y>0.33063</cdr:y>
    </cdr:to>
    <cdr:sp macro="" textlink="">
      <cdr:nvSpPr>
        <cdr:cNvPr id="2" name="TextBox 3"/>
        <cdr:cNvSpPr txBox="1"/>
      </cdr:nvSpPr>
      <cdr:spPr>
        <a:xfrm xmlns:a="http://schemas.openxmlformats.org/drawingml/2006/main">
          <a:off x="58250" y="531583"/>
          <a:ext cx="2102628" cy="971639"/>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800" dirty="0">
              <a:latin typeface="Arial" panose="020B0604020202020204" pitchFamily="34" charset="0"/>
              <a:cs typeface="Arial" panose="020B0604020202020204" pitchFamily="34" charset="0"/>
            </a:rPr>
            <a:t>Mother</a:t>
          </a:r>
          <a:r>
            <a:rPr lang="en-US" sz="1800" baseline="0" dirty="0">
              <a:latin typeface="Arial" panose="020B0604020202020204" pitchFamily="34" charset="0"/>
              <a:cs typeface="Arial" panose="020B0604020202020204" pitchFamily="34" charset="0"/>
            </a:rPr>
            <a:t> reported </a:t>
          </a:r>
          <a:r>
            <a:rPr lang="en-US" sz="1800" b="0" baseline="0" dirty="0">
              <a:solidFill>
                <a:sysClr val="windowText" lastClr="000000"/>
              </a:solidFill>
              <a:latin typeface="Arial" panose="020B0604020202020204" pitchFamily="34" charset="0"/>
              <a:cs typeface="Arial" panose="020B0604020202020204" pitchFamily="34" charset="0"/>
            </a:rPr>
            <a:t>having her </a:t>
          </a:r>
          <a:r>
            <a:rPr lang="en-US" sz="1800" b="1" baseline="0" dirty="0">
              <a:solidFill>
                <a:sysClr val="windowText" lastClr="000000"/>
              </a:solidFill>
              <a:latin typeface="Arial" panose="020B0604020202020204" pitchFamily="34" charset="0"/>
              <a:cs typeface="Arial" panose="020B0604020202020204" pitchFamily="34" charset="0"/>
            </a:rPr>
            <a:t>teeth </a:t>
          </a:r>
          <a:r>
            <a:rPr lang="en-US" sz="1800" b="1" baseline="0" dirty="0" smtClean="0">
              <a:solidFill>
                <a:sysClr val="windowText" lastClr="000000"/>
              </a:solidFill>
              <a:latin typeface="Arial" panose="020B0604020202020204" pitchFamily="34" charset="0"/>
              <a:cs typeface="Arial" panose="020B0604020202020204" pitchFamily="34" charset="0"/>
            </a:rPr>
            <a:t>cleaned</a:t>
          </a:r>
          <a:r>
            <a:rPr lang="en-US" sz="1800" b="1" dirty="0" smtClean="0">
              <a:solidFill>
                <a:sysClr val="windowText" lastClr="000000"/>
              </a:solidFill>
              <a:latin typeface="Arial" panose="020B0604020202020204" pitchFamily="34" charset="0"/>
              <a:cs typeface="Arial" panose="020B0604020202020204" pitchFamily="34" charset="0"/>
            </a:rPr>
            <a:t> in year before</a:t>
          </a:r>
          <a:r>
            <a:rPr lang="en-US" sz="1800" b="1" baseline="0" dirty="0" smtClean="0">
              <a:solidFill>
                <a:sysClr val="windowText" lastClr="000000"/>
              </a:solidFill>
              <a:latin typeface="Arial" panose="020B0604020202020204" pitchFamily="34" charset="0"/>
              <a:cs typeface="Arial" panose="020B0604020202020204" pitchFamily="34" charset="0"/>
            </a:rPr>
            <a:t> pregnancy</a:t>
          </a:r>
          <a:endParaRPr lang="en-US" sz="1800" b="1" dirty="0">
            <a:solidFill>
              <a:sysClr val="windowText" lastClr="000000"/>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0.00666</cdr:x>
      <cdr:y>0.48603</cdr:y>
    </cdr:from>
    <cdr:to>
      <cdr:x>0.24715</cdr:x>
      <cdr:y>0.69974</cdr:y>
    </cdr:to>
    <cdr:sp macro="" textlink="">
      <cdr:nvSpPr>
        <cdr:cNvPr id="3" name="TextBox 3"/>
        <cdr:cNvSpPr txBox="1"/>
      </cdr:nvSpPr>
      <cdr:spPr>
        <a:xfrm xmlns:a="http://schemas.openxmlformats.org/drawingml/2006/main">
          <a:off x="58250" y="2209800"/>
          <a:ext cx="2102628" cy="971639"/>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800" dirty="0">
              <a:latin typeface="Arial" panose="020B0604020202020204" pitchFamily="34" charset="0"/>
              <a:cs typeface="Arial" panose="020B0604020202020204" pitchFamily="34" charset="0"/>
            </a:rPr>
            <a:t>Mother</a:t>
          </a:r>
          <a:r>
            <a:rPr lang="en-US" sz="1800" baseline="0" dirty="0">
              <a:latin typeface="Arial" panose="020B0604020202020204" pitchFamily="34" charset="0"/>
              <a:cs typeface="Arial" panose="020B0604020202020204" pitchFamily="34" charset="0"/>
            </a:rPr>
            <a:t> reported </a:t>
          </a:r>
          <a:r>
            <a:rPr lang="en-US" sz="1800" b="0" baseline="0" dirty="0">
              <a:solidFill>
                <a:sysClr val="windowText" lastClr="000000"/>
              </a:solidFill>
              <a:latin typeface="Arial" panose="020B0604020202020204" pitchFamily="34" charset="0"/>
              <a:cs typeface="Arial" panose="020B0604020202020204" pitchFamily="34" charset="0"/>
            </a:rPr>
            <a:t>having her </a:t>
          </a:r>
          <a:r>
            <a:rPr lang="en-US" sz="1800" b="1" baseline="0" dirty="0">
              <a:solidFill>
                <a:sysClr val="windowText" lastClr="000000"/>
              </a:solidFill>
              <a:latin typeface="Arial" panose="020B0604020202020204" pitchFamily="34" charset="0"/>
              <a:cs typeface="Arial" panose="020B0604020202020204" pitchFamily="34" charset="0"/>
            </a:rPr>
            <a:t>teeth cleaned during pregnancy</a:t>
          </a:r>
          <a:endParaRPr lang="en-US" sz="1800" b="1" dirty="0">
            <a:solidFill>
              <a:sysClr val="windowText" lastClr="000000"/>
            </a:solidFill>
            <a:latin typeface="Arial" panose="020B0604020202020204" pitchFamily="34" charset="0"/>
            <a:cs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0.00318</cdr:x>
      <cdr:y>0.20391</cdr:y>
    </cdr:from>
    <cdr:to>
      <cdr:x>0.28207</cdr:x>
      <cdr:y>0.41762</cdr:y>
    </cdr:to>
    <cdr:sp macro="" textlink="">
      <cdr:nvSpPr>
        <cdr:cNvPr id="2" name="TextBox 3"/>
        <cdr:cNvSpPr txBox="1"/>
      </cdr:nvSpPr>
      <cdr:spPr>
        <a:xfrm xmlns:a="http://schemas.openxmlformats.org/drawingml/2006/main">
          <a:off x="27764" y="927098"/>
          <a:ext cx="2438400" cy="971654"/>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l"/>
          <a:r>
            <a:rPr lang="en-US" sz="1800" dirty="0">
              <a:latin typeface="Arial" panose="020B0604020202020204" pitchFamily="34" charset="0"/>
              <a:cs typeface="Arial" panose="020B0604020202020204" pitchFamily="34" charset="0"/>
            </a:rPr>
            <a:t>Mother</a:t>
          </a:r>
          <a:r>
            <a:rPr lang="en-US" sz="1800" baseline="0"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knew it was important to care for </a:t>
          </a:r>
          <a:r>
            <a:rPr lang="en-US" sz="1800" b="1" dirty="0" smtClean="0">
              <a:latin typeface="Arial" panose="020B0604020202020204" pitchFamily="34" charset="0"/>
              <a:cs typeface="Arial" panose="020B0604020202020204" pitchFamily="34" charset="0"/>
            </a:rPr>
            <a:t>her </a:t>
          </a:r>
          <a:r>
            <a:rPr lang="en-US" sz="1800" b="1" dirty="0">
              <a:latin typeface="Arial" panose="020B0604020202020204" pitchFamily="34" charset="0"/>
              <a:cs typeface="Arial" panose="020B0604020202020204" pitchFamily="34" charset="0"/>
            </a:rPr>
            <a:t>teeth and gums during pregnancy</a:t>
          </a:r>
        </a:p>
        <a:p xmlns:a="http://schemas.openxmlformats.org/drawingml/2006/main">
          <a:endParaRPr lang="en-US" sz="1800" b="1" dirty="0">
            <a:solidFill>
              <a:sysClr val="windowText" lastClr="000000"/>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0.00318</cdr:x>
      <cdr:y>0.53911</cdr:y>
    </cdr:from>
    <cdr:to>
      <cdr:x>0.28207</cdr:x>
      <cdr:y>0.75282</cdr:y>
    </cdr:to>
    <cdr:sp macro="" textlink="">
      <cdr:nvSpPr>
        <cdr:cNvPr id="3" name="TextBox 3"/>
        <cdr:cNvSpPr txBox="1"/>
      </cdr:nvSpPr>
      <cdr:spPr>
        <a:xfrm xmlns:a="http://schemas.openxmlformats.org/drawingml/2006/main">
          <a:off x="27764" y="2451098"/>
          <a:ext cx="2438400" cy="971653"/>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l"/>
          <a:r>
            <a:rPr lang="en-US" sz="1800" dirty="0">
              <a:latin typeface="Arial" panose="020B0604020202020204" pitchFamily="34" charset="0"/>
              <a:cs typeface="Arial" panose="020B0604020202020204" pitchFamily="34" charset="0"/>
            </a:rPr>
            <a:t>Mother</a:t>
          </a:r>
          <a:r>
            <a:rPr lang="en-US" sz="1800" baseline="0" dirty="0">
              <a:latin typeface="Arial" panose="020B0604020202020204" pitchFamily="34" charset="0"/>
              <a:cs typeface="Arial" panose="020B0604020202020204" pitchFamily="34" charset="0"/>
            </a:rPr>
            <a:t> reported </a:t>
          </a:r>
          <a:r>
            <a:rPr lang="en-US" sz="1800" b="0" baseline="0" dirty="0" smtClean="0">
              <a:solidFill>
                <a:sysClr val="windowText" lastClr="000000"/>
              </a:solidFill>
              <a:latin typeface="Arial" panose="020B0604020202020204" pitchFamily="34" charset="0"/>
              <a:cs typeface="Arial" panose="020B0604020202020204" pitchFamily="34" charset="0"/>
            </a:rPr>
            <a:t>that a </a:t>
          </a:r>
          <a:r>
            <a:rPr lang="en-US" sz="1800" b="1" dirty="0" smtClean="0">
              <a:solidFill>
                <a:srgbClr val="000000"/>
              </a:solidFill>
              <a:latin typeface="Arial" panose="020B0604020202020204" pitchFamily="34" charset="0"/>
              <a:cs typeface="Arial" panose="020B0604020202020204" pitchFamily="34" charset="0"/>
            </a:rPr>
            <a:t>health care </a:t>
          </a:r>
          <a:r>
            <a:rPr lang="en-US" sz="1800" b="1" dirty="0">
              <a:solidFill>
                <a:srgbClr val="000000"/>
              </a:solidFill>
              <a:latin typeface="Arial" panose="020B0604020202020204" pitchFamily="34" charset="0"/>
              <a:cs typeface="Arial" panose="020B0604020202020204" pitchFamily="34" charset="0"/>
            </a:rPr>
            <a:t>worker talked to </a:t>
          </a:r>
          <a:r>
            <a:rPr lang="en-US" sz="1800" b="1" dirty="0" smtClean="0">
              <a:solidFill>
                <a:srgbClr val="000000"/>
              </a:solidFill>
              <a:latin typeface="Arial" panose="020B0604020202020204" pitchFamily="34" charset="0"/>
              <a:cs typeface="Arial" panose="020B0604020202020204" pitchFamily="34" charset="0"/>
            </a:rPr>
            <a:t>her </a:t>
          </a:r>
          <a:r>
            <a:rPr lang="en-US" sz="1800" b="1" dirty="0">
              <a:solidFill>
                <a:srgbClr val="000000"/>
              </a:solidFill>
              <a:latin typeface="Arial" panose="020B0604020202020204" pitchFamily="34" charset="0"/>
              <a:cs typeface="Arial" panose="020B0604020202020204" pitchFamily="34" charset="0"/>
            </a:rPr>
            <a:t>about how to care for </a:t>
          </a:r>
          <a:r>
            <a:rPr lang="en-US" sz="1800" b="1" dirty="0" smtClean="0">
              <a:solidFill>
                <a:srgbClr val="000000"/>
              </a:solidFill>
              <a:latin typeface="Arial" panose="020B0604020202020204" pitchFamily="34" charset="0"/>
              <a:cs typeface="Arial" panose="020B0604020202020204" pitchFamily="34" charset="0"/>
            </a:rPr>
            <a:t>her </a:t>
          </a:r>
          <a:r>
            <a:rPr lang="en-US" sz="1800" b="1" dirty="0">
              <a:solidFill>
                <a:srgbClr val="000000"/>
              </a:solidFill>
              <a:latin typeface="Arial" panose="020B0604020202020204" pitchFamily="34" charset="0"/>
              <a:cs typeface="Arial" panose="020B0604020202020204" pitchFamily="34" charset="0"/>
            </a:rPr>
            <a:t>teeth and gums</a:t>
          </a:r>
        </a:p>
        <a:p xmlns:a="http://schemas.openxmlformats.org/drawingml/2006/main">
          <a:endParaRPr lang="en-US" sz="1800" b="1" dirty="0">
            <a:solidFill>
              <a:sysClr val="windowText" lastClr="000000"/>
            </a:solidFill>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t>Pregnancy and Infant Oral Health</a:t>
            </a:r>
          </a:p>
          <a:p>
            <a:r>
              <a:rPr lang="en-US" dirty="0"/>
              <a:t>f</a:t>
            </a:r>
            <a:r>
              <a:rPr lang="en-US" dirty="0" smtClean="0"/>
              <a:t>or Dental Hygiene Students</a:t>
            </a: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DFAE68C-5639-49A2-875E-5049227AA6C9}" type="datetimeFigureOut">
              <a:rPr lang="en-US" smtClean="0"/>
              <a:pPr/>
              <a:t>6/18/2019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t>www.chawisconsin.org </a:t>
            </a: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0152EE-211E-464B-896A-BC2C12AAD460}" type="slidenum">
              <a:rPr lang="en-US" smtClean="0"/>
              <a:pPr/>
              <a:t>‹#›</a:t>
            </a:fld>
            <a:endParaRPr lang="en-US"/>
          </a:p>
        </p:txBody>
      </p:sp>
    </p:spTree>
    <p:extLst>
      <p:ext uri="{BB962C8B-B14F-4D97-AF65-F5344CB8AC3E}">
        <p14:creationId xmlns:p14="http://schemas.microsoft.com/office/powerpoint/2010/main" val="2465096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FE9097-D8E8-4F5B-AFE1-A574269E9572}" type="datetimeFigureOut">
              <a:rPr lang="en-US" smtClean="0"/>
              <a:pPr/>
              <a:t>6/18/2019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E2FE06-982E-4338-BA6E-1F3B19FA5321}" type="slidenum">
              <a:rPr lang="en-US" smtClean="0"/>
              <a:pPr/>
              <a:t>‹#›</a:t>
            </a:fld>
            <a:endParaRPr lang="en-US"/>
          </a:p>
        </p:txBody>
      </p:sp>
    </p:spTree>
    <p:extLst>
      <p:ext uri="{BB962C8B-B14F-4D97-AF65-F5344CB8AC3E}">
        <p14:creationId xmlns:p14="http://schemas.microsoft.com/office/powerpoint/2010/main" val="2998632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E21C63-DE50-455B-9AFE-A0FC73B6E267}" type="slidenum">
              <a:rPr lang="en-US" smtClean="0"/>
              <a:t>2</a:t>
            </a:fld>
            <a:endParaRPr lang="en-US"/>
          </a:p>
        </p:txBody>
      </p:sp>
    </p:spTree>
    <p:extLst>
      <p:ext uri="{BB962C8B-B14F-4D97-AF65-F5344CB8AC3E}">
        <p14:creationId xmlns:p14="http://schemas.microsoft.com/office/powerpoint/2010/main" val="1128067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article is only available via PDF found on flash</a:t>
            </a:r>
            <a:r>
              <a:rPr lang="en-US" baseline="0" dirty="0" smtClean="0"/>
              <a:t> drive.</a:t>
            </a:r>
            <a:endParaRPr lang="en-US" dirty="0"/>
          </a:p>
        </p:txBody>
      </p:sp>
      <p:sp>
        <p:nvSpPr>
          <p:cNvPr id="4" name="Slide Number Placeholder 3"/>
          <p:cNvSpPr>
            <a:spLocks noGrp="1"/>
          </p:cNvSpPr>
          <p:nvPr>
            <p:ph type="sldNum" sz="quarter" idx="10"/>
          </p:nvPr>
        </p:nvSpPr>
        <p:spPr/>
        <p:txBody>
          <a:bodyPr/>
          <a:lstStyle/>
          <a:p>
            <a:fld id="{DDE2FE06-982E-4338-BA6E-1F3B19FA5321}" type="slidenum">
              <a:rPr lang="en-US" smtClean="0"/>
              <a:pPr/>
              <a:t>16</a:t>
            </a:fld>
            <a:endParaRPr lang="en-US"/>
          </a:p>
        </p:txBody>
      </p:sp>
    </p:spTree>
    <p:extLst>
      <p:ext uri="{BB962C8B-B14F-4D97-AF65-F5344CB8AC3E}">
        <p14:creationId xmlns:p14="http://schemas.microsoft.com/office/powerpoint/2010/main" val="3215812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E2FE06-982E-4338-BA6E-1F3B19FA5321}" type="slidenum">
              <a:rPr lang="en-US" smtClean="0"/>
              <a:pPr/>
              <a:t>17</a:t>
            </a:fld>
            <a:endParaRPr lang="en-US"/>
          </a:p>
        </p:txBody>
      </p:sp>
    </p:spTree>
    <p:extLst>
      <p:ext uri="{BB962C8B-B14F-4D97-AF65-F5344CB8AC3E}">
        <p14:creationId xmlns:p14="http://schemas.microsoft.com/office/powerpoint/2010/main" val="2371865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DE2FE06-982E-4338-BA6E-1F3B19FA5321}" type="slidenum">
              <a:rPr lang="en-US" smtClean="0"/>
              <a:pPr/>
              <a:t>19</a:t>
            </a:fld>
            <a:endParaRPr lang="en-US"/>
          </a:p>
        </p:txBody>
      </p:sp>
    </p:spTree>
    <p:extLst>
      <p:ext uri="{BB962C8B-B14F-4D97-AF65-F5344CB8AC3E}">
        <p14:creationId xmlns:p14="http://schemas.microsoft.com/office/powerpoint/2010/main" val="3199419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E2FE06-982E-4338-BA6E-1F3B19FA5321}" type="slidenum">
              <a:rPr lang="en-US" smtClean="0"/>
              <a:pPr/>
              <a:t>22</a:t>
            </a:fld>
            <a:endParaRPr lang="en-US"/>
          </a:p>
        </p:txBody>
      </p:sp>
    </p:spTree>
    <p:extLst>
      <p:ext uri="{BB962C8B-B14F-4D97-AF65-F5344CB8AC3E}">
        <p14:creationId xmlns:p14="http://schemas.microsoft.com/office/powerpoint/2010/main" val="2359144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E2FE06-982E-4338-BA6E-1F3B19FA5321}" type="slidenum">
              <a:rPr lang="en-US" smtClean="0"/>
              <a:pPr/>
              <a:t>24</a:t>
            </a:fld>
            <a:endParaRPr lang="en-US"/>
          </a:p>
        </p:txBody>
      </p:sp>
    </p:spTree>
    <p:extLst>
      <p:ext uri="{BB962C8B-B14F-4D97-AF65-F5344CB8AC3E}">
        <p14:creationId xmlns:p14="http://schemas.microsoft.com/office/powerpoint/2010/main" val="1494153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E2FE06-982E-4338-BA6E-1F3B19FA5321}" type="slidenum">
              <a:rPr lang="en-US" smtClean="0"/>
              <a:pPr/>
              <a:t>25</a:t>
            </a:fld>
            <a:endParaRPr lang="en-US"/>
          </a:p>
        </p:txBody>
      </p:sp>
    </p:spTree>
    <p:extLst>
      <p:ext uri="{BB962C8B-B14F-4D97-AF65-F5344CB8AC3E}">
        <p14:creationId xmlns:p14="http://schemas.microsoft.com/office/powerpoint/2010/main" val="2765225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E2FE06-982E-4338-BA6E-1F3B19FA5321}" type="slidenum">
              <a:rPr lang="en-US" smtClean="0"/>
              <a:pPr/>
              <a:t>29</a:t>
            </a:fld>
            <a:endParaRPr lang="en-US"/>
          </a:p>
        </p:txBody>
      </p:sp>
    </p:spTree>
    <p:extLst>
      <p:ext uri="{BB962C8B-B14F-4D97-AF65-F5344CB8AC3E}">
        <p14:creationId xmlns:p14="http://schemas.microsoft.com/office/powerpoint/2010/main" val="1627870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E2FE06-982E-4338-BA6E-1F3B19FA5321}" type="slidenum">
              <a:rPr lang="en-US" smtClean="0"/>
              <a:pPr/>
              <a:t>4</a:t>
            </a:fld>
            <a:endParaRPr lang="en-US"/>
          </a:p>
        </p:txBody>
      </p:sp>
    </p:spTree>
    <p:extLst>
      <p:ext uri="{BB962C8B-B14F-4D97-AF65-F5344CB8AC3E}">
        <p14:creationId xmlns:p14="http://schemas.microsoft.com/office/powerpoint/2010/main" val="4136295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endParaRPr lang="en-US" dirty="0"/>
          </a:p>
        </p:txBody>
      </p:sp>
      <p:sp>
        <p:nvSpPr>
          <p:cNvPr id="4" name="Slide Number Placeholder 3"/>
          <p:cNvSpPr>
            <a:spLocks noGrp="1"/>
          </p:cNvSpPr>
          <p:nvPr>
            <p:ph type="sldNum" sz="quarter" idx="10"/>
          </p:nvPr>
        </p:nvSpPr>
        <p:spPr/>
        <p:txBody>
          <a:bodyPr/>
          <a:lstStyle/>
          <a:p>
            <a:fld id="{C6BCB300-292E-44E6-B285-A6F3883A8440}" type="slidenum">
              <a:rPr lang="en-US" smtClean="0"/>
              <a:pPr/>
              <a:t>5</a:t>
            </a:fld>
            <a:endParaRPr lang="en-US" dirty="0"/>
          </a:p>
        </p:txBody>
      </p:sp>
    </p:spTree>
    <p:extLst>
      <p:ext uri="{BB962C8B-B14F-4D97-AF65-F5344CB8AC3E}">
        <p14:creationId xmlns:p14="http://schemas.microsoft.com/office/powerpoint/2010/main" val="2422884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3938E0-71A3-4E96-BFBE-85B225603D7D}" type="slidenum">
              <a:rPr lang="en-US" smtClean="0"/>
              <a:pPr/>
              <a:t>6</a:t>
            </a:fld>
            <a:endParaRPr lang="en-US" dirty="0"/>
          </a:p>
        </p:txBody>
      </p:sp>
    </p:spTree>
    <p:extLst>
      <p:ext uri="{BB962C8B-B14F-4D97-AF65-F5344CB8AC3E}">
        <p14:creationId xmlns:p14="http://schemas.microsoft.com/office/powerpoint/2010/main" val="1454692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3938E0-71A3-4E96-BFBE-85B225603D7D}"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454692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E2FE06-982E-4338-BA6E-1F3B19FA5321}" type="slidenum">
              <a:rPr lang="en-US" smtClean="0"/>
              <a:pPr/>
              <a:t>10</a:t>
            </a:fld>
            <a:endParaRPr lang="en-US"/>
          </a:p>
        </p:txBody>
      </p:sp>
    </p:spTree>
    <p:extLst>
      <p:ext uri="{BB962C8B-B14F-4D97-AF65-F5344CB8AC3E}">
        <p14:creationId xmlns:p14="http://schemas.microsoft.com/office/powerpoint/2010/main" val="2261863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DDE2FE06-982E-4338-BA6E-1F3B19FA5321}" type="slidenum">
              <a:rPr lang="en-US" smtClean="0"/>
              <a:pPr/>
              <a:t>12</a:t>
            </a:fld>
            <a:endParaRPr lang="en-US"/>
          </a:p>
        </p:txBody>
      </p:sp>
    </p:spTree>
    <p:extLst>
      <p:ext uri="{BB962C8B-B14F-4D97-AF65-F5344CB8AC3E}">
        <p14:creationId xmlns:p14="http://schemas.microsoft.com/office/powerpoint/2010/main" val="2611427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Offenbacher</a:t>
            </a:r>
            <a:r>
              <a:rPr lang="en-US" baseline="0" dirty="0" smtClean="0"/>
              <a:t> article included on flash drive folder for Module 1.</a:t>
            </a:r>
            <a:endParaRPr lang="en-US" dirty="0"/>
          </a:p>
        </p:txBody>
      </p:sp>
      <p:sp>
        <p:nvSpPr>
          <p:cNvPr id="4" name="Slide Number Placeholder 3"/>
          <p:cNvSpPr>
            <a:spLocks noGrp="1"/>
          </p:cNvSpPr>
          <p:nvPr>
            <p:ph type="sldNum" sz="quarter" idx="10"/>
          </p:nvPr>
        </p:nvSpPr>
        <p:spPr/>
        <p:txBody>
          <a:bodyPr/>
          <a:lstStyle/>
          <a:p>
            <a:fld id="{DDE2FE06-982E-4338-BA6E-1F3B19FA5321}" type="slidenum">
              <a:rPr lang="en-US" smtClean="0"/>
              <a:pPr/>
              <a:t>13</a:t>
            </a:fld>
            <a:endParaRPr lang="en-US"/>
          </a:p>
        </p:txBody>
      </p:sp>
    </p:spTree>
    <p:extLst>
      <p:ext uri="{BB962C8B-B14F-4D97-AF65-F5344CB8AC3E}">
        <p14:creationId xmlns:p14="http://schemas.microsoft.com/office/powerpoint/2010/main" val="3946049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DE2FE06-982E-4338-BA6E-1F3B19FA5321}" type="slidenum">
              <a:rPr lang="en-US" smtClean="0"/>
              <a:pPr/>
              <a:t>15</a:t>
            </a:fld>
            <a:endParaRPr lang="en-US"/>
          </a:p>
        </p:txBody>
      </p:sp>
    </p:spTree>
    <p:extLst>
      <p:ext uri="{BB962C8B-B14F-4D97-AF65-F5344CB8AC3E}">
        <p14:creationId xmlns:p14="http://schemas.microsoft.com/office/powerpoint/2010/main" val="2235751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178230-C050-4C1E-86CA-3CA7CB8A8ED8}" type="datetimeFigureOut">
              <a:rPr lang="en-US" smtClean="0"/>
              <a:pPr/>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4B4C5E-658C-4ED7-9187-6465CF6D867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178230-C050-4C1E-86CA-3CA7CB8A8ED8}" type="datetimeFigureOut">
              <a:rPr lang="en-US" smtClean="0"/>
              <a:pPr/>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4B4C5E-658C-4ED7-9187-6465CF6D867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178230-C050-4C1E-86CA-3CA7CB8A8ED8}" type="datetimeFigureOut">
              <a:rPr lang="en-US" smtClean="0"/>
              <a:pPr/>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4B4C5E-658C-4ED7-9187-6465CF6D867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userDrawn="1"/>
        </p:nvGrpSpPr>
        <p:grpSpPr bwMode="auto">
          <a:xfrm>
            <a:off x="762000" y="1066800"/>
            <a:ext cx="7543800" cy="1981200"/>
            <a:chOff x="240" y="672"/>
            <a:chExt cx="3936" cy="960"/>
          </a:xfrm>
        </p:grpSpPr>
        <p:sp>
          <p:nvSpPr>
            <p:cNvPr id="8" name="AutoShape 11"/>
            <p:cNvSpPr>
              <a:spLocks noChangeArrowheads="1"/>
            </p:cNvSpPr>
            <p:nvPr/>
          </p:nvSpPr>
          <p:spPr bwMode="auto">
            <a:xfrm>
              <a:off x="1824" y="672"/>
              <a:ext cx="2352" cy="960"/>
            </a:xfrm>
            <a:prstGeom prst="flowChartOnlineStorag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endParaRPr>
            </a:p>
          </p:txBody>
        </p:sp>
        <p:sp>
          <p:nvSpPr>
            <p:cNvPr id="9" name="AutoShape 13"/>
            <p:cNvSpPr>
              <a:spLocks noChangeArrowheads="1"/>
            </p:cNvSpPr>
            <p:nvPr/>
          </p:nvSpPr>
          <p:spPr bwMode="auto">
            <a:xfrm rot="10800000">
              <a:off x="240" y="672"/>
              <a:ext cx="2352" cy="960"/>
            </a:xfrm>
            <a:prstGeom prst="flowChartOnlineStorag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endParaRPr>
            </a:p>
          </p:txBody>
        </p:sp>
      </p:grpSp>
      <p:sp>
        <p:nvSpPr>
          <p:cNvPr id="2" name="Title 1"/>
          <p:cNvSpPr>
            <a:spLocks noGrp="1"/>
          </p:cNvSpPr>
          <p:nvPr>
            <p:ph type="ctrTitle" hasCustomPrompt="1"/>
          </p:nvPr>
        </p:nvSpPr>
        <p:spPr>
          <a:xfrm>
            <a:off x="1524000" y="1295400"/>
            <a:ext cx="6019800" cy="1470025"/>
          </a:xfrm>
        </p:spPr>
        <p:txBody>
          <a:bodyPr/>
          <a:lstStyle>
            <a:lvl1pPr>
              <a:defRPr b="1">
                <a:solidFill>
                  <a:srgbClr val="002060"/>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rgbClr val="618B92"/>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453337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p:txBody>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24149842-55D9-4A7E-B6EB-FD6B3A4BED3C}" type="slidenum">
              <a:rPr lang="en-US"/>
              <a:pPr/>
              <a:t>‹#›</a:t>
            </a:fld>
            <a:endParaRPr lang="en-US" dirty="0"/>
          </a:p>
        </p:txBody>
      </p:sp>
    </p:spTree>
    <p:extLst>
      <p:ext uri="{BB962C8B-B14F-4D97-AF65-F5344CB8AC3E}">
        <p14:creationId xmlns:p14="http://schemas.microsoft.com/office/powerpoint/2010/main" val="501699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151987C-CD1C-41A4-993B-7625623E1D99}" type="slidenum">
              <a:rPr lang="en-US"/>
              <a:pPr/>
              <a:t>‹#›</a:t>
            </a:fld>
            <a:endParaRPr lang="en-US" dirty="0"/>
          </a:p>
        </p:txBody>
      </p:sp>
    </p:spTree>
    <p:extLst>
      <p:ext uri="{BB962C8B-B14F-4D97-AF65-F5344CB8AC3E}">
        <p14:creationId xmlns:p14="http://schemas.microsoft.com/office/powerpoint/2010/main" val="4155589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sz="half" idx="1" hasCustomPrompt="1"/>
          </p:nvPr>
        </p:nvSpPr>
        <p:spPr>
          <a:xfrm>
            <a:off x="457200" y="2133601"/>
            <a:ext cx="40386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2133601"/>
            <a:ext cx="40386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E7B2D742-555F-4DC4-8661-441CA1BB81AC}" type="slidenum">
              <a:rPr lang="en-US"/>
              <a:pPr/>
              <a:t>‹#›</a:t>
            </a:fld>
            <a:endParaRPr lang="en-US" dirty="0"/>
          </a:p>
        </p:txBody>
      </p:sp>
    </p:spTree>
    <p:extLst>
      <p:ext uri="{BB962C8B-B14F-4D97-AF65-F5344CB8AC3E}">
        <p14:creationId xmlns:p14="http://schemas.microsoft.com/office/powerpoint/2010/main" val="1026761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457200" y="2103438"/>
            <a:ext cx="4040188" cy="86836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hasCustomPrompt="1"/>
          </p:nvPr>
        </p:nvSpPr>
        <p:spPr>
          <a:xfrm>
            <a:off x="457200" y="3048000"/>
            <a:ext cx="4040188" cy="2895600"/>
          </a:xfrm>
        </p:spPr>
        <p:txBody>
          <a:bodyPr/>
          <a:lstStyle>
            <a:lvl1pPr>
              <a:defRPr sz="2800" baseline="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2103438"/>
            <a:ext cx="4041775" cy="86836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hasCustomPrompt="1"/>
          </p:nvPr>
        </p:nvSpPr>
        <p:spPr>
          <a:xfrm>
            <a:off x="4645025" y="3048000"/>
            <a:ext cx="4041775" cy="2895600"/>
          </a:xfrm>
        </p:spPr>
        <p:txBody>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AA385A77-0412-4F6F-9798-DEC4D638E01E}" type="slidenum">
              <a:rPr lang="en-US"/>
              <a:pPr/>
              <a:t>‹#›</a:t>
            </a:fld>
            <a:endParaRPr lang="en-US" dirty="0"/>
          </a:p>
        </p:txBody>
      </p:sp>
    </p:spTree>
    <p:extLst>
      <p:ext uri="{BB962C8B-B14F-4D97-AF65-F5344CB8AC3E}">
        <p14:creationId xmlns:p14="http://schemas.microsoft.com/office/powerpoint/2010/main" val="2507491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7383A00B-DAF1-40A2-AD66-B08BBB0C0F35}" type="slidenum">
              <a:rPr lang="en-US"/>
              <a:pPr/>
              <a:t>‹#›</a:t>
            </a:fld>
            <a:endParaRPr lang="en-US" dirty="0"/>
          </a:p>
        </p:txBody>
      </p:sp>
    </p:spTree>
    <p:extLst>
      <p:ext uri="{BB962C8B-B14F-4D97-AF65-F5344CB8AC3E}">
        <p14:creationId xmlns:p14="http://schemas.microsoft.com/office/powerpoint/2010/main" val="2958373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35A4CA66-2D90-44E5-9764-A3A4E1B3A394}" type="slidenum">
              <a:rPr lang="en-US"/>
              <a:pPr/>
              <a:t>‹#›</a:t>
            </a:fld>
            <a:endParaRPr lang="en-US" dirty="0"/>
          </a:p>
        </p:txBody>
      </p:sp>
    </p:spTree>
    <p:extLst>
      <p:ext uri="{BB962C8B-B14F-4D97-AF65-F5344CB8AC3E}">
        <p14:creationId xmlns:p14="http://schemas.microsoft.com/office/powerpoint/2010/main" val="1256766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userDrawn="1"/>
        </p:nvGrpSpPr>
        <p:grpSpPr bwMode="auto">
          <a:xfrm>
            <a:off x="152400" y="1066800"/>
            <a:ext cx="8839200" cy="1981200"/>
            <a:chOff x="240" y="672"/>
            <a:chExt cx="3936" cy="960"/>
          </a:xfrm>
        </p:grpSpPr>
        <p:sp>
          <p:nvSpPr>
            <p:cNvPr id="8" name="AutoShape 11"/>
            <p:cNvSpPr>
              <a:spLocks noChangeArrowheads="1"/>
            </p:cNvSpPr>
            <p:nvPr/>
          </p:nvSpPr>
          <p:spPr bwMode="auto">
            <a:xfrm>
              <a:off x="1824" y="672"/>
              <a:ext cx="2352" cy="960"/>
            </a:xfrm>
            <a:prstGeom prst="flowChartOnlineStorag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endParaRPr>
            </a:p>
          </p:txBody>
        </p:sp>
        <p:sp>
          <p:nvSpPr>
            <p:cNvPr id="9" name="AutoShape 13"/>
            <p:cNvSpPr>
              <a:spLocks noChangeArrowheads="1"/>
            </p:cNvSpPr>
            <p:nvPr/>
          </p:nvSpPr>
          <p:spPr bwMode="auto">
            <a:xfrm rot="10800000">
              <a:off x="240" y="672"/>
              <a:ext cx="2352" cy="960"/>
            </a:xfrm>
            <a:prstGeom prst="flowChartOnlineStorag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endParaRPr>
            </a:p>
          </p:txBody>
        </p:sp>
      </p:grpSp>
      <p:sp>
        <p:nvSpPr>
          <p:cNvPr id="2" name="Title 1"/>
          <p:cNvSpPr>
            <a:spLocks noGrp="1"/>
          </p:cNvSpPr>
          <p:nvPr>
            <p:ph type="ctrTitle" hasCustomPrompt="1"/>
          </p:nvPr>
        </p:nvSpPr>
        <p:spPr>
          <a:xfrm>
            <a:off x="1524000" y="1295400"/>
            <a:ext cx="6019800" cy="1470025"/>
          </a:xfrm>
        </p:spPr>
        <p:txBody>
          <a:bodyPr/>
          <a:lstStyle>
            <a:lvl1pPr>
              <a:defRPr b="1">
                <a:solidFill>
                  <a:srgbClr val="002060"/>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rgbClr val="618B92"/>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453337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178230-C050-4C1E-86CA-3CA7CB8A8ED8}" type="datetimeFigureOut">
              <a:rPr lang="en-US" smtClean="0"/>
              <a:pPr/>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4B4C5E-658C-4ED7-9187-6465CF6D867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p:txBody>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24149842-55D9-4A7E-B6EB-FD6B3A4BED3C}" type="slidenum">
              <a:rPr lang="en-US"/>
              <a:pPr/>
              <a:t>‹#›</a:t>
            </a:fld>
            <a:endParaRPr lang="en-US" dirty="0"/>
          </a:p>
        </p:txBody>
      </p:sp>
    </p:spTree>
    <p:extLst>
      <p:ext uri="{BB962C8B-B14F-4D97-AF65-F5344CB8AC3E}">
        <p14:creationId xmlns:p14="http://schemas.microsoft.com/office/powerpoint/2010/main" val="501699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151987C-CD1C-41A4-993B-7625623E1D99}" type="slidenum">
              <a:rPr lang="en-US"/>
              <a:pPr/>
              <a:t>‹#›</a:t>
            </a:fld>
            <a:endParaRPr lang="en-US" dirty="0"/>
          </a:p>
        </p:txBody>
      </p:sp>
    </p:spTree>
    <p:extLst>
      <p:ext uri="{BB962C8B-B14F-4D97-AF65-F5344CB8AC3E}">
        <p14:creationId xmlns:p14="http://schemas.microsoft.com/office/powerpoint/2010/main" val="4155589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sz="half" idx="1" hasCustomPrompt="1"/>
          </p:nvPr>
        </p:nvSpPr>
        <p:spPr>
          <a:xfrm>
            <a:off x="457200" y="2133601"/>
            <a:ext cx="40386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2133601"/>
            <a:ext cx="40386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E7B2D742-555F-4DC4-8661-441CA1BB81AC}" type="slidenum">
              <a:rPr lang="en-US"/>
              <a:pPr/>
              <a:t>‹#›</a:t>
            </a:fld>
            <a:endParaRPr lang="en-US" dirty="0"/>
          </a:p>
        </p:txBody>
      </p:sp>
    </p:spTree>
    <p:extLst>
      <p:ext uri="{BB962C8B-B14F-4D97-AF65-F5344CB8AC3E}">
        <p14:creationId xmlns:p14="http://schemas.microsoft.com/office/powerpoint/2010/main" val="1026761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457200" y="2103438"/>
            <a:ext cx="4040188" cy="86836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hasCustomPrompt="1"/>
          </p:nvPr>
        </p:nvSpPr>
        <p:spPr>
          <a:xfrm>
            <a:off x="457200" y="3048000"/>
            <a:ext cx="4040188" cy="2895600"/>
          </a:xfrm>
        </p:spPr>
        <p:txBody>
          <a:bodyPr/>
          <a:lstStyle>
            <a:lvl1pPr>
              <a:defRPr sz="2800" baseline="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2103438"/>
            <a:ext cx="4041775" cy="86836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hasCustomPrompt="1"/>
          </p:nvPr>
        </p:nvSpPr>
        <p:spPr>
          <a:xfrm>
            <a:off x="4645025" y="3048000"/>
            <a:ext cx="4041775" cy="2895600"/>
          </a:xfrm>
        </p:spPr>
        <p:txBody>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AA385A77-0412-4F6F-9798-DEC4D638E01E}" type="slidenum">
              <a:rPr lang="en-US"/>
              <a:pPr/>
              <a:t>‹#›</a:t>
            </a:fld>
            <a:endParaRPr lang="en-US" dirty="0"/>
          </a:p>
        </p:txBody>
      </p:sp>
    </p:spTree>
    <p:extLst>
      <p:ext uri="{BB962C8B-B14F-4D97-AF65-F5344CB8AC3E}">
        <p14:creationId xmlns:p14="http://schemas.microsoft.com/office/powerpoint/2010/main" val="2507491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7383A00B-DAF1-40A2-AD66-B08BBB0C0F35}" type="slidenum">
              <a:rPr lang="en-US"/>
              <a:pPr/>
              <a:t>‹#›</a:t>
            </a:fld>
            <a:endParaRPr lang="en-US" dirty="0"/>
          </a:p>
        </p:txBody>
      </p:sp>
    </p:spTree>
    <p:extLst>
      <p:ext uri="{BB962C8B-B14F-4D97-AF65-F5344CB8AC3E}">
        <p14:creationId xmlns:p14="http://schemas.microsoft.com/office/powerpoint/2010/main" val="2958373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35A4CA66-2D90-44E5-9764-A3A4E1B3A394}" type="slidenum">
              <a:rPr lang="en-US"/>
              <a:pPr/>
              <a:t>‹#›</a:t>
            </a:fld>
            <a:endParaRPr lang="en-US" dirty="0"/>
          </a:p>
        </p:txBody>
      </p:sp>
    </p:spTree>
    <p:extLst>
      <p:ext uri="{BB962C8B-B14F-4D97-AF65-F5344CB8AC3E}">
        <p14:creationId xmlns:p14="http://schemas.microsoft.com/office/powerpoint/2010/main" val="1256766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178230-C050-4C1E-86CA-3CA7CB8A8ED8}" type="datetimeFigureOut">
              <a:rPr lang="en-US" smtClean="0"/>
              <a:pPr/>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4B4C5E-658C-4ED7-9187-6465CF6D867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178230-C050-4C1E-86CA-3CA7CB8A8ED8}" type="datetimeFigureOut">
              <a:rPr lang="en-US" smtClean="0"/>
              <a:pPr/>
              <a:t>6/18/2019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4B4C5E-658C-4ED7-9187-6465CF6D867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178230-C050-4C1E-86CA-3CA7CB8A8ED8}" type="datetimeFigureOut">
              <a:rPr lang="en-US" smtClean="0"/>
              <a:pPr/>
              <a:t>6/18/2019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4B4C5E-658C-4ED7-9187-6465CF6D867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178230-C050-4C1E-86CA-3CA7CB8A8ED8}" type="datetimeFigureOut">
              <a:rPr lang="en-US" smtClean="0"/>
              <a:pPr/>
              <a:t>6/18/2019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4B4C5E-658C-4ED7-9187-6465CF6D867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178230-C050-4C1E-86CA-3CA7CB8A8ED8}" type="datetimeFigureOut">
              <a:rPr lang="en-US" smtClean="0"/>
              <a:pPr/>
              <a:t>6/18/2019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4B4C5E-658C-4ED7-9187-6465CF6D867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178230-C050-4C1E-86CA-3CA7CB8A8ED8}" type="datetimeFigureOut">
              <a:rPr lang="en-US" smtClean="0"/>
              <a:pPr/>
              <a:t>6/18/2019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4B4C5E-658C-4ED7-9187-6465CF6D867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178230-C050-4C1E-86CA-3CA7CB8A8ED8}" type="datetimeFigureOut">
              <a:rPr lang="en-US" smtClean="0"/>
              <a:pPr/>
              <a:t>6/18/2019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4B4C5E-658C-4ED7-9187-6465CF6D867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78230-C050-4C1E-86CA-3CA7CB8A8ED8}" type="datetimeFigureOut">
              <a:rPr lang="en-US" smtClean="0"/>
              <a:pPr/>
              <a:t>6/18/2019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4B4C5E-658C-4ED7-9187-6465CF6D867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838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2133601"/>
            <a:ext cx="8229600" cy="3809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457200" y="60198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1C3765"/>
                </a:solidFill>
              </a:defRPr>
            </a:lvl1pPr>
          </a:lstStyle>
          <a:p>
            <a:pPr fontAlgn="base">
              <a:spcBef>
                <a:spcPct val="0"/>
              </a:spcBef>
              <a:spcAft>
                <a:spcPct val="0"/>
              </a:spcAft>
            </a:pPr>
            <a:endParaRPr lang="en-US" dirty="0"/>
          </a:p>
        </p:txBody>
      </p:sp>
      <p:sp>
        <p:nvSpPr>
          <p:cNvPr id="1029" name="Rectangle 5"/>
          <p:cNvSpPr>
            <a:spLocks noGrp="1" noChangeArrowheads="1"/>
          </p:cNvSpPr>
          <p:nvPr>
            <p:ph type="ftr" sz="quarter" idx="3"/>
          </p:nvPr>
        </p:nvSpPr>
        <p:spPr bwMode="auto">
          <a:xfrm>
            <a:off x="3124200" y="60198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1C3765"/>
                </a:solidFill>
              </a:defRPr>
            </a:lvl1pPr>
          </a:lstStyle>
          <a:p>
            <a:pPr fontAlgn="base">
              <a:spcBef>
                <a:spcPct val="0"/>
              </a:spcBef>
              <a:spcAft>
                <a:spcPct val="0"/>
              </a:spcAft>
            </a:pPr>
            <a:endParaRPr lang="en-US" dirty="0"/>
          </a:p>
        </p:txBody>
      </p:sp>
      <p:sp>
        <p:nvSpPr>
          <p:cNvPr id="1030" name="Rectangle 6"/>
          <p:cNvSpPr>
            <a:spLocks noGrp="1" noChangeArrowheads="1"/>
          </p:cNvSpPr>
          <p:nvPr>
            <p:ph type="sldNum" sz="quarter" idx="4"/>
          </p:nvPr>
        </p:nvSpPr>
        <p:spPr bwMode="auto">
          <a:xfrm>
            <a:off x="6553200" y="60198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1C3765"/>
                </a:solidFill>
              </a:defRPr>
            </a:lvl1pPr>
          </a:lstStyle>
          <a:p>
            <a:pPr fontAlgn="base">
              <a:spcBef>
                <a:spcPct val="0"/>
              </a:spcBef>
              <a:spcAft>
                <a:spcPct val="0"/>
              </a:spcAft>
            </a:pPr>
            <a:fld id="{BC2CB9AF-D547-452D-8AA9-A2F63FE803B8}" type="slidenum">
              <a:rPr lang="en-US" smtClean="0"/>
              <a:pPr fontAlgn="base">
                <a:spcBef>
                  <a:spcPct val="0"/>
                </a:spcBef>
                <a:spcAft>
                  <a:spcPct val="0"/>
                </a:spcAft>
              </a:pPr>
              <a:t>‹#›</a:t>
            </a:fld>
            <a:endParaRPr lang="en-US" dirty="0"/>
          </a:p>
        </p:txBody>
      </p:sp>
      <p:pic>
        <p:nvPicPr>
          <p:cNvPr id="7" name="Picture 10" descr="dhspphead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 y="47625"/>
            <a:ext cx="8191500" cy="714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8"/>
          <p:cNvSpPr>
            <a:spLocks noChangeArrowheads="1"/>
          </p:cNvSpPr>
          <p:nvPr/>
        </p:nvSpPr>
        <p:spPr bwMode="auto">
          <a:xfrm>
            <a:off x="0" y="6553200"/>
            <a:ext cx="9144000" cy="304800"/>
          </a:xfrm>
          <a:prstGeom prst="rect">
            <a:avLst/>
          </a:prstGeom>
          <a:solidFill>
            <a:srgbClr val="1C376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600" b="1" dirty="0">
                <a:solidFill>
                  <a:srgbClr val="FFFFFF"/>
                </a:solidFill>
                <a:latin typeface="Garamond" pitchFamily="18" charset="0"/>
              </a:rPr>
              <a:t>Protecting and promoting the health and safety of the people of Wisconsin</a:t>
            </a:r>
          </a:p>
        </p:txBody>
      </p:sp>
    </p:spTree>
    <p:extLst>
      <p:ext uri="{BB962C8B-B14F-4D97-AF65-F5344CB8AC3E}">
        <p14:creationId xmlns:p14="http://schemas.microsoft.com/office/powerpoint/2010/main" val="35928674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ctr" rtl="0" eaLnBrk="1" fontAlgn="base" hangingPunct="1">
        <a:spcBef>
          <a:spcPct val="0"/>
        </a:spcBef>
        <a:spcAft>
          <a:spcPct val="0"/>
        </a:spcAft>
        <a:defRPr sz="3600" b="1" i="0" u="none">
          <a:solidFill>
            <a:srgbClr val="1C3765"/>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2800">
          <a:solidFill>
            <a:srgbClr val="1C3765"/>
          </a:solidFill>
          <a:latin typeface="+mn-lt"/>
          <a:ea typeface="+mn-ea"/>
          <a:cs typeface="+mn-cs"/>
        </a:defRPr>
      </a:lvl1pPr>
      <a:lvl2pPr marL="742950" indent="-285750" algn="l" rtl="0" eaLnBrk="1" fontAlgn="base" hangingPunct="1">
        <a:spcBef>
          <a:spcPct val="20000"/>
        </a:spcBef>
        <a:spcAft>
          <a:spcPct val="0"/>
        </a:spcAft>
        <a:buChar char="–"/>
        <a:defRPr sz="2400" b="0" i="0" u="none">
          <a:solidFill>
            <a:srgbClr val="1C3765"/>
          </a:solidFill>
          <a:latin typeface="+mn-lt"/>
        </a:defRPr>
      </a:lvl2pPr>
      <a:lvl3pPr marL="1143000" indent="-228600" algn="l" rtl="0" eaLnBrk="1" fontAlgn="base" hangingPunct="1">
        <a:spcBef>
          <a:spcPct val="20000"/>
        </a:spcBef>
        <a:spcAft>
          <a:spcPct val="0"/>
        </a:spcAft>
        <a:buChar char="•"/>
        <a:defRPr sz="2000">
          <a:solidFill>
            <a:srgbClr val="1C3765"/>
          </a:solidFill>
          <a:latin typeface="+mn-lt"/>
        </a:defRPr>
      </a:lvl3pPr>
      <a:lvl4pPr marL="1600200" indent="-228600" algn="l" rtl="0" eaLnBrk="1" fontAlgn="base" hangingPunct="1">
        <a:spcBef>
          <a:spcPct val="20000"/>
        </a:spcBef>
        <a:spcAft>
          <a:spcPct val="0"/>
        </a:spcAft>
        <a:buChar char="–"/>
        <a:defRPr sz="1800">
          <a:solidFill>
            <a:srgbClr val="1C3765"/>
          </a:solidFill>
          <a:latin typeface="+mn-lt"/>
        </a:defRPr>
      </a:lvl4pPr>
      <a:lvl5pPr marL="2057400" indent="-228600" algn="l" rtl="0" eaLnBrk="1" fontAlgn="base" hangingPunct="1">
        <a:spcBef>
          <a:spcPct val="20000"/>
        </a:spcBef>
        <a:spcAft>
          <a:spcPct val="0"/>
        </a:spcAft>
        <a:buChar char="»"/>
        <a:defRPr sz="1800">
          <a:solidFill>
            <a:srgbClr val="1C3765"/>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838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2133601"/>
            <a:ext cx="8229600" cy="3809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457200" y="60198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1C3765"/>
                </a:solidFill>
              </a:defRPr>
            </a:lvl1pPr>
          </a:lstStyle>
          <a:p>
            <a:pPr fontAlgn="base">
              <a:spcBef>
                <a:spcPct val="0"/>
              </a:spcBef>
              <a:spcAft>
                <a:spcPct val="0"/>
              </a:spcAft>
            </a:pPr>
            <a:endParaRPr lang="en-US" dirty="0"/>
          </a:p>
        </p:txBody>
      </p:sp>
      <p:sp>
        <p:nvSpPr>
          <p:cNvPr id="1029" name="Rectangle 5"/>
          <p:cNvSpPr>
            <a:spLocks noGrp="1" noChangeArrowheads="1"/>
          </p:cNvSpPr>
          <p:nvPr>
            <p:ph type="ftr" sz="quarter" idx="3"/>
          </p:nvPr>
        </p:nvSpPr>
        <p:spPr bwMode="auto">
          <a:xfrm>
            <a:off x="3124200" y="60198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1C3765"/>
                </a:solidFill>
              </a:defRPr>
            </a:lvl1pPr>
          </a:lstStyle>
          <a:p>
            <a:pPr fontAlgn="base">
              <a:spcBef>
                <a:spcPct val="0"/>
              </a:spcBef>
              <a:spcAft>
                <a:spcPct val="0"/>
              </a:spcAft>
            </a:pPr>
            <a:endParaRPr lang="en-US" dirty="0"/>
          </a:p>
        </p:txBody>
      </p:sp>
      <p:sp>
        <p:nvSpPr>
          <p:cNvPr id="1030" name="Rectangle 6"/>
          <p:cNvSpPr>
            <a:spLocks noGrp="1" noChangeArrowheads="1"/>
          </p:cNvSpPr>
          <p:nvPr>
            <p:ph type="sldNum" sz="quarter" idx="4"/>
          </p:nvPr>
        </p:nvSpPr>
        <p:spPr bwMode="auto">
          <a:xfrm>
            <a:off x="6553200" y="60198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1C3765"/>
                </a:solidFill>
              </a:defRPr>
            </a:lvl1pPr>
          </a:lstStyle>
          <a:p>
            <a:pPr fontAlgn="base">
              <a:spcBef>
                <a:spcPct val="0"/>
              </a:spcBef>
              <a:spcAft>
                <a:spcPct val="0"/>
              </a:spcAft>
            </a:pPr>
            <a:fld id="{BC2CB9AF-D547-452D-8AA9-A2F63FE803B8}" type="slidenum">
              <a:rPr lang="en-US" smtClean="0"/>
              <a:pPr fontAlgn="base">
                <a:spcBef>
                  <a:spcPct val="0"/>
                </a:spcBef>
                <a:spcAft>
                  <a:spcPct val="0"/>
                </a:spcAft>
              </a:pPr>
              <a:t>‹#›</a:t>
            </a:fld>
            <a:endParaRPr lang="en-US" dirty="0"/>
          </a:p>
        </p:txBody>
      </p:sp>
      <p:pic>
        <p:nvPicPr>
          <p:cNvPr id="7" name="Picture 10" descr="dhspphead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 y="47625"/>
            <a:ext cx="8191500" cy="714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8"/>
          <p:cNvSpPr>
            <a:spLocks noChangeArrowheads="1"/>
          </p:cNvSpPr>
          <p:nvPr/>
        </p:nvSpPr>
        <p:spPr bwMode="auto">
          <a:xfrm>
            <a:off x="0" y="6553200"/>
            <a:ext cx="9144000" cy="304800"/>
          </a:xfrm>
          <a:prstGeom prst="rect">
            <a:avLst/>
          </a:prstGeom>
          <a:solidFill>
            <a:srgbClr val="1C376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600" b="1" dirty="0">
                <a:solidFill>
                  <a:srgbClr val="FFFFFF"/>
                </a:solidFill>
                <a:latin typeface="Garamond" pitchFamily="18" charset="0"/>
              </a:rPr>
              <a:t>Protecting and promoting the health and safety of the people of Wisconsin</a:t>
            </a:r>
          </a:p>
        </p:txBody>
      </p:sp>
    </p:spTree>
    <p:extLst>
      <p:ext uri="{BB962C8B-B14F-4D97-AF65-F5344CB8AC3E}">
        <p14:creationId xmlns:p14="http://schemas.microsoft.com/office/powerpoint/2010/main" val="359286746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p:txStyles>
    <p:titleStyle>
      <a:lvl1pPr algn="ctr" rtl="0" eaLnBrk="1" fontAlgn="base" hangingPunct="1">
        <a:spcBef>
          <a:spcPct val="0"/>
        </a:spcBef>
        <a:spcAft>
          <a:spcPct val="0"/>
        </a:spcAft>
        <a:defRPr sz="3600" b="1" i="0" u="none">
          <a:solidFill>
            <a:srgbClr val="1C3765"/>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2800">
          <a:solidFill>
            <a:srgbClr val="1C3765"/>
          </a:solidFill>
          <a:latin typeface="+mn-lt"/>
          <a:ea typeface="+mn-ea"/>
          <a:cs typeface="+mn-cs"/>
        </a:defRPr>
      </a:lvl1pPr>
      <a:lvl2pPr marL="742950" indent="-285750" algn="l" rtl="0" eaLnBrk="1" fontAlgn="base" hangingPunct="1">
        <a:spcBef>
          <a:spcPct val="20000"/>
        </a:spcBef>
        <a:spcAft>
          <a:spcPct val="0"/>
        </a:spcAft>
        <a:buChar char="–"/>
        <a:defRPr sz="2400" b="0" i="0" u="none">
          <a:solidFill>
            <a:srgbClr val="1C3765"/>
          </a:solidFill>
          <a:latin typeface="+mn-lt"/>
        </a:defRPr>
      </a:lvl2pPr>
      <a:lvl3pPr marL="1143000" indent="-228600" algn="l" rtl="0" eaLnBrk="1" fontAlgn="base" hangingPunct="1">
        <a:spcBef>
          <a:spcPct val="20000"/>
        </a:spcBef>
        <a:spcAft>
          <a:spcPct val="0"/>
        </a:spcAft>
        <a:buChar char="•"/>
        <a:defRPr sz="2000">
          <a:solidFill>
            <a:srgbClr val="1C3765"/>
          </a:solidFill>
          <a:latin typeface="+mn-lt"/>
        </a:defRPr>
      </a:lvl3pPr>
      <a:lvl4pPr marL="1600200" indent="-228600" algn="l" rtl="0" eaLnBrk="1" fontAlgn="base" hangingPunct="1">
        <a:spcBef>
          <a:spcPct val="20000"/>
        </a:spcBef>
        <a:spcAft>
          <a:spcPct val="0"/>
        </a:spcAft>
        <a:buChar char="–"/>
        <a:defRPr sz="1800">
          <a:solidFill>
            <a:srgbClr val="1C3765"/>
          </a:solidFill>
          <a:latin typeface="+mn-lt"/>
        </a:defRPr>
      </a:lvl4pPr>
      <a:lvl5pPr marL="2057400" indent="-228600" algn="l" rtl="0" eaLnBrk="1" fontAlgn="base" hangingPunct="1">
        <a:spcBef>
          <a:spcPct val="20000"/>
        </a:spcBef>
        <a:spcAft>
          <a:spcPct val="0"/>
        </a:spcAft>
        <a:buChar char="»"/>
        <a:defRPr sz="1800">
          <a:solidFill>
            <a:srgbClr val="1C3765"/>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www.smilesforlifeoralhealth.org/www.smilesforlifeoralhealth.com" TargetMode="External"/></Relationships>
</file>

<file path=ppt/slides/_rels/slide11.xml.rels><?xml version="1.0" encoding="UTF-8" standalone="yes"?>
<Relationships xmlns="http://schemas.openxmlformats.org/package/2006/relationships"><Relationship Id="rId8" Type="http://schemas.openxmlformats.org/officeDocument/2006/relationships/package" Target="../embeddings/Microsoft_Word_Document5.docx"/><Relationship Id="rId3" Type="http://schemas.openxmlformats.org/officeDocument/2006/relationships/image" Target="../media/image12.png"/><Relationship Id="rId7" Type="http://schemas.openxmlformats.org/officeDocument/2006/relationships/oleObject" Target="../embeddings/oleObject2.bin"/><Relationship Id="rId12" Type="http://schemas.openxmlformats.org/officeDocument/2006/relationships/image" Target="../media/image11.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wmf"/><Relationship Id="rId11" Type="http://schemas.openxmlformats.org/officeDocument/2006/relationships/package" Target="../embeddings/Microsoft_Word_Document6.docx"/><Relationship Id="rId5" Type="http://schemas.openxmlformats.org/officeDocument/2006/relationships/package" Target="../embeddings/Microsoft_Word_Document4.docx"/><Relationship Id="rId10" Type="http://schemas.openxmlformats.org/officeDocument/2006/relationships/oleObject" Target="../embeddings/oleObject3.bin"/><Relationship Id="rId4" Type="http://schemas.openxmlformats.org/officeDocument/2006/relationships/oleObject" Target="../embeddings/oleObject1.bin"/><Relationship Id="rId9" Type="http://schemas.openxmlformats.org/officeDocument/2006/relationships/image" Target="../media/image10.w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onlinelibrary.wiley.com/doi/abs/10.1902/jop.1996.67.10s.1103"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sciencedirect.com/science/article/pii/S0002937809021188"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jada.ada.org/article/S0002-8177(14)60094-5/fulltex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aapd.org/globalassets/media/policies_guidelines/bp_perinataloralhealthcare.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hyperlink" Target="https://www.mchoralhealth.org/PDFs/OralHealthPregnancyConsensus.pdf"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acog.org/Clinical-Guidance-and-Publications/Committee-Opinions/Committee-on-Health-Care-for-Underserved-Women/Oral-Health-Care-During-Pregnancy-and-Through-the-Lifespan"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jada.ada.org/article/S0002-8177(16)30337-3/fulltext"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mchoralhealth.org/PDFs/OralHealthPregnancyPharmacological.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dfischer@chw.org" TargetMode="External"/><Relationship Id="rId2" Type="http://schemas.openxmlformats.org/officeDocument/2006/relationships/hyperlink" Target="https://www.surveymonkey.com/r/66Q3ZQ2"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hyperlink" Target="http://www.smilesforlifeoralhealth.or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3667" y="1139371"/>
            <a:ext cx="8556667" cy="2370592"/>
          </a:xfrm>
        </p:spPr>
        <p:txBody>
          <a:bodyPr>
            <a:normAutofit fontScale="90000"/>
          </a:bodyPr>
          <a:lstStyle/>
          <a:p>
            <a:r>
              <a:rPr lang="en-US" sz="4400" dirty="0"/>
              <a:t>Educational Curriculum on </a:t>
            </a:r>
            <a:r>
              <a:rPr lang="en-US" sz="4400" dirty="0" smtClean="0"/>
              <a:t/>
            </a:r>
            <a:br>
              <a:rPr lang="en-US" sz="4400" dirty="0" smtClean="0"/>
            </a:br>
            <a:r>
              <a:rPr lang="en-US" sz="4400" dirty="0" smtClean="0"/>
              <a:t>Perinatal </a:t>
            </a:r>
            <a:r>
              <a:rPr lang="en-US" sz="4400" dirty="0"/>
              <a:t>and Infant Oral Health </a:t>
            </a:r>
            <a:r>
              <a:rPr lang="en-US" sz="4400" dirty="0" smtClean="0"/>
              <a:t>Care:</a:t>
            </a:r>
            <a:br>
              <a:rPr lang="en-US" sz="4400" dirty="0" smtClean="0"/>
            </a:br>
            <a:r>
              <a:rPr lang="en-US" sz="4400" dirty="0" smtClean="0"/>
              <a:t>Current </a:t>
            </a:r>
            <a:r>
              <a:rPr lang="en-US" sz="4400" dirty="0"/>
              <a:t>Standards of Care </a:t>
            </a:r>
            <a:r>
              <a:rPr lang="en-US" sz="4400" dirty="0" smtClean="0"/>
              <a:t>for </a:t>
            </a:r>
            <a:br>
              <a:rPr lang="en-US" sz="4400" dirty="0" smtClean="0"/>
            </a:br>
            <a:r>
              <a:rPr lang="en-US" sz="4400" dirty="0" smtClean="0"/>
              <a:t>Dental </a:t>
            </a:r>
            <a:r>
              <a:rPr lang="en-US" sz="4400" dirty="0"/>
              <a:t>and Dental Hygiene S</a:t>
            </a:r>
            <a:r>
              <a:rPr lang="en-US" sz="4400" dirty="0" smtClean="0"/>
              <a:t>tudents</a:t>
            </a:r>
            <a:endParaRPr lang="en-US" sz="4400" dirty="0">
              <a:latin typeface="Calibri Light" panose="020F0302020204030204" pitchFamily="34" charset="0"/>
            </a:endParaRPr>
          </a:p>
        </p:txBody>
      </p:sp>
      <p:sp>
        <p:nvSpPr>
          <p:cNvPr id="3" name="Subtitle 2"/>
          <p:cNvSpPr>
            <a:spLocks noGrp="1"/>
          </p:cNvSpPr>
          <p:nvPr>
            <p:ph type="subTitle" idx="1"/>
          </p:nvPr>
        </p:nvSpPr>
        <p:spPr>
          <a:xfrm>
            <a:off x="990600" y="3886200"/>
            <a:ext cx="7162800" cy="1752600"/>
          </a:xfrm>
        </p:spPr>
        <p:txBody>
          <a:bodyPr>
            <a:normAutofit/>
          </a:bodyPr>
          <a:lstStyle/>
          <a:p>
            <a:r>
              <a:rPr lang="en-US" sz="4400" b="1" dirty="0">
                <a:solidFill>
                  <a:srgbClr val="EC5E7B"/>
                </a:solidFill>
              </a:rPr>
              <a:t>Module </a:t>
            </a:r>
            <a:r>
              <a:rPr lang="en-US" sz="4400" b="1" dirty="0" smtClean="0">
                <a:solidFill>
                  <a:srgbClr val="EC5E7B"/>
                </a:solidFill>
              </a:rPr>
              <a:t>1 </a:t>
            </a:r>
            <a:r>
              <a:rPr lang="en-US" sz="4400" b="1" dirty="0">
                <a:solidFill>
                  <a:srgbClr val="EC5E7B"/>
                </a:solidFill>
              </a:rPr>
              <a:t>– </a:t>
            </a:r>
            <a:r>
              <a:rPr lang="en-US" sz="4400" b="1" dirty="0" smtClean="0">
                <a:solidFill>
                  <a:srgbClr val="EC5E7B"/>
                </a:solidFill>
              </a:rPr>
              <a:t>Oral Health during Pregnancy</a:t>
            </a:r>
            <a:endParaRPr lang="en-US" sz="4400" b="1" dirty="0">
              <a:solidFill>
                <a:srgbClr val="EC5E7B"/>
              </a:solidFill>
            </a:endParaRPr>
          </a:p>
        </p:txBody>
      </p:sp>
    </p:spTree>
    <p:extLst>
      <p:ext uri="{BB962C8B-B14F-4D97-AF65-F5344CB8AC3E}">
        <p14:creationId xmlns:p14="http://schemas.microsoft.com/office/powerpoint/2010/main" val="19903220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srcRect l="26667" t="10666" r="24560" b="31333"/>
          <a:stretch>
            <a:fillRect/>
          </a:stretch>
        </p:blipFill>
        <p:spPr bwMode="auto">
          <a:xfrm>
            <a:off x="152400" y="1848365"/>
            <a:ext cx="4495800" cy="3341473"/>
          </a:xfrm>
          <a:prstGeom prst="rect">
            <a:avLst/>
          </a:prstGeom>
          <a:noFill/>
          <a:ln w="9525">
            <a:solidFill>
              <a:schemeClr val="accent1"/>
            </a:solidFill>
            <a:miter lim="800000"/>
            <a:headEnd/>
            <a:tailEnd/>
          </a:ln>
        </p:spPr>
      </p:pic>
      <p:sp>
        <p:nvSpPr>
          <p:cNvPr id="3" name="Title 2"/>
          <p:cNvSpPr>
            <a:spLocks noGrp="1"/>
          </p:cNvSpPr>
          <p:nvPr>
            <p:ph type="title"/>
          </p:nvPr>
        </p:nvSpPr>
        <p:spPr/>
        <p:txBody>
          <a:bodyPr/>
          <a:lstStyle/>
          <a:p>
            <a:r>
              <a:rPr lang="en-US" dirty="0" smtClean="0">
                <a:latin typeface="Calibri Light" panose="020F0302020204030204" pitchFamily="34" charset="0"/>
              </a:rPr>
              <a:t>Register for Smiles for Life</a:t>
            </a:r>
            <a:endParaRPr lang="en-US" dirty="0">
              <a:latin typeface="Calibri Light" panose="020F0302020204030204" pitchFamily="34" charset="0"/>
            </a:endParaRPr>
          </a:p>
        </p:txBody>
      </p:sp>
      <p:sp>
        <p:nvSpPr>
          <p:cNvPr id="5" name="Content Placeholder 4"/>
          <p:cNvSpPr>
            <a:spLocks noGrp="1"/>
          </p:cNvSpPr>
          <p:nvPr>
            <p:ph sz="half" idx="2"/>
          </p:nvPr>
        </p:nvSpPr>
        <p:spPr>
          <a:xfrm>
            <a:off x="4343400" y="1752601"/>
            <a:ext cx="4648200" cy="3962399"/>
          </a:xfrm>
        </p:spPr>
        <p:txBody>
          <a:bodyPr>
            <a:normAutofit/>
          </a:bodyPr>
          <a:lstStyle/>
          <a:p>
            <a:pPr marL="740664" indent="-347472">
              <a:lnSpc>
                <a:spcPct val="80000"/>
              </a:lnSpc>
              <a:spcBef>
                <a:spcPts val="600"/>
              </a:spcBef>
            </a:pPr>
            <a:r>
              <a:rPr lang="en-US" sz="2400" dirty="0" smtClean="0"/>
              <a:t>Registration will allow you to:</a:t>
            </a:r>
          </a:p>
          <a:p>
            <a:pPr marL="1140714" lvl="2" indent="-347472">
              <a:lnSpc>
                <a:spcPct val="80000"/>
              </a:lnSpc>
              <a:spcBef>
                <a:spcPts val="600"/>
              </a:spcBef>
              <a:buFont typeface="Calibri" panose="020F0502020204030204" pitchFamily="34" charset="0"/>
              <a:buChar char="‒"/>
            </a:pPr>
            <a:r>
              <a:rPr lang="en-US" sz="2200" dirty="0" smtClean="0"/>
              <a:t>Take the end of course assessment.</a:t>
            </a:r>
          </a:p>
          <a:p>
            <a:pPr marL="1140714" lvl="2" indent="-347472">
              <a:lnSpc>
                <a:spcPct val="80000"/>
              </a:lnSpc>
              <a:spcBef>
                <a:spcPts val="600"/>
              </a:spcBef>
              <a:buFont typeface="Calibri" panose="020F0502020204030204" pitchFamily="34" charset="0"/>
              <a:buChar char="‒"/>
            </a:pPr>
            <a:r>
              <a:rPr lang="en-US" sz="2200" dirty="0" smtClean="0"/>
              <a:t>Receive the certificate of completion.</a:t>
            </a:r>
          </a:p>
          <a:p>
            <a:pPr marL="1140714" lvl="2" indent="-347472">
              <a:lnSpc>
                <a:spcPct val="80000"/>
              </a:lnSpc>
              <a:spcBef>
                <a:spcPts val="600"/>
              </a:spcBef>
              <a:buFont typeface="Calibri" panose="020F0502020204030204" pitchFamily="34" charset="0"/>
              <a:buChar char="‒"/>
            </a:pPr>
            <a:r>
              <a:rPr lang="en-US" sz="2200" dirty="0" smtClean="0"/>
              <a:t>Return to complete additional courses.</a:t>
            </a:r>
          </a:p>
          <a:p>
            <a:pPr marL="740664" indent="-347472">
              <a:lnSpc>
                <a:spcPct val="80000"/>
              </a:lnSpc>
              <a:spcBef>
                <a:spcPts val="600"/>
              </a:spcBef>
            </a:pPr>
            <a:r>
              <a:rPr lang="en-US" sz="2400" dirty="0" smtClean="0"/>
              <a:t>Write down your login and password for future course access.</a:t>
            </a:r>
            <a:endParaRPr lang="en-US" sz="2400" dirty="0"/>
          </a:p>
        </p:txBody>
      </p:sp>
      <p:sp>
        <p:nvSpPr>
          <p:cNvPr id="6" name="TextBox 5"/>
          <p:cNvSpPr txBox="1"/>
          <p:nvPr/>
        </p:nvSpPr>
        <p:spPr>
          <a:xfrm>
            <a:off x="152400" y="6427113"/>
            <a:ext cx="8839200" cy="430887"/>
          </a:xfrm>
          <a:prstGeom prst="rect">
            <a:avLst/>
          </a:prstGeom>
          <a:noFill/>
        </p:spPr>
        <p:txBody>
          <a:bodyPr wrap="square" rtlCol="0">
            <a:spAutoFit/>
          </a:bodyPr>
          <a:lstStyle/>
          <a:p>
            <a:r>
              <a:rPr lang="en-US" sz="1100" dirty="0" smtClean="0"/>
              <a:t>Source: Clark MB, Douglass AB, Maier R, </a:t>
            </a:r>
            <a:r>
              <a:rPr lang="en-US" sz="1100" dirty="0" err="1" smtClean="0"/>
              <a:t>Deutchman</a:t>
            </a:r>
            <a:r>
              <a:rPr lang="en-US" sz="1100" dirty="0" smtClean="0"/>
              <a:t> M, Douglass JM, </a:t>
            </a:r>
            <a:r>
              <a:rPr lang="en-US" sz="1100" dirty="0" err="1" smtClean="0"/>
              <a:t>Gonsalves</a:t>
            </a:r>
            <a:r>
              <a:rPr lang="en-US" sz="1100" dirty="0" smtClean="0"/>
              <a:t> W, Silk H, </a:t>
            </a:r>
            <a:r>
              <a:rPr lang="en-US" sz="1100" dirty="0" err="1" smtClean="0"/>
              <a:t>Tysinger</a:t>
            </a:r>
            <a:r>
              <a:rPr lang="en-US" sz="1100" dirty="0" smtClean="0"/>
              <a:t> JW, </a:t>
            </a:r>
            <a:r>
              <a:rPr lang="en-US" sz="1100" dirty="0" err="1" smtClean="0"/>
              <a:t>Wrightson</a:t>
            </a:r>
            <a:r>
              <a:rPr lang="en-US" sz="1100" dirty="0" smtClean="0"/>
              <a:t> AS, </a:t>
            </a:r>
            <a:r>
              <a:rPr lang="en-US" sz="1100" dirty="0" err="1" smtClean="0"/>
              <a:t>Quinonez</a:t>
            </a:r>
            <a:r>
              <a:rPr lang="en-US" sz="1100" dirty="0" smtClean="0"/>
              <a:t> R, Dolce M, Bowser J. Smiles for Life: A National Oral Health Curriculum. 3rd Edition. Society of Teachers of Family Medicine. 2010 </a:t>
            </a:r>
            <a:r>
              <a:rPr lang="en-US" sz="1100" u="sng" dirty="0" smtClean="0">
                <a:hlinkClick r:id="rId4"/>
              </a:rPr>
              <a:t>www.smilesforlifeoralhealth.com.</a:t>
            </a:r>
            <a:endParaRPr lang="en-US" sz="1100" dirty="0" smtClean="0"/>
          </a:p>
        </p:txBody>
      </p:sp>
      <p:sp>
        <p:nvSpPr>
          <p:cNvPr id="7" name="Oval 6"/>
          <p:cNvSpPr/>
          <p:nvPr/>
        </p:nvSpPr>
        <p:spPr>
          <a:xfrm>
            <a:off x="76200" y="2362200"/>
            <a:ext cx="2362200" cy="2743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Calibri Light" panose="020F0302020204030204" pitchFamily="34" charset="0"/>
              </a:rPr>
              <a:t>Activity 1 –  Assessment</a:t>
            </a:r>
            <a:endParaRPr lang="en-US" dirty="0">
              <a:latin typeface="Calibri Light" panose="020F0302020204030204" pitchFamily="34" charset="0"/>
            </a:endParaRPr>
          </a:p>
        </p:txBody>
      </p:sp>
      <p:sp>
        <p:nvSpPr>
          <p:cNvPr id="6" name="Content Placeholder 5"/>
          <p:cNvSpPr>
            <a:spLocks noGrp="1"/>
          </p:cNvSpPr>
          <p:nvPr>
            <p:ph idx="1"/>
          </p:nvPr>
        </p:nvSpPr>
        <p:spPr>
          <a:xfrm>
            <a:off x="457200" y="1600200"/>
            <a:ext cx="8229600" cy="4876800"/>
          </a:xfrm>
        </p:spPr>
        <p:txBody>
          <a:bodyPr>
            <a:normAutofit/>
          </a:bodyPr>
          <a:lstStyle/>
          <a:p>
            <a:pPr marL="740664">
              <a:lnSpc>
                <a:spcPct val="80000"/>
              </a:lnSpc>
              <a:spcBef>
                <a:spcPts val="600"/>
              </a:spcBef>
            </a:pPr>
            <a:r>
              <a:rPr lang="en-US" sz="2400" dirty="0" smtClean="0"/>
              <a:t>In </a:t>
            </a:r>
            <a:r>
              <a:rPr lang="en-US" sz="2400" b="1" dirty="0" smtClean="0"/>
              <a:t>Course 5:</a:t>
            </a:r>
            <a:r>
              <a:rPr lang="en-US" sz="2400" dirty="0" smtClean="0"/>
              <a:t> </a:t>
            </a:r>
            <a:r>
              <a:rPr lang="en-US" sz="2400" b="1" dirty="0" smtClean="0"/>
              <a:t>Oral Health and the Pregnant Patient </a:t>
            </a:r>
            <a:r>
              <a:rPr lang="en-US" sz="2400" dirty="0" smtClean="0"/>
              <a:t>complete the ‘Post Assessment’, print the certificate of completion and provide a copy to your instructor. </a:t>
            </a:r>
          </a:p>
          <a:p>
            <a:pPr marL="740664">
              <a:lnSpc>
                <a:spcPct val="80000"/>
              </a:lnSpc>
              <a:spcBef>
                <a:spcPts val="600"/>
              </a:spcBef>
            </a:pPr>
            <a:endParaRPr lang="en-US" sz="2400" dirty="0" smtClean="0"/>
          </a:p>
          <a:p>
            <a:pPr marL="740664">
              <a:lnSpc>
                <a:spcPct val="80000"/>
              </a:lnSpc>
              <a:spcBef>
                <a:spcPts val="600"/>
              </a:spcBef>
            </a:pPr>
            <a:endParaRPr lang="en-US" sz="2400" dirty="0" smtClean="0"/>
          </a:p>
          <a:p>
            <a:pPr marL="740664">
              <a:lnSpc>
                <a:spcPct val="80000"/>
              </a:lnSpc>
              <a:spcBef>
                <a:spcPts val="600"/>
              </a:spcBef>
            </a:pPr>
            <a:endParaRPr lang="en-US" sz="2400" dirty="0" smtClean="0"/>
          </a:p>
          <a:p>
            <a:pPr marL="740664">
              <a:lnSpc>
                <a:spcPct val="80000"/>
              </a:lnSpc>
              <a:spcBef>
                <a:spcPts val="600"/>
              </a:spcBef>
            </a:pPr>
            <a:endParaRPr lang="en-US" sz="2400" dirty="0" smtClean="0"/>
          </a:p>
          <a:p>
            <a:pPr marL="740664">
              <a:lnSpc>
                <a:spcPct val="80000"/>
              </a:lnSpc>
              <a:spcBef>
                <a:spcPts val="600"/>
              </a:spcBef>
            </a:pPr>
            <a:r>
              <a:rPr lang="en-US" sz="2400" dirty="0" smtClean="0"/>
              <a:t>Complete questions # 1-11 in the case study guide.</a:t>
            </a:r>
            <a:endParaRPr lang="en-US" sz="2400" dirty="0"/>
          </a:p>
        </p:txBody>
      </p:sp>
      <p:pic>
        <p:nvPicPr>
          <p:cNvPr id="33794" name="Picture 2"/>
          <p:cNvPicPr>
            <a:picLocks noChangeAspect="1" noChangeArrowheads="1"/>
          </p:cNvPicPr>
          <p:nvPr/>
        </p:nvPicPr>
        <p:blipFill>
          <a:blip r:embed="rId3" cstate="print"/>
          <a:srcRect l="25417" t="36667" r="52500" b="51333"/>
          <a:stretch>
            <a:fillRect/>
          </a:stretch>
        </p:blipFill>
        <p:spPr bwMode="auto">
          <a:xfrm>
            <a:off x="609600" y="4724400"/>
            <a:ext cx="4038600" cy="13716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l="47500" t="36667" r="37917" b="51333"/>
          <a:stretch>
            <a:fillRect/>
          </a:stretch>
        </p:blipFill>
        <p:spPr bwMode="auto">
          <a:xfrm>
            <a:off x="609600" y="2575719"/>
            <a:ext cx="2667000" cy="1371600"/>
          </a:xfrm>
          <a:prstGeom prst="rect">
            <a:avLst/>
          </a:prstGeom>
          <a:noFill/>
          <a:ln w="9525">
            <a:noFill/>
            <a:miter lim="800000"/>
            <a:headEnd/>
            <a:tailEnd/>
          </a:ln>
        </p:spPr>
      </p:pic>
      <p:graphicFrame>
        <p:nvGraphicFramePr>
          <p:cNvPr id="35841" name="Object 1"/>
          <p:cNvGraphicFramePr>
            <a:graphicFrameLocks noChangeAspect="1"/>
          </p:cNvGraphicFramePr>
          <p:nvPr>
            <p:extLst>
              <p:ext uri="{D42A27DB-BD31-4B8C-83A1-F6EECF244321}">
                <p14:modId xmlns:p14="http://schemas.microsoft.com/office/powerpoint/2010/main" val="455588763"/>
              </p:ext>
            </p:extLst>
          </p:nvPr>
        </p:nvGraphicFramePr>
        <p:xfrm>
          <a:off x="7391400" y="5029200"/>
          <a:ext cx="1028700" cy="867965"/>
        </p:xfrm>
        <a:graphic>
          <a:graphicData uri="http://schemas.openxmlformats.org/presentationml/2006/ole">
            <mc:AlternateContent xmlns:mc="http://schemas.openxmlformats.org/markup-compatibility/2006">
              <mc:Choice xmlns:v="urn:schemas-microsoft-com:vml" Requires="v">
                <p:oleObj spid="_x0000_s36099" name="Document" showAsIcon="1" r:id="rId5" imgW="914400" imgH="771480" progId="Word.Document.12">
                  <p:embed/>
                </p:oleObj>
              </mc:Choice>
              <mc:Fallback>
                <p:oleObj name="Document" showAsIcon="1" r:id="rId5" imgW="914400" imgH="771480" progId="Word.Document.12">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5029200"/>
                        <a:ext cx="1028700" cy="8679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842" name="Object 2"/>
          <p:cNvGraphicFramePr>
            <a:graphicFrameLocks noChangeAspect="1"/>
          </p:cNvGraphicFramePr>
          <p:nvPr>
            <p:extLst>
              <p:ext uri="{D42A27DB-BD31-4B8C-83A1-F6EECF244321}">
                <p14:modId xmlns:p14="http://schemas.microsoft.com/office/powerpoint/2010/main" val="1132752053"/>
              </p:ext>
            </p:extLst>
          </p:nvPr>
        </p:nvGraphicFramePr>
        <p:xfrm>
          <a:off x="4800600" y="5029200"/>
          <a:ext cx="1083733" cy="914400"/>
        </p:xfrm>
        <a:graphic>
          <a:graphicData uri="http://schemas.openxmlformats.org/presentationml/2006/ole">
            <mc:AlternateContent xmlns:mc="http://schemas.openxmlformats.org/markup-compatibility/2006">
              <mc:Choice xmlns:v="urn:schemas-microsoft-com:vml" Requires="v">
                <p:oleObj spid="_x0000_s36100" name="Document" showAsIcon="1" r:id="rId8" imgW="914400" imgH="771480" progId="Word.Document.12">
                  <p:embed/>
                </p:oleObj>
              </mc:Choice>
              <mc:Fallback>
                <p:oleObj name="Document" showAsIcon="1" r:id="rId8" imgW="914400" imgH="771480" progId="Word.Document.12">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5029200"/>
                        <a:ext cx="1083733"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843" name="Object 3"/>
          <p:cNvGraphicFramePr>
            <a:graphicFrameLocks noChangeAspect="1"/>
          </p:cNvGraphicFramePr>
          <p:nvPr>
            <p:extLst>
              <p:ext uri="{D42A27DB-BD31-4B8C-83A1-F6EECF244321}">
                <p14:modId xmlns:p14="http://schemas.microsoft.com/office/powerpoint/2010/main" val="742143323"/>
              </p:ext>
            </p:extLst>
          </p:nvPr>
        </p:nvGraphicFramePr>
        <p:xfrm>
          <a:off x="6096000" y="5029200"/>
          <a:ext cx="1066800" cy="900113"/>
        </p:xfrm>
        <a:graphic>
          <a:graphicData uri="http://schemas.openxmlformats.org/presentationml/2006/ole">
            <mc:AlternateContent xmlns:mc="http://schemas.openxmlformats.org/markup-compatibility/2006">
              <mc:Choice xmlns:v="urn:schemas-microsoft-com:vml" Requires="v">
                <p:oleObj spid="_x0000_s36101" name="Document" showAsIcon="1" r:id="rId11" imgW="914400" imgH="771480" progId="Word.Document.12">
                  <p:embed/>
                </p:oleObj>
              </mc:Choice>
              <mc:Fallback>
                <p:oleObj name="Document" showAsIcon="1" r:id="rId11" imgW="914400" imgH="771480" progId="Word.Document.12">
                  <p:embed/>
                  <p:pic>
                    <p:nvPicPr>
                      <p:cNvPr id="0"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00" y="5029200"/>
                        <a:ext cx="1066800" cy="900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Light" panose="020F0302020204030204" pitchFamily="34" charset="0"/>
              </a:rPr>
              <a:t>Activity 2 – Article Review</a:t>
            </a:r>
            <a:endParaRPr lang="en-US" dirty="0">
              <a:latin typeface="Calibri Light" panose="020F0302020204030204" pitchFamily="34" charset="0"/>
            </a:endParaRPr>
          </a:p>
        </p:txBody>
      </p:sp>
      <p:sp>
        <p:nvSpPr>
          <p:cNvPr id="3" name="Content Placeholder 2"/>
          <p:cNvSpPr>
            <a:spLocks noGrp="1"/>
          </p:cNvSpPr>
          <p:nvPr>
            <p:ph idx="1"/>
          </p:nvPr>
        </p:nvSpPr>
        <p:spPr>
          <a:xfrm>
            <a:off x="457200" y="1524000"/>
            <a:ext cx="8229600" cy="4602163"/>
          </a:xfrm>
        </p:spPr>
        <p:txBody>
          <a:bodyPr>
            <a:normAutofit/>
          </a:bodyPr>
          <a:lstStyle/>
          <a:p>
            <a:pPr marL="740664">
              <a:lnSpc>
                <a:spcPct val="80000"/>
              </a:lnSpc>
              <a:spcBef>
                <a:spcPts val="600"/>
              </a:spcBef>
              <a:spcAft>
                <a:spcPts val="600"/>
              </a:spcAft>
            </a:pPr>
            <a:r>
              <a:rPr lang="en-US" sz="2400" dirty="0"/>
              <a:t>R</a:t>
            </a:r>
            <a:r>
              <a:rPr lang="en-US" sz="2400" dirty="0" smtClean="0"/>
              <a:t>ead the four articles described and accessed on the following slides.</a:t>
            </a:r>
          </a:p>
          <a:p>
            <a:pPr marL="740664">
              <a:lnSpc>
                <a:spcPct val="80000"/>
              </a:lnSpc>
              <a:spcBef>
                <a:spcPts val="600"/>
              </a:spcBef>
              <a:spcAft>
                <a:spcPts val="600"/>
              </a:spcAft>
            </a:pPr>
            <a:r>
              <a:rPr lang="en-US" sz="2400" dirty="0" smtClean="0"/>
              <a:t>Complete </a:t>
            </a:r>
            <a:r>
              <a:rPr lang="en-US" sz="2400" b="1" dirty="0" smtClean="0"/>
              <a:t>two</a:t>
            </a:r>
            <a:r>
              <a:rPr lang="en-US" sz="2400" dirty="0" smtClean="0"/>
              <a:t> assessment activities described on slide 17.</a:t>
            </a:r>
          </a:p>
          <a:p>
            <a:pPr marL="454914" lvl="1" indent="0">
              <a:lnSpc>
                <a:spcPct val="80000"/>
              </a:lnSpc>
              <a:spcBef>
                <a:spcPts val="600"/>
              </a:spcBef>
              <a:spcAft>
                <a:spcPts val="600"/>
              </a:spcAft>
              <a:buNone/>
            </a:pPr>
            <a:endParaRPr 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228600"/>
            <a:ext cx="8229600" cy="1143000"/>
          </a:xfrm>
        </p:spPr>
        <p:txBody>
          <a:bodyPr>
            <a:normAutofit/>
          </a:bodyPr>
          <a:lstStyle/>
          <a:p>
            <a:r>
              <a:rPr lang="en-US" sz="3200" dirty="0" smtClean="0">
                <a:latin typeface="Calibri Light" panose="020F0302020204030204" pitchFamily="34" charset="0"/>
              </a:rPr>
              <a:t>“Periodontal Infection as a Possible Risk Factor for Preterm Low Birth Weight”</a:t>
            </a:r>
            <a:endParaRPr lang="en-US" sz="3200" dirty="0">
              <a:latin typeface="Calibri Light" panose="020F0302020204030204" pitchFamily="34" charset="0"/>
            </a:endParaRPr>
          </a:p>
        </p:txBody>
      </p:sp>
      <p:sp>
        <p:nvSpPr>
          <p:cNvPr id="6" name="Content Placeholder 5"/>
          <p:cNvSpPr>
            <a:spLocks noGrp="1"/>
          </p:cNvSpPr>
          <p:nvPr>
            <p:ph idx="1"/>
          </p:nvPr>
        </p:nvSpPr>
        <p:spPr>
          <a:xfrm>
            <a:off x="457200" y="1219200"/>
            <a:ext cx="8229600" cy="4525963"/>
          </a:xfrm>
        </p:spPr>
        <p:txBody>
          <a:bodyPr>
            <a:normAutofit/>
          </a:bodyPr>
          <a:lstStyle/>
          <a:p>
            <a:pPr marL="342900" lvl="1" indent="-342900">
              <a:buFont typeface="Arial" pitchFamily="34" charset="0"/>
              <a:buChar char="•"/>
            </a:pPr>
            <a:endParaRPr lang="en-US" sz="2600" dirty="0" smtClean="0"/>
          </a:p>
          <a:p>
            <a:endParaRPr lang="en-US" dirty="0"/>
          </a:p>
        </p:txBody>
      </p:sp>
      <p:pic>
        <p:nvPicPr>
          <p:cNvPr id="1028" name="Picture 4"/>
          <p:cNvPicPr>
            <a:picLocks noChangeAspect="1" noChangeArrowheads="1"/>
          </p:cNvPicPr>
          <p:nvPr/>
        </p:nvPicPr>
        <p:blipFill>
          <a:blip r:embed="rId3" cstate="print"/>
          <a:srcRect l="29583" t="7333" r="28333" b="5333"/>
          <a:stretch>
            <a:fillRect/>
          </a:stretch>
        </p:blipFill>
        <p:spPr bwMode="auto">
          <a:xfrm>
            <a:off x="5181600" y="1600200"/>
            <a:ext cx="2904616" cy="3767373"/>
          </a:xfrm>
          <a:prstGeom prst="rect">
            <a:avLst/>
          </a:prstGeom>
          <a:noFill/>
          <a:ln w="9525">
            <a:solidFill>
              <a:schemeClr val="tx1"/>
            </a:solidFill>
            <a:miter lim="800000"/>
            <a:headEnd/>
            <a:tailEnd/>
          </a:ln>
        </p:spPr>
      </p:pic>
      <p:sp>
        <p:nvSpPr>
          <p:cNvPr id="7" name="TextBox 6"/>
          <p:cNvSpPr txBox="1"/>
          <p:nvPr/>
        </p:nvSpPr>
        <p:spPr>
          <a:xfrm>
            <a:off x="381000" y="6553200"/>
            <a:ext cx="8077200" cy="261610"/>
          </a:xfrm>
          <a:prstGeom prst="rect">
            <a:avLst/>
          </a:prstGeom>
          <a:noFill/>
        </p:spPr>
        <p:txBody>
          <a:bodyPr wrap="square" rtlCol="0">
            <a:spAutoFit/>
          </a:bodyPr>
          <a:lstStyle/>
          <a:p>
            <a:pPr marL="0" lvl="1">
              <a:defRPr/>
            </a:pPr>
            <a:r>
              <a:rPr lang="en-US" sz="1100" dirty="0" smtClean="0"/>
              <a:t>Source: </a:t>
            </a:r>
            <a:r>
              <a:rPr lang="en-US" sz="1100" dirty="0" err="1" smtClean="0"/>
              <a:t>Offenbacher</a:t>
            </a:r>
            <a:r>
              <a:rPr lang="en-US" sz="1100" dirty="0" smtClean="0"/>
              <a:t> et.al. </a:t>
            </a:r>
            <a:r>
              <a:rPr lang="en-US" sz="1100" i="1" dirty="0" smtClean="0"/>
              <a:t>Periodontal Infection as a Possible Risk Factor for Preterm Low Birth Weight</a:t>
            </a:r>
            <a:r>
              <a:rPr lang="en-US" sz="1100" dirty="0" smtClean="0"/>
              <a:t>. J </a:t>
            </a:r>
            <a:r>
              <a:rPr lang="en-US" sz="1100" dirty="0" err="1" smtClean="0"/>
              <a:t>Periodontol</a:t>
            </a:r>
            <a:r>
              <a:rPr lang="en-US" sz="1100" dirty="0" smtClean="0"/>
              <a:t> 1996;67:1103-1113.</a:t>
            </a:r>
          </a:p>
        </p:txBody>
      </p:sp>
      <p:sp>
        <p:nvSpPr>
          <p:cNvPr id="2" name="TextBox 1"/>
          <p:cNvSpPr txBox="1"/>
          <p:nvPr/>
        </p:nvSpPr>
        <p:spPr>
          <a:xfrm>
            <a:off x="304800" y="2895600"/>
            <a:ext cx="4495800" cy="923330"/>
          </a:xfrm>
          <a:prstGeom prst="rect">
            <a:avLst/>
          </a:prstGeom>
          <a:noFill/>
        </p:spPr>
        <p:txBody>
          <a:bodyPr wrap="square" rtlCol="0">
            <a:spAutoFit/>
          </a:bodyPr>
          <a:lstStyle/>
          <a:p>
            <a:r>
              <a:rPr lang="en-US" dirty="0">
                <a:hlinkClick r:id="rId4"/>
              </a:rPr>
              <a:t>https://</a:t>
            </a:r>
            <a:r>
              <a:rPr lang="en-US" dirty="0" smtClean="0">
                <a:hlinkClick r:id="rId4"/>
              </a:rPr>
              <a:t>onlinelibrary.wiley.com/doi/abs/10.1902/jop.1996.67.10s.1103</a:t>
            </a:r>
            <a:endParaRPr lang="en-US" dirty="0" smtClean="0"/>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858962"/>
          </a:xfrm>
        </p:spPr>
        <p:txBody>
          <a:bodyPr>
            <a:noAutofit/>
          </a:bodyPr>
          <a:lstStyle/>
          <a:p>
            <a:r>
              <a:rPr lang="en-US" sz="3200" dirty="0" smtClean="0">
                <a:latin typeface="Calibri Light" panose="020F0302020204030204" pitchFamily="34" charset="0"/>
              </a:rPr>
              <a:t>“Treatment of localized periodontal disease in pregnancy does not reduce the occurrence of preterm birth: results from the Periodontal Infections and Prematurity Study (PIPS)”</a:t>
            </a:r>
            <a:endParaRPr lang="en-US" sz="3200" dirty="0">
              <a:latin typeface="Calibri Light" panose="020F0302020204030204" pitchFamily="34" charset="0"/>
            </a:endParaRPr>
          </a:p>
        </p:txBody>
      </p:sp>
      <p:pic>
        <p:nvPicPr>
          <p:cNvPr id="8" name="Picture 3"/>
          <p:cNvPicPr>
            <a:picLocks noChangeAspect="1" noChangeArrowheads="1"/>
          </p:cNvPicPr>
          <p:nvPr/>
        </p:nvPicPr>
        <p:blipFill>
          <a:blip r:embed="rId2" cstate="print"/>
          <a:srcRect l="36250" t="10667" r="24583" b="4000"/>
          <a:stretch>
            <a:fillRect/>
          </a:stretch>
        </p:blipFill>
        <p:spPr bwMode="auto">
          <a:xfrm>
            <a:off x="4876800" y="2513264"/>
            <a:ext cx="2743200" cy="3735421"/>
          </a:xfrm>
          <a:prstGeom prst="rect">
            <a:avLst/>
          </a:prstGeom>
          <a:noFill/>
          <a:ln w="9525">
            <a:solidFill>
              <a:schemeClr val="tx1"/>
            </a:solidFill>
            <a:miter lim="800000"/>
            <a:headEnd/>
            <a:tailEnd/>
          </a:ln>
        </p:spPr>
      </p:pic>
      <p:sp>
        <p:nvSpPr>
          <p:cNvPr id="7" name="TextBox 6"/>
          <p:cNvSpPr txBox="1"/>
          <p:nvPr/>
        </p:nvSpPr>
        <p:spPr>
          <a:xfrm>
            <a:off x="457200" y="6400800"/>
            <a:ext cx="8077200" cy="430887"/>
          </a:xfrm>
          <a:prstGeom prst="rect">
            <a:avLst/>
          </a:prstGeom>
          <a:noFill/>
        </p:spPr>
        <p:txBody>
          <a:bodyPr wrap="square" rtlCol="0">
            <a:spAutoFit/>
          </a:bodyPr>
          <a:lstStyle/>
          <a:p>
            <a:r>
              <a:rPr lang="en-US" sz="1100" dirty="0" smtClean="0"/>
              <a:t>Source: </a:t>
            </a:r>
            <a:r>
              <a:rPr lang="en-US" sz="1100" dirty="0" err="1" smtClean="0"/>
              <a:t>Macones</a:t>
            </a:r>
            <a:r>
              <a:rPr lang="en-US" sz="1100" dirty="0" smtClean="0"/>
              <a:t> GA, Parry S, Nelson DB, et al. </a:t>
            </a:r>
            <a:r>
              <a:rPr lang="en-US" sz="1100" i="1" dirty="0" smtClean="0"/>
              <a:t>Treatment of localized periodontal disease in pregnancy does not reduce the occurrence of </a:t>
            </a:r>
            <a:r>
              <a:rPr lang="en-US" sz="1100" i="1" dirty="0" err="1" smtClean="0"/>
              <a:t>pretermbirth</a:t>
            </a:r>
            <a:r>
              <a:rPr lang="en-US" sz="1100" i="1" dirty="0" smtClean="0"/>
              <a:t>: results from the Periodontal Infections and Prematurity Study (PIPS). </a:t>
            </a:r>
            <a:r>
              <a:rPr lang="en-US" sz="1100" dirty="0" smtClean="0"/>
              <a:t>Am J </a:t>
            </a:r>
            <a:r>
              <a:rPr lang="en-US" sz="1100" dirty="0" err="1" smtClean="0"/>
              <a:t>Obstet</a:t>
            </a:r>
            <a:r>
              <a:rPr lang="en-US" sz="1100" dirty="0" smtClean="0"/>
              <a:t> </a:t>
            </a:r>
            <a:r>
              <a:rPr lang="en-US" sz="1100" dirty="0" err="1" smtClean="0"/>
              <a:t>Gynecol</a:t>
            </a:r>
            <a:r>
              <a:rPr lang="en-US" sz="1100" dirty="0" smtClean="0"/>
              <a:t> 2010;202:147.e1-8.</a:t>
            </a:r>
          </a:p>
        </p:txBody>
      </p:sp>
      <p:sp>
        <p:nvSpPr>
          <p:cNvPr id="3" name="TextBox 2"/>
          <p:cNvSpPr txBox="1"/>
          <p:nvPr/>
        </p:nvSpPr>
        <p:spPr>
          <a:xfrm>
            <a:off x="381000" y="3226813"/>
            <a:ext cx="4038600" cy="923330"/>
          </a:xfrm>
          <a:prstGeom prst="rect">
            <a:avLst/>
          </a:prstGeom>
          <a:noFill/>
        </p:spPr>
        <p:txBody>
          <a:bodyPr wrap="square" rtlCol="0">
            <a:spAutoFit/>
          </a:bodyPr>
          <a:lstStyle/>
          <a:p>
            <a:r>
              <a:rPr lang="en-US" u="sng" dirty="0" smtClean="0">
                <a:hlinkClick r:id="rId3"/>
              </a:rPr>
              <a:t>https</a:t>
            </a:r>
            <a:r>
              <a:rPr lang="en-US" u="sng" dirty="0">
                <a:hlinkClick r:id="rId3"/>
              </a:rPr>
              <a:t>://www.sciencedirect.com/science/article/pii/S0002937809021188</a:t>
            </a:r>
            <a:endParaRPr lang="en-US" dirty="0"/>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Calibri Light" panose="020F0302020204030204" pitchFamily="34" charset="0"/>
              </a:rPr>
              <a:t>“Periodontal disease treatment does not affect pregnancy outcomes”</a:t>
            </a:r>
            <a:endParaRPr lang="en-US" sz="3200" dirty="0">
              <a:latin typeface="Calibri Light" panose="020F0302020204030204" pitchFamily="34" charset="0"/>
            </a:endParaRPr>
          </a:p>
        </p:txBody>
      </p:sp>
      <p:pic>
        <p:nvPicPr>
          <p:cNvPr id="6" name="Picture 4"/>
          <p:cNvPicPr>
            <a:picLocks noChangeAspect="1" noChangeArrowheads="1"/>
          </p:cNvPicPr>
          <p:nvPr/>
        </p:nvPicPr>
        <p:blipFill>
          <a:blip r:embed="rId3" cstate="print"/>
          <a:srcRect l="34583" t="7333" r="22917" b="3333"/>
          <a:stretch>
            <a:fillRect/>
          </a:stretch>
        </p:blipFill>
        <p:spPr bwMode="auto">
          <a:xfrm>
            <a:off x="4648200" y="1828800"/>
            <a:ext cx="2837597" cy="3727824"/>
          </a:xfrm>
          <a:prstGeom prst="rect">
            <a:avLst/>
          </a:prstGeom>
          <a:noFill/>
          <a:ln w="9525">
            <a:solidFill>
              <a:schemeClr val="tx1"/>
            </a:solidFill>
            <a:miter lim="800000"/>
            <a:headEnd/>
            <a:tailEnd/>
          </a:ln>
        </p:spPr>
      </p:pic>
      <p:sp>
        <p:nvSpPr>
          <p:cNvPr id="7" name="TextBox 6"/>
          <p:cNvSpPr txBox="1"/>
          <p:nvPr/>
        </p:nvSpPr>
        <p:spPr>
          <a:xfrm>
            <a:off x="457200" y="6400800"/>
            <a:ext cx="8229600" cy="430887"/>
          </a:xfrm>
          <a:prstGeom prst="rect">
            <a:avLst/>
          </a:prstGeom>
          <a:noFill/>
        </p:spPr>
        <p:txBody>
          <a:bodyPr wrap="square" rtlCol="0">
            <a:spAutoFit/>
          </a:bodyPr>
          <a:lstStyle/>
          <a:p>
            <a:r>
              <a:rPr lang="en-US" sz="1100" dirty="0" smtClean="0"/>
              <a:t>Source: Leader, David. Periodontal disease treatment does not affect pregnancy outcomes</a:t>
            </a:r>
            <a:r>
              <a:rPr lang="en-US" sz="1100" i="1" dirty="0" smtClean="0"/>
              <a:t>.</a:t>
            </a:r>
            <a:r>
              <a:rPr lang="en-US" sz="1100" dirty="0" smtClean="0"/>
              <a:t> Journal of the American Dental Association 2014;145(7):757-759.</a:t>
            </a:r>
            <a:endParaRPr lang="en-US" sz="1100" dirty="0"/>
          </a:p>
        </p:txBody>
      </p:sp>
      <p:sp>
        <p:nvSpPr>
          <p:cNvPr id="3" name="TextBox 2"/>
          <p:cNvSpPr txBox="1"/>
          <p:nvPr/>
        </p:nvSpPr>
        <p:spPr>
          <a:xfrm>
            <a:off x="457200" y="3124200"/>
            <a:ext cx="3962400" cy="923330"/>
          </a:xfrm>
          <a:prstGeom prst="rect">
            <a:avLst/>
          </a:prstGeom>
          <a:noFill/>
        </p:spPr>
        <p:txBody>
          <a:bodyPr wrap="square" rtlCol="0">
            <a:spAutoFit/>
          </a:bodyPr>
          <a:lstStyle/>
          <a:p>
            <a:r>
              <a:rPr lang="en-US" dirty="0">
                <a:hlinkClick r:id="rId4"/>
              </a:rPr>
              <a:t>https://</a:t>
            </a:r>
            <a:r>
              <a:rPr lang="en-US" dirty="0" smtClean="0">
                <a:hlinkClick r:id="rId4"/>
              </a:rPr>
              <a:t>jada.ada.org/article/S0002-8177(14)60094-5/fulltext</a:t>
            </a:r>
            <a:endParaRPr lang="en-US" dirty="0" smtClean="0"/>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Calibri Light" panose="020F0302020204030204" pitchFamily="34" charset="0"/>
              </a:rPr>
              <a:t>“Reviewing dental treatment for the </a:t>
            </a:r>
            <a:br>
              <a:rPr lang="en-US" sz="3200" dirty="0" smtClean="0">
                <a:latin typeface="Calibri Light" panose="020F0302020204030204" pitchFamily="34" charset="0"/>
              </a:rPr>
            </a:br>
            <a:r>
              <a:rPr lang="en-US" sz="3200" dirty="0" smtClean="0">
                <a:latin typeface="Calibri Light" panose="020F0302020204030204" pitchFamily="34" charset="0"/>
              </a:rPr>
              <a:t>pregnant patient”</a:t>
            </a:r>
            <a:endParaRPr lang="en-US" sz="3200" dirty="0">
              <a:latin typeface="Calibri Light" panose="020F0302020204030204" pitchFamily="34" charset="0"/>
            </a:endParaRPr>
          </a:p>
        </p:txBody>
      </p:sp>
      <p:pic>
        <p:nvPicPr>
          <p:cNvPr id="5" name="Picture 2"/>
          <p:cNvPicPr>
            <a:picLocks noChangeAspect="1" noChangeArrowheads="1"/>
          </p:cNvPicPr>
          <p:nvPr/>
        </p:nvPicPr>
        <p:blipFill>
          <a:blip r:embed="rId3" cstate="print"/>
          <a:srcRect l="27917" t="7333" r="26250" b="4000"/>
          <a:stretch>
            <a:fillRect/>
          </a:stretch>
        </p:blipFill>
        <p:spPr bwMode="auto">
          <a:xfrm>
            <a:off x="3027947" y="1905000"/>
            <a:ext cx="3088106" cy="3733800"/>
          </a:xfrm>
          <a:prstGeom prst="rect">
            <a:avLst/>
          </a:prstGeom>
          <a:noFill/>
          <a:ln w="9525">
            <a:solidFill>
              <a:schemeClr val="tx1"/>
            </a:solidFill>
            <a:miter lim="800000"/>
            <a:headEnd/>
            <a:tailEnd/>
          </a:ln>
        </p:spPr>
      </p:pic>
      <p:sp>
        <p:nvSpPr>
          <p:cNvPr id="7" name="TextBox 6"/>
          <p:cNvSpPr txBox="1"/>
          <p:nvPr/>
        </p:nvSpPr>
        <p:spPr>
          <a:xfrm>
            <a:off x="439615" y="6427113"/>
            <a:ext cx="8323385" cy="430887"/>
          </a:xfrm>
          <a:prstGeom prst="rect">
            <a:avLst/>
          </a:prstGeom>
          <a:noFill/>
        </p:spPr>
        <p:txBody>
          <a:bodyPr wrap="square" rtlCol="0">
            <a:spAutoFit/>
          </a:bodyPr>
          <a:lstStyle/>
          <a:p>
            <a:r>
              <a:rPr lang="en-US" sz="1100" dirty="0" smtClean="0"/>
              <a:t>Source: </a:t>
            </a:r>
            <a:r>
              <a:rPr lang="en-US" sz="1100" dirty="0" err="1" smtClean="0"/>
              <a:t>Shessel</a:t>
            </a:r>
            <a:r>
              <a:rPr lang="en-US" sz="1100" dirty="0" smtClean="0"/>
              <a:t>, B., </a:t>
            </a:r>
            <a:r>
              <a:rPr lang="en-US" sz="1100" dirty="0" err="1" smtClean="0"/>
              <a:t>Partnaf</a:t>
            </a:r>
            <a:r>
              <a:rPr lang="en-US" sz="1100" dirty="0" smtClean="0"/>
              <a:t>, J., </a:t>
            </a:r>
            <a:r>
              <a:rPr lang="en-US" sz="1100" dirty="0" err="1" smtClean="0"/>
              <a:t>Kaltman</a:t>
            </a:r>
            <a:r>
              <a:rPr lang="en-US" sz="1100" dirty="0" smtClean="0"/>
              <a:t>, S., </a:t>
            </a:r>
            <a:r>
              <a:rPr lang="en-US" sz="1100" dirty="0" err="1" smtClean="0"/>
              <a:t>Nitsch</a:t>
            </a:r>
            <a:r>
              <a:rPr lang="en-US" sz="1100" dirty="0" smtClean="0"/>
              <a:t>, R. (2014). </a:t>
            </a:r>
            <a:r>
              <a:rPr lang="en-US" sz="1100" i="1" dirty="0" smtClean="0"/>
              <a:t>Reviewing dental treatment for the pregnant patient</a:t>
            </a:r>
            <a:r>
              <a:rPr lang="en-US" sz="1100" dirty="0" smtClean="0"/>
              <a:t>. Wisconsin Dental Association Journal 2014: September Issue: 8-9.</a:t>
            </a:r>
            <a:endParaRPr lang="en-US" sz="11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Light" panose="020F0302020204030204" pitchFamily="34" charset="0"/>
              </a:rPr>
              <a:t>Activity 2 –  Assessment</a:t>
            </a:r>
            <a:endParaRPr lang="en-US" dirty="0">
              <a:latin typeface="Calibri Light" panose="020F0302020204030204" pitchFamily="34" charset="0"/>
            </a:endParaRPr>
          </a:p>
        </p:txBody>
      </p:sp>
      <p:sp>
        <p:nvSpPr>
          <p:cNvPr id="3" name="Content Placeholder 2"/>
          <p:cNvSpPr>
            <a:spLocks noGrp="1"/>
          </p:cNvSpPr>
          <p:nvPr>
            <p:ph idx="1"/>
          </p:nvPr>
        </p:nvSpPr>
        <p:spPr>
          <a:xfrm>
            <a:off x="457200" y="1295400"/>
            <a:ext cx="8229600" cy="4830763"/>
          </a:xfrm>
        </p:spPr>
        <p:txBody>
          <a:bodyPr>
            <a:normAutofit fontScale="77500" lnSpcReduction="20000"/>
          </a:bodyPr>
          <a:lstStyle/>
          <a:p>
            <a:pPr marL="0" indent="0">
              <a:buNone/>
            </a:pPr>
            <a:r>
              <a:rPr lang="en-US" sz="3100" dirty="0" smtClean="0"/>
              <a:t>Reflect on key concepts presented in the articles by completing </a:t>
            </a:r>
            <a:r>
              <a:rPr lang="en-US" sz="3100" b="1" dirty="0" smtClean="0"/>
              <a:t>two</a:t>
            </a:r>
            <a:r>
              <a:rPr lang="en-US" sz="3100" dirty="0" smtClean="0"/>
              <a:t> of the following activities:</a:t>
            </a:r>
            <a:endParaRPr lang="en-US" sz="3100" dirty="0"/>
          </a:p>
          <a:p>
            <a:pPr lvl="1" indent="-347472">
              <a:spcBef>
                <a:spcPts val="600"/>
              </a:spcBef>
              <a:buFont typeface="Arial" panose="020B0604020202020204" pitchFamily="34" charset="0"/>
              <a:buChar char="•"/>
            </a:pPr>
            <a:r>
              <a:rPr lang="en-US" dirty="0" smtClean="0"/>
              <a:t>Create a Venn Diagram comparing and contrasting the main outcomes of 2 of the articles. Include how the key points and outcomes are similar, different and areas that overlap. </a:t>
            </a:r>
          </a:p>
          <a:p>
            <a:pPr lvl="1" indent="-347472">
              <a:spcBef>
                <a:spcPts val="600"/>
              </a:spcBef>
              <a:buFont typeface="Arial" panose="020B0604020202020204" pitchFamily="34" charset="0"/>
              <a:buChar char="•"/>
            </a:pPr>
            <a:r>
              <a:rPr lang="en-US" dirty="0" smtClean="0"/>
              <a:t>Find another article on the topic and provide a 1 page summary. Include key points and describe how they support, rebuke or provide new evidence to support current practice guidelines.</a:t>
            </a:r>
          </a:p>
          <a:p>
            <a:pPr lvl="1" indent="-347472">
              <a:spcBef>
                <a:spcPts val="600"/>
              </a:spcBef>
              <a:buFont typeface="Arial" panose="020B0604020202020204" pitchFamily="34" charset="0"/>
              <a:buChar char="•"/>
            </a:pPr>
            <a:r>
              <a:rPr lang="en-US" dirty="0" smtClean="0"/>
              <a:t>Interview a current provider on their clinical experience providing care to pregnant women and reflect on how this aligns with the articles. </a:t>
            </a:r>
          </a:p>
          <a:p>
            <a:pPr lvl="1" indent="-347472">
              <a:spcBef>
                <a:spcPts val="600"/>
              </a:spcBef>
              <a:buFont typeface="Arial" panose="020B0604020202020204" pitchFamily="34" charset="0"/>
              <a:buChar char="•"/>
            </a:pPr>
            <a:r>
              <a:rPr lang="en-US" dirty="0" smtClean="0"/>
              <a:t>Complete a 1 page summary of the key concepts presented in the 4 articles. </a:t>
            </a:r>
            <a:r>
              <a:rPr lang="en-US" dirty="0"/>
              <a:t>I</a:t>
            </a:r>
            <a:r>
              <a:rPr lang="en-US" dirty="0" smtClean="0"/>
              <a:t>nclude what was new information to you, what was most interesting and any questions you have about the information.</a:t>
            </a:r>
          </a:p>
          <a:p>
            <a:pPr lvl="1">
              <a:buFont typeface="Arial" panose="020B0604020202020204" pitchFamily="34" charset="0"/>
              <a:buChar char="•"/>
            </a:pPr>
            <a:endParaRPr lang="en-US"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Light" panose="020F0302020204030204" pitchFamily="34" charset="0"/>
              </a:rPr>
              <a:t>Activity 3 – Perinatal Guidelines</a:t>
            </a:r>
            <a:endParaRPr lang="en-US" dirty="0">
              <a:latin typeface="Calibri Light" panose="020F0302020204030204" pitchFamily="34" charset="0"/>
            </a:endParaRPr>
          </a:p>
        </p:txBody>
      </p:sp>
      <p:sp>
        <p:nvSpPr>
          <p:cNvPr id="3" name="Content Placeholder 2"/>
          <p:cNvSpPr>
            <a:spLocks noGrp="1"/>
          </p:cNvSpPr>
          <p:nvPr>
            <p:ph idx="1"/>
          </p:nvPr>
        </p:nvSpPr>
        <p:spPr/>
        <p:txBody>
          <a:bodyPr>
            <a:normAutofit/>
          </a:bodyPr>
          <a:lstStyle/>
          <a:p>
            <a:r>
              <a:rPr lang="en-US" sz="2400" dirty="0" smtClean="0"/>
              <a:t>Read the perinatal guidelines, produced by three professional organizations, described and accessed on the following slides.</a:t>
            </a:r>
          </a:p>
          <a:p>
            <a:r>
              <a:rPr lang="en-US" sz="2400" dirty="0" smtClean="0"/>
              <a:t>Choose </a:t>
            </a:r>
            <a:r>
              <a:rPr lang="en-US" sz="2400" b="1" dirty="0" smtClean="0"/>
              <a:t>one</a:t>
            </a:r>
            <a:r>
              <a:rPr lang="en-US" sz="2400" dirty="0" smtClean="0"/>
              <a:t> assessment activity described on slide </a:t>
            </a:r>
            <a:r>
              <a:rPr lang="en-US" sz="2400" dirty="0" smtClean="0"/>
              <a:t>22 </a:t>
            </a:r>
            <a:r>
              <a:rPr lang="en-US" sz="2400" dirty="0" smtClean="0"/>
              <a:t>to complete.</a:t>
            </a:r>
          </a:p>
          <a:p>
            <a:endParaRPr lang="en-US" dirty="0" smtClean="0"/>
          </a:p>
          <a:p>
            <a:endParaRPr lang="en-US" dirty="0"/>
          </a:p>
        </p:txBody>
      </p:sp>
    </p:spTree>
    <p:extLst>
      <p:ext uri="{BB962C8B-B14F-4D97-AF65-F5344CB8AC3E}">
        <p14:creationId xmlns:p14="http://schemas.microsoft.com/office/powerpoint/2010/main" val="1141268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799" y="274638"/>
            <a:ext cx="8425001" cy="1143000"/>
          </a:xfrm>
        </p:spPr>
        <p:txBody>
          <a:bodyPr>
            <a:normAutofit/>
          </a:bodyPr>
          <a:lstStyle/>
          <a:p>
            <a:r>
              <a:rPr lang="en-US" sz="3200" dirty="0" smtClean="0">
                <a:latin typeface="Calibri Light" panose="020F0302020204030204" pitchFamily="34" charset="0"/>
              </a:rPr>
              <a:t>“Guidelines on Perinatal and </a:t>
            </a:r>
            <a:r>
              <a:rPr lang="en-US" sz="3200" dirty="0" smtClean="0">
                <a:latin typeface="Calibri Light" panose="020F0302020204030204" pitchFamily="34" charset="0"/>
              </a:rPr>
              <a:t>Infant </a:t>
            </a:r>
            <a:br>
              <a:rPr lang="en-US" sz="3200" dirty="0" smtClean="0">
                <a:latin typeface="Calibri Light" panose="020F0302020204030204" pitchFamily="34" charset="0"/>
              </a:rPr>
            </a:br>
            <a:r>
              <a:rPr lang="en-US" sz="3200" dirty="0" smtClean="0">
                <a:latin typeface="Calibri Light" panose="020F0302020204030204" pitchFamily="34" charset="0"/>
              </a:rPr>
              <a:t>Oral </a:t>
            </a:r>
            <a:r>
              <a:rPr lang="en-US" sz="3200" dirty="0" smtClean="0">
                <a:latin typeface="Calibri Light" panose="020F0302020204030204" pitchFamily="34" charset="0"/>
              </a:rPr>
              <a:t>Health Care”</a:t>
            </a:r>
            <a:endParaRPr lang="en-US" sz="3200" dirty="0">
              <a:latin typeface="Calibri Light" panose="020F0302020204030204" pitchFamily="34" charset="0"/>
            </a:endParaRPr>
          </a:p>
        </p:txBody>
      </p:sp>
      <p:sp>
        <p:nvSpPr>
          <p:cNvPr id="3" name="Content Placeholder 2"/>
          <p:cNvSpPr>
            <a:spLocks noGrp="1"/>
          </p:cNvSpPr>
          <p:nvPr>
            <p:ph idx="1"/>
          </p:nvPr>
        </p:nvSpPr>
        <p:spPr/>
        <p:txBody>
          <a:bodyPr/>
          <a:lstStyle/>
          <a:p>
            <a:pPr marL="0" indent="0">
              <a:buNone/>
            </a:pPr>
            <a:r>
              <a:rPr lang="en-US" sz="2400" dirty="0" smtClean="0"/>
              <a:t>American Academy of Pediatric Dentistry (AAPD)</a:t>
            </a:r>
          </a:p>
          <a:p>
            <a:endParaRPr lang="en-US" dirty="0" smtClean="0"/>
          </a:p>
          <a:p>
            <a:endParaRPr lang="en-US" dirty="0" smtClean="0"/>
          </a:p>
          <a:p>
            <a:endParaRPr lang="en-US" dirty="0"/>
          </a:p>
        </p:txBody>
      </p:sp>
      <p:sp>
        <p:nvSpPr>
          <p:cNvPr id="6" name="TextBox 5"/>
          <p:cNvSpPr txBox="1"/>
          <p:nvPr/>
        </p:nvSpPr>
        <p:spPr>
          <a:xfrm>
            <a:off x="261799" y="6365994"/>
            <a:ext cx="8839200" cy="430887"/>
          </a:xfrm>
          <a:prstGeom prst="rect">
            <a:avLst/>
          </a:prstGeom>
          <a:noFill/>
        </p:spPr>
        <p:txBody>
          <a:bodyPr wrap="square" rtlCol="0">
            <a:spAutoFit/>
          </a:bodyPr>
          <a:lstStyle/>
          <a:p>
            <a:r>
              <a:rPr lang="en-US" sz="1100" dirty="0" smtClean="0"/>
              <a:t>The American Academy of Pediatric Dentistry Council on Clinical Affairs. (2011). </a:t>
            </a:r>
            <a:r>
              <a:rPr lang="en-US" sz="1100" i="1" dirty="0" smtClean="0"/>
              <a:t>Guidelines on Perinatal and Infant Oral Health Care</a:t>
            </a:r>
            <a:r>
              <a:rPr lang="en-US" sz="1100" dirty="0" smtClean="0"/>
              <a:t>. References Manual Volume 40(6):18/19 pg:2016-220</a:t>
            </a:r>
            <a:endParaRPr lang="en-US" sz="1100" dirty="0"/>
          </a:p>
        </p:txBody>
      </p:sp>
      <p:sp>
        <p:nvSpPr>
          <p:cNvPr id="4" name="TextBox 3"/>
          <p:cNvSpPr txBox="1"/>
          <p:nvPr/>
        </p:nvSpPr>
        <p:spPr>
          <a:xfrm>
            <a:off x="381000" y="3200400"/>
            <a:ext cx="4114800" cy="923330"/>
          </a:xfrm>
          <a:prstGeom prst="rect">
            <a:avLst/>
          </a:prstGeom>
          <a:noFill/>
        </p:spPr>
        <p:txBody>
          <a:bodyPr wrap="square" rtlCol="0">
            <a:spAutoFit/>
          </a:bodyPr>
          <a:lstStyle/>
          <a:p>
            <a:r>
              <a:rPr lang="en-US" dirty="0">
                <a:hlinkClick r:id="rId3"/>
              </a:rPr>
              <a:t>https://www.aapd.org/globalassets/media/policies_guidelines/bp_perinataloralhealthcare.pdf</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8975" y="2372290"/>
            <a:ext cx="2664649" cy="3502879"/>
          </a:xfrm>
          <a:prstGeom prst="rect">
            <a:avLst/>
          </a:prstGeom>
          <a:ln>
            <a:solidFill>
              <a:schemeClr val="tx1"/>
            </a:solidFill>
          </a:ln>
        </p:spPr>
      </p:pic>
    </p:spTree>
    <p:extLst>
      <p:ext uri="{BB962C8B-B14F-4D97-AF65-F5344CB8AC3E}">
        <p14:creationId xmlns:p14="http://schemas.microsoft.com/office/powerpoint/2010/main" val="19360933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Acknowledgments</a:t>
            </a:r>
            <a:endParaRPr lang="en-US" dirty="0"/>
          </a:p>
        </p:txBody>
      </p:sp>
      <p:sp>
        <p:nvSpPr>
          <p:cNvPr id="3" name="Content Placeholder 2"/>
          <p:cNvSpPr>
            <a:spLocks noGrp="1"/>
          </p:cNvSpPr>
          <p:nvPr>
            <p:ph sz="half" idx="1"/>
          </p:nvPr>
        </p:nvSpPr>
        <p:spPr>
          <a:xfrm>
            <a:off x="350146" y="1790701"/>
            <a:ext cx="3886200" cy="4351338"/>
          </a:xfrm>
        </p:spPr>
        <p:txBody>
          <a:bodyPr>
            <a:normAutofit/>
          </a:bodyPr>
          <a:lstStyle/>
          <a:p>
            <a:pPr marL="0" indent="0" algn="ctr">
              <a:buNone/>
            </a:pPr>
            <a:r>
              <a:rPr lang="en-US" b="1" u="sng" dirty="0" smtClean="0"/>
              <a:t>Primary Authors</a:t>
            </a:r>
          </a:p>
          <a:p>
            <a:pPr marL="0" lvl="0" indent="0">
              <a:buNone/>
            </a:pPr>
            <a:r>
              <a:rPr lang="en-US" sz="2000" b="1" dirty="0">
                <a:solidFill>
                  <a:prstClr val="black"/>
                </a:solidFill>
              </a:rPr>
              <a:t>Patty Hooper, </a:t>
            </a:r>
            <a:r>
              <a:rPr lang="en-US" sz="2000" dirty="0">
                <a:solidFill>
                  <a:prstClr val="black"/>
                </a:solidFill>
              </a:rPr>
              <a:t>RDH, BSDH</a:t>
            </a:r>
          </a:p>
          <a:p>
            <a:pPr marL="0" lvl="0" indent="0">
              <a:buNone/>
            </a:pPr>
            <a:r>
              <a:rPr lang="en-US" sz="2000" dirty="0">
                <a:solidFill>
                  <a:prstClr val="black"/>
                </a:solidFill>
              </a:rPr>
              <a:t>Clinical Instructor of Dental Hygiene</a:t>
            </a:r>
          </a:p>
          <a:p>
            <a:pPr marL="0" lvl="0" indent="0">
              <a:buNone/>
            </a:pPr>
            <a:r>
              <a:rPr lang="en-US" sz="2000" dirty="0">
                <a:solidFill>
                  <a:prstClr val="black"/>
                </a:solidFill>
              </a:rPr>
              <a:t>Waukesha County Technical College</a:t>
            </a:r>
          </a:p>
          <a:p>
            <a:pPr marL="0" lvl="0" indent="0">
              <a:buNone/>
            </a:pPr>
            <a:endParaRPr lang="en-US" sz="2000" dirty="0">
              <a:solidFill>
                <a:prstClr val="black"/>
              </a:solidFill>
            </a:endParaRPr>
          </a:p>
          <a:p>
            <a:pPr marL="0" indent="0">
              <a:buNone/>
            </a:pPr>
            <a:r>
              <a:rPr lang="en-US" sz="2000" b="1" dirty="0"/>
              <a:t>Debbie Schumacher, </a:t>
            </a:r>
            <a:r>
              <a:rPr lang="en-US" sz="2000" dirty="0"/>
              <a:t>RDH-ME</a:t>
            </a:r>
          </a:p>
          <a:p>
            <a:pPr marL="0" indent="0">
              <a:buNone/>
            </a:pPr>
            <a:r>
              <a:rPr lang="en-US" sz="2000" dirty="0"/>
              <a:t>Instructor of Dental Hygiene</a:t>
            </a:r>
          </a:p>
          <a:p>
            <a:pPr marL="0" indent="0">
              <a:buNone/>
            </a:pPr>
            <a:r>
              <a:rPr lang="en-US" sz="2000" dirty="0"/>
              <a:t>Chippewa Valley Technical College</a:t>
            </a:r>
          </a:p>
          <a:p>
            <a:endParaRPr lang="en-US" dirty="0" smtClean="0"/>
          </a:p>
          <a:p>
            <a:endParaRPr lang="en-US" dirty="0" smtClean="0"/>
          </a:p>
          <a:p>
            <a:endParaRPr lang="en-US" dirty="0" smtClean="0"/>
          </a:p>
          <a:p>
            <a:endParaRPr lang="en-US" dirty="0"/>
          </a:p>
          <a:p>
            <a:endParaRPr lang="en-US" dirty="0"/>
          </a:p>
          <a:p>
            <a:endParaRPr lang="en-US" dirty="0"/>
          </a:p>
        </p:txBody>
      </p:sp>
      <p:sp>
        <p:nvSpPr>
          <p:cNvPr id="5" name="Content Placeholder 4"/>
          <p:cNvSpPr>
            <a:spLocks noGrp="1"/>
          </p:cNvSpPr>
          <p:nvPr>
            <p:ph sz="half" idx="2"/>
          </p:nvPr>
        </p:nvSpPr>
        <p:spPr>
          <a:xfrm>
            <a:off x="4629149" y="1790701"/>
            <a:ext cx="4254605" cy="4351338"/>
          </a:xfrm>
        </p:spPr>
        <p:txBody>
          <a:bodyPr>
            <a:normAutofit/>
          </a:bodyPr>
          <a:lstStyle/>
          <a:p>
            <a:pPr marL="0" indent="0" algn="ctr">
              <a:buNone/>
            </a:pPr>
            <a:r>
              <a:rPr lang="en-US" b="1" u="sng" dirty="0" smtClean="0"/>
              <a:t>Additional Contributors</a:t>
            </a:r>
          </a:p>
          <a:p>
            <a:pPr marL="0" lvl="0" indent="0">
              <a:buNone/>
            </a:pPr>
            <a:r>
              <a:rPr lang="en-US" sz="2000" b="1" dirty="0" smtClean="0">
                <a:solidFill>
                  <a:prstClr val="black"/>
                </a:solidFill>
              </a:rPr>
              <a:t>Dana Fischer, </a:t>
            </a:r>
            <a:r>
              <a:rPr lang="en-US" sz="2000" dirty="0" smtClean="0">
                <a:solidFill>
                  <a:prstClr val="black"/>
                </a:solidFill>
              </a:rPr>
              <a:t>CHES</a:t>
            </a:r>
            <a:endParaRPr lang="en-US" sz="2000" dirty="0">
              <a:solidFill>
                <a:prstClr val="black"/>
              </a:solidFill>
            </a:endParaRPr>
          </a:p>
          <a:p>
            <a:pPr marL="0" lvl="0" indent="0">
              <a:buNone/>
            </a:pPr>
            <a:r>
              <a:rPr lang="en-US" sz="2000" dirty="0" smtClean="0">
                <a:solidFill>
                  <a:prstClr val="black"/>
                </a:solidFill>
              </a:rPr>
              <a:t>HSMB Project Manager</a:t>
            </a:r>
            <a:endParaRPr lang="en-US" sz="2000" dirty="0">
              <a:solidFill>
                <a:prstClr val="black"/>
              </a:solidFill>
            </a:endParaRPr>
          </a:p>
          <a:p>
            <a:pPr marL="0" lvl="0" indent="0">
              <a:buNone/>
            </a:pPr>
            <a:r>
              <a:rPr lang="en-US" sz="2000" dirty="0" smtClean="0">
                <a:solidFill>
                  <a:prstClr val="black"/>
                </a:solidFill>
              </a:rPr>
              <a:t>Children’s Health Alliance of Wisconsin</a:t>
            </a:r>
          </a:p>
          <a:p>
            <a:pPr marL="0" lvl="0" indent="0">
              <a:buNone/>
            </a:pPr>
            <a:endParaRPr lang="en-US" sz="2000" b="1" dirty="0" smtClean="0">
              <a:solidFill>
                <a:prstClr val="black"/>
              </a:solidFill>
            </a:endParaRPr>
          </a:p>
          <a:p>
            <a:pPr marL="0" lvl="0" indent="0">
              <a:buNone/>
            </a:pPr>
            <a:r>
              <a:rPr lang="en-US" sz="2000" b="1" dirty="0" smtClean="0">
                <a:solidFill>
                  <a:prstClr val="black"/>
                </a:solidFill>
              </a:rPr>
              <a:t>Diane Flanagan, </a:t>
            </a:r>
            <a:r>
              <a:rPr lang="en-US" sz="2000" dirty="0" smtClean="0">
                <a:solidFill>
                  <a:prstClr val="black"/>
                </a:solidFill>
              </a:rPr>
              <a:t>RDH</a:t>
            </a:r>
            <a:endParaRPr lang="en-US" sz="2000" dirty="0">
              <a:solidFill>
                <a:prstClr val="black"/>
              </a:solidFill>
            </a:endParaRPr>
          </a:p>
          <a:p>
            <a:pPr marL="0" lvl="0" indent="0">
              <a:buNone/>
            </a:pPr>
            <a:r>
              <a:rPr lang="en-US" sz="2000" dirty="0" smtClean="0">
                <a:solidFill>
                  <a:prstClr val="black"/>
                </a:solidFill>
              </a:rPr>
              <a:t>Senior Project Manager</a:t>
            </a:r>
            <a:endParaRPr lang="en-US" sz="2000" dirty="0">
              <a:solidFill>
                <a:prstClr val="black"/>
              </a:solidFill>
            </a:endParaRPr>
          </a:p>
          <a:p>
            <a:pPr marL="0" lvl="0" indent="0">
              <a:buNone/>
            </a:pPr>
            <a:r>
              <a:rPr lang="en-US" sz="2000" dirty="0">
                <a:solidFill>
                  <a:prstClr val="black"/>
                </a:solidFill>
              </a:rPr>
              <a:t>Children’s Health Alliance of Wisconsin</a:t>
            </a:r>
          </a:p>
          <a:p>
            <a:pPr marL="0" lvl="0" indent="0">
              <a:buNone/>
            </a:pPr>
            <a:endParaRPr lang="en-US" sz="2000" dirty="0">
              <a:solidFill>
                <a:prstClr val="black"/>
              </a:solidFill>
            </a:endParaRPr>
          </a:p>
          <a:p>
            <a:pPr marL="0" indent="0" algn="ctr">
              <a:buNone/>
            </a:pPr>
            <a:endParaRPr lang="en-US" b="1" u="sng" dirty="0"/>
          </a:p>
        </p:txBody>
      </p:sp>
      <p:pic>
        <p:nvPicPr>
          <p:cNvPr id="4100" name="Picture 4" descr="Image result for Wisconsin Technical College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205" y="5721619"/>
            <a:ext cx="2294645" cy="6791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3481183" y="5574170"/>
            <a:ext cx="5229635" cy="1135737"/>
            <a:chOff x="3028335" y="5564645"/>
            <a:chExt cx="5229635" cy="1135737"/>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8335" y="5564645"/>
              <a:ext cx="991010" cy="1135737"/>
            </a:xfrm>
            <a:prstGeom prst="rect">
              <a:avLst/>
            </a:prstGeom>
          </p:spPr>
        </p:pic>
        <p:sp>
          <p:nvSpPr>
            <p:cNvPr id="6" name="TextBox 5"/>
            <p:cNvSpPr txBox="1"/>
            <p:nvPr/>
          </p:nvSpPr>
          <p:spPr>
            <a:xfrm>
              <a:off x="4133645" y="5712094"/>
              <a:ext cx="4124325" cy="769441"/>
            </a:xfrm>
            <a:prstGeom prst="rect">
              <a:avLst/>
            </a:prstGeom>
            <a:noFill/>
          </p:spPr>
          <p:txBody>
            <a:bodyPr wrap="square" rtlCol="0">
              <a:spAutoFit/>
            </a:bodyPr>
            <a:lstStyle/>
            <a:p>
              <a:r>
                <a:rPr lang="en-US" sz="1100" dirty="0"/>
                <a:t>This project is supported in part by funding from the Maternal and Child Health Bureau, Health Resources and Services Administration, U.S. Department of Health and Human Services grant number </a:t>
              </a:r>
              <a:r>
                <a:rPr lang="en-US" sz="1100" dirty="0" smtClean="0"/>
                <a:t>H47MC28475</a:t>
              </a:r>
              <a:endParaRPr lang="en-US" sz="1100" dirty="0"/>
            </a:p>
          </p:txBody>
        </p:sp>
      </p:grpSp>
    </p:spTree>
    <p:extLst>
      <p:ext uri="{BB962C8B-B14F-4D97-AF65-F5344CB8AC3E}">
        <p14:creationId xmlns:p14="http://schemas.microsoft.com/office/powerpoint/2010/main" val="33163887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Calibri Light" panose="020F0302020204030204" pitchFamily="34" charset="0"/>
              </a:rPr>
              <a:t>“Oral Health Care During Pregnancy: </a:t>
            </a:r>
            <a:br>
              <a:rPr lang="en-US" sz="3200" dirty="0" smtClean="0">
                <a:latin typeface="Calibri Light" panose="020F0302020204030204" pitchFamily="34" charset="0"/>
              </a:rPr>
            </a:br>
            <a:r>
              <a:rPr lang="en-US" sz="3200" dirty="0" smtClean="0">
                <a:latin typeface="Calibri Light" panose="020F0302020204030204" pitchFamily="34" charset="0"/>
              </a:rPr>
              <a:t>A National Consensus Statement”</a:t>
            </a:r>
            <a:endParaRPr lang="en-US" sz="3200" dirty="0">
              <a:latin typeface="Calibri Light" panose="020F0302020204030204" pitchFamily="34" charset="0"/>
            </a:endParaRPr>
          </a:p>
        </p:txBody>
      </p:sp>
      <p:sp>
        <p:nvSpPr>
          <p:cNvPr id="3" name="Content Placeholder 2"/>
          <p:cNvSpPr>
            <a:spLocks noGrp="1"/>
          </p:cNvSpPr>
          <p:nvPr>
            <p:ph idx="1"/>
          </p:nvPr>
        </p:nvSpPr>
        <p:spPr/>
        <p:txBody>
          <a:bodyPr>
            <a:normAutofit/>
          </a:bodyPr>
          <a:lstStyle/>
          <a:p>
            <a:pPr marL="0" indent="0">
              <a:buNone/>
            </a:pPr>
            <a:r>
              <a:rPr lang="en-US" sz="2400" dirty="0" smtClean="0"/>
              <a:t>Oral Health Care During Pregnancy Expert Workgroup</a:t>
            </a:r>
          </a:p>
        </p:txBody>
      </p:sp>
      <p:sp>
        <p:nvSpPr>
          <p:cNvPr id="7" name="TextBox 6"/>
          <p:cNvSpPr txBox="1"/>
          <p:nvPr/>
        </p:nvSpPr>
        <p:spPr>
          <a:xfrm>
            <a:off x="381000" y="6400800"/>
            <a:ext cx="8382000" cy="430887"/>
          </a:xfrm>
          <a:prstGeom prst="rect">
            <a:avLst/>
          </a:prstGeom>
          <a:noFill/>
        </p:spPr>
        <p:txBody>
          <a:bodyPr wrap="square" rtlCol="0">
            <a:spAutoFit/>
          </a:bodyPr>
          <a:lstStyle/>
          <a:p>
            <a:r>
              <a:rPr lang="en-US" sz="1100" dirty="0" smtClean="0"/>
              <a:t>Source: Oral Health Care During Pregnancy Expert Workgroup. (2012). </a:t>
            </a:r>
            <a:r>
              <a:rPr lang="en-US" sz="1100" i="1" dirty="0" smtClean="0"/>
              <a:t>Oral Health Care During Pregnancy: A National Consensus Statement. </a:t>
            </a:r>
            <a:r>
              <a:rPr lang="en-US" sz="1100" dirty="0" smtClean="0"/>
              <a:t>Washington, DC: National Maternal and Child Oral Health Resource Center.</a:t>
            </a:r>
            <a:endParaRPr lang="en-US" sz="1100" dirty="0"/>
          </a:p>
        </p:txBody>
      </p:sp>
      <p:pic>
        <p:nvPicPr>
          <p:cNvPr id="11" name="Picture 3"/>
          <p:cNvPicPr>
            <a:picLocks noChangeAspect="1" noChangeArrowheads="1"/>
          </p:cNvPicPr>
          <p:nvPr/>
        </p:nvPicPr>
        <p:blipFill>
          <a:blip r:embed="rId2" cstate="print"/>
          <a:srcRect l="28750" t="9333" r="30000" b="4000"/>
          <a:stretch>
            <a:fillRect/>
          </a:stretch>
        </p:blipFill>
        <p:spPr bwMode="auto">
          <a:xfrm>
            <a:off x="4572000" y="2133600"/>
            <a:ext cx="2959491" cy="3886200"/>
          </a:xfrm>
          <a:prstGeom prst="rect">
            <a:avLst/>
          </a:prstGeom>
          <a:noFill/>
          <a:ln w="9525">
            <a:solidFill>
              <a:schemeClr val="tx1"/>
            </a:solidFill>
            <a:miter lim="800000"/>
            <a:headEnd/>
            <a:tailEnd/>
          </a:ln>
        </p:spPr>
      </p:pic>
      <p:sp>
        <p:nvSpPr>
          <p:cNvPr id="4" name="TextBox 3"/>
          <p:cNvSpPr txBox="1"/>
          <p:nvPr/>
        </p:nvSpPr>
        <p:spPr>
          <a:xfrm>
            <a:off x="152400" y="3276600"/>
            <a:ext cx="4343400" cy="923330"/>
          </a:xfrm>
          <a:prstGeom prst="rect">
            <a:avLst/>
          </a:prstGeom>
          <a:noFill/>
        </p:spPr>
        <p:txBody>
          <a:bodyPr wrap="square" rtlCol="0">
            <a:spAutoFit/>
          </a:bodyPr>
          <a:lstStyle/>
          <a:p>
            <a:r>
              <a:rPr lang="en-US" dirty="0">
                <a:hlinkClick r:id="rId3"/>
              </a:rPr>
              <a:t>https://</a:t>
            </a:r>
            <a:r>
              <a:rPr lang="en-US" dirty="0" smtClean="0">
                <a:hlinkClick r:id="rId3"/>
              </a:rPr>
              <a:t>www.mchoralhealth.org/PDFs/OralHealthPregnancyConsensus.pdf</a:t>
            </a:r>
            <a:endParaRPr lang="en-US" dirty="0" smtClean="0"/>
          </a:p>
          <a:p>
            <a:endParaRPr lang="en-US" dirty="0"/>
          </a:p>
        </p:txBody>
      </p:sp>
    </p:spTree>
    <p:extLst>
      <p:ext uri="{BB962C8B-B14F-4D97-AF65-F5344CB8AC3E}">
        <p14:creationId xmlns:p14="http://schemas.microsoft.com/office/powerpoint/2010/main" val="32950517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Calibri Light" panose="020F0302020204030204" pitchFamily="34" charset="0"/>
              </a:rPr>
              <a:t>“Oral Health Care During Pregnancy and </a:t>
            </a:r>
            <a:br>
              <a:rPr lang="en-US" sz="3200" dirty="0" smtClean="0">
                <a:latin typeface="Calibri Light" panose="020F0302020204030204" pitchFamily="34" charset="0"/>
              </a:rPr>
            </a:br>
            <a:r>
              <a:rPr lang="en-US" sz="3200" dirty="0" smtClean="0">
                <a:latin typeface="Calibri Light" panose="020F0302020204030204" pitchFamily="34" charset="0"/>
              </a:rPr>
              <a:t>Through the Lifespan”</a:t>
            </a:r>
            <a:endParaRPr lang="en-US" sz="3200" dirty="0">
              <a:latin typeface="Calibri Light" panose="020F0302020204030204" pitchFamily="34" charset="0"/>
            </a:endParaRPr>
          </a:p>
        </p:txBody>
      </p:sp>
      <p:sp>
        <p:nvSpPr>
          <p:cNvPr id="3" name="Content Placeholder 2"/>
          <p:cNvSpPr>
            <a:spLocks noGrp="1"/>
          </p:cNvSpPr>
          <p:nvPr>
            <p:ph idx="1"/>
          </p:nvPr>
        </p:nvSpPr>
        <p:spPr/>
        <p:txBody>
          <a:bodyPr/>
          <a:lstStyle/>
          <a:p>
            <a:pPr marL="0" indent="0">
              <a:buNone/>
            </a:pPr>
            <a:r>
              <a:rPr lang="en-US" sz="2400" dirty="0" smtClean="0"/>
              <a:t>The American College of Obstetricians and Gynecologists</a:t>
            </a:r>
          </a:p>
          <a:p>
            <a:endParaRPr lang="en-US" dirty="0"/>
          </a:p>
        </p:txBody>
      </p:sp>
      <p:sp>
        <p:nvSpPr>
          <p:cNvPr id="5" name="TextBox 4"/>
          <p:cNvSpPr txBox="1"/>
          <p:nvPr/>
        </p:nvSpPr>
        <p:spPr>
          <a:xfrm>
            <a:off x="152400" y="6400800"/>
            <a:ext cx="8686800" cy="430887"/>
          </a:xfrm>
          <a:prstGeom prst="rect">
            <a:avLst/>
          </a:prstGeom>
          <a:noFill/>
        </p:spPr>
        <p:txBody>
          <a:bodyPr wrap="square" rtlCol="0">
            <a:spAutoFit/>
          </a:bodyPr>
          <a:lstStyle/>
          <a:p>
            <a:r>
              <a:rPr lang="en-US" sz="1100" dirty="0" smtClean="0"/>
              <a:t>Source: American College of Obstetricians and Gynecologists. (2013). </a:t>
            </a:r>
            <a:r>
              <a:rPr lang="en-US" sz="1100" i="1" dirty="0" smtClean="0"/>
              <a:t>Oral health care during pregnancy and through the lifespan. Committee Opinion No. 569. </a:t>
            </a:r>
            <a:r>
              <a:rPr lang="en-US" sz="1100" dirty="0" err="1" smtClean="0"/>
              <a:t>Obstet</a:t>
            </a:r>
            <a:r>
              <a:rPr lang="en-US" sz="1100" dirty="0" smtClean="0"/>
              <a:t> </a:t>
            </a:r>
            <a:r>
              <a:rPr lang="en-US" sz="1100" dirty="0" err="1" smtClean="0"/>
              <a:t>Gynecol</a:t>
            </a:r>
            <a:r>
              <a:rPr lang="en-US" sz="1100" dirty="0" smtClean="0"/>
              <a:t> 112:417-22. </a:t>
            </a:r>
            <a:r>
              <a:rPr lang="en-US" sz="1100" i="1" dirty="0" smtClean="0"/>
              <a:t> </a:t>
            </a:r>
            <a:endParaRPr lang="en-US" sz="1100" dirty="0"/>
          </a:p>
        </p:txBody>
      </p:sp>
      <p:pic>
        <p:nvPicPr>
          <p:cNvPr id="7" name="Picture 3"/>
          <p:cNvPicPr>
            <a:picLocks noChangeAspect="1" noChangeArrowheads="1"/>
          </p:cNvPicPr>
          <p:nvPr/>
        </p:nvPicPr>
        <p:blipFill>
          <a:blip r:embed="rId2" cstate="print"/>
          <a:srcRect l="29167" t="7333" r="27500" b="3333"/>
          <a:stretch>
            <a:fillRect/>
          </a:stretch>
        </p:blipFill>
        <p:spPr bwMode="auto">
          <a:xfrm>
            <a:off x="4604657" y="2133600"/>
            <a:ext cx="3016155" cy="3886200"/>
          </a:xfrm>
          <a:prstGeom prst="rect">
            <a:avLst/>
          </a:prstGeom>
          <a:noFill/>
          <a:ln w="9525">
            <a:solidFill>
              <a:schemeClr val="tx1"/>
            </a:solidFill>
            <a:miter lim="800000"/>
            <a:headEnd/>
            <a:tailEnd/>
          </a:ln>
        </p:spPr>
      </p:pic>
      <p:sp>
        <p:nvSpPr>
          <p:cNvPr id="6" name="TextBox 5"/>
          <p:cNvSpPr txBox="1"/>
          <p:nvPr/>
        </p:nvSpPr>
        <p:spPr>
          <a:xfrm>
            <a:off x="152400" y="2743200"/>
            <a:ext cx="4267200" cy="2031325"/>
          </a:xfrm>
          <a:prstGeom prst="rect">
            <a:avLst/>
          </a:prstGeom>
          <a:noFill/>
        </p:spPr>
        <p:txBody>
          <a:bodyPr wrap="square" rtlCol="0">
            <a:spAutoFit/>
          </a:bodyPr>
          <a:lstStyle/>
          <a:p>
            <a:r>
              <a:rPr lang="en-US" dirty="0">
                <a:hlinkClick r:id="rId3"/>
              </a:rPr>
              <a:t>https://</a:t>
            </a:r>
            <a:r>
              <a:rPr lang="en-US" dirty="0" smtClean="0">
                <a:hlinkClick r:id="rId3"/>
              </a:rPr>
              <a:t>www.acog.org/Clinical-Guidance-and-Publications/Committee-Opinions/Committee-on-Health-Care-for-Underserved-Women/Oral-Health-Care-During-Pregnancy-and-Through-the-Lifespan</a:t>
            </a:r>
            <a:endParaRPr lang="en-US" dirty="0" smtClean="0"/>
          </a:p>
          <a:p>
            <a:endParaRPr lang="en-US" dirty="0"/>
          </a:p>
        </p:txBody>
      </p:sp>
    </p:spTree>
    <p:extLst>
      <p:ext uri="{BB962C8B-B14F-4D97-AF65-F5344CB8AC3E}">
        <p14:creationId xmlns:p14="http://schemas.microsoft.com/office/powerpoint/2010/main" val="13001748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latin typeface="Calibri Light" panose="020F0302020204030204" pitchFamily="34" charset="0"/>
              </a:rPr>
              <a:t>Activity 3 – Assessment</a:t>
            </a:r>
            <a:endParaRPr lang="en-US" dirty="0">
              <a:latin typeface="Calibri Light" panose="020F0302020204030204" pitchFamily="34" charset="0"/>
            </a:endParaRPr>
          </a:p>
        </p:txBody>
      </p:sp>
      <p:sp>
        <p:nvSpPr>
          <p:cNvPr id="3" name="Content Placeholder 2"/>
          <p:cNvSpPr>
            <a:spLocks noGrp="1"/>
          </p:cNvSpPr>
          <p:nvPr>
            <p:ph idx="1"/>
          </p:nvPr>
        </p:nvSpPr>
        <p:spPr>
          <a:xfrm>
            <a:off x="457200" y="1066800"/>
            <a:ext cx="8229600" cy="5562600"/>
          </a:xfrm>
        </p:spPr>
        <p:txBody>
          <a:bodyPr>
            <a:normAutofit fontScale="25000" lnSpcReduction="20000"/>
          </a:bodyPr>
          <a:lstStyle/>
          <a:p>
            <a:pPr marL="0" lvl="1" indent="0">
              <a:buNone/>
            </a:pPr>
            <a:r>
              <a:rPr lang="en-US" sz="9600" dirty="0" smtClean="0"/>
              <a:t>Reflect on key concepts presented in the guidelines by completing </a:t>
            </a:r>
            <a:r>
              <a:rPr lang="en-US" sz="9600" b="1" dirty="0" smtClean="0"/>
              <a:t>one</a:t>
            </a:r>
            <a:r>
              <a:rPr lang="en-US" sz="9600" dirty="0" smtClean="0"/>
              <a:t> of the following activities:</a:t>
            </a:r>
          </a:p>
          <a:p>
            <a:pPr marL="742950" lvl="2" indent="-342900">
              <a:spcBef>
                <a:spcPts val="600"/>
              </a:spcBef>
            </a:pPr>
            <a:r>
              <a:rPr lang="en-US" sz="7200" dirty="0" smtClean="0"/>
              <a:t>Pretend you are a newly hired dental hygienist in a private practice. Upon starting at the clinic, you realize that an exam and cleaning is provided to pregnant women but any restorative needs are not completed until after the patient delivers. With the new information you’ve learned, create a ‘lunch and learn’ session to share with your colleagues on the clinical background, importance, and safety of providing preventive and restorative care during all trimesters.</a:t>
            </a:r>
          </a:p>
          <a:p>
            <a:pPr marL="742950" lvl="2" indent="-342900">
              <a:spcBef>
                <a:spcPts val="600"/>
              </a:spcBef>
            </a:pPr>
            <a:r>
              <a:rPr lang="en-US" sz="7200" dirty="0" smtClean="0"/>
              <a:t>Your best friend is a registered </a:t>
            </a:r>
            <a:r>
              <a:rPr lang="en-US" sz="7200" dirty="0"/>
              <a:t>n</a:t>
            </a:r>
            <a:r>
              <a:rPr lang="en-US" sz="7200" dirty="0" smtClean="0"/>
              <a:t>urse at the local hospital and responsible for leading educational sessions (birthing classes) for pregnant women. She invited you to come and provide a brief presentation on the importance of oral health care for pregnant woman. Create a brief (5-8 slide) presentation to include key messages and action steps to promote optimal oral health prior to delivery. </a:t>
            </a:r>
          </a:p>
          <a:p>
            <a:pPr marL="742950" lvl="2" indent="-342900">
              <a:spcBef>
                <a:spcPts val="600"/>
              </a:spcBef>
            </a:pPr>
            <a:r>
              <a:rPr lang="en-US" sz="7200" dirty="0" smtClean="0"/>
              <a:t>Create a poster on the importance of oral health care for the pregnant patients that could hang in a private practice. Include key patient messages using language that is easily understood. In addition, find two already developed resources (tip sheets, brochures) for take home patient education.</a:t>
            </a:r>
          </a:p>
          <a:p>
            <a:pPr marL="742950" lvl="2" indent="-342900">
              <a:spcBef>
                <a:spcPts val="600"/>
              </a:spcBef>
            </a:pPr>
            <a:r>
              <a:rPr lang="en-US" sz="7200" dirty="0" smtClean="0"/>
              <a:t>Contact via phone, 5 local dental clinics to see if they are accepting pregnant patients, what services they provide and when (what trimester). Write a reflection on your experience comparing and contrasting the results you found with the information you’ve learned by reading the professional guidelines.</a:t>
            </a:r>
          </a:p>
          <a:p>
            <a:endParaRPr lang="en-US" dirty="0"/>
          </a:p>
        </p:txBody>
      </p:sp>
    </p:spTree>
    <p:extLst>
      <p:ext uri="{BB962C8B-B14F-4D97-AF65-F5344CB8AC3E}">
        <p14:creationId xmlns:p14="http://schemas.microsoft.com/office/powerpoint/2010/main" val="32193906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Light" panose="020F0302020204030204" pitchFamily="34" charset="0"/>
              </a:rPr>
              <a:t>Activity 4 – Ethics Article</a:t>
            </a:r>
            <a:endParaRPr lang="en-US" dirty="0">
              <a:latin typeface="Calibri Light" panose="020F0302020204030204" pitchFamily="34" charset="0"/>
            </a:endParaRPr>
          </a:p>
        </p:txBody>
      </p:sp>
      <p:sp>
        <p:nvSpPr>
          <p:cNvPr id="3" name="Content Placeholder 2"/>
          <p:cNvSpPr>
            <a:spLocks noGrp="1"/>
          </p:cNvSpPr>
          <p:nvPr>
            <p:ph idx="1"/>
          </p:nvPr>
        </p:nvSpPr>
        <p:spPr>
          <a:xfrm>
            <a:off x="457200" y="1295400"/>
            <a:ext cx="8229600" cy="4525963"/>
          </a:xfrm>
        </p:spPr>
        <p:txBody>
          <a:bodyPr>
            <a:normAutofit/>
          </a:bodyPr>
          <a:lstStyle/>
          <a:p>
            <a:pPr marL="740664">
              <a:lnSpc>
                <a:spcPct val="80000"/>
              </a:lnSpc>
              <a:spcBef>
                <a:spcPts val="600"/>
              </a:spcBef>
            </a:pPr>
            <a:r>
              <a:rPr lang="en-US" sz="2400" dirty="0" smtClean="0"/>
              <a:t>Read the following article.</a:t>
            </a:r>
          </a:p>
          <a:p>
            <a:pPr marL="740664">
              <a:lnSpc>
                <a:spcPct val="80000"/>
              </a:lnSpc>
              <a:spcBef>
                <a:spcPts val="600"/>
              </a:spcBef>
            </a:pPr>
            <a:r>
              <a:rPr lang="en-US" sz="2400" dirty="0" smtClean="0"/>
              <a:t>Choose </a:t>
            </a:r>
            <a:r>
              <a:rPr lang="en-US" sz="2400" b="1" dirty="0" smtClean="0"/>
              <a:t>one</a:t>
            </a:r>
            <a:r>
              <a:rPr lang="en-US" sz="2400" dirty="0" smtClean="0"/>
              <a:t> assessment activity described on slide 24 to complete.</a:t>
            </a:r>
          </a:p>
          <a:p>
            <a:endParaRPr lang="en-US" sz="2400" dirty="0" smtClean="0"/>
          </a:p>
        </p:txBody>
      </p:sp>
      <p:pic>
        <p:nvPicPr>
          <p:cNvPr id="7" name="Picture 3"/>
          <p:cNvPicPr>
            <a:picLocks noChangeAspect="1" noChangeArrowheads="1"/>
          </p:cNvPicPr>
          <p:nvPr/>
        </p:nvPicPr>
        <p:blipFill>
          <a:blip r:embed="rId2" cstate="print"/>
          <a:srcRect l="35417" t="7333" r="23333" b="4000"/>
          <a:stretch>
            <a:fillRect/>
          </a:stretch>
        </p:blipFill>
        <p:spPr bwMode="auto">
          <a:xfrm>
            <a:off x="4800600" y="2577402"/>
            <a:ext cx="2687053" cy="3609879"/>
          </a:xfrm>
          <a:prstGeom prst="rect">
            <a:avLst/>
          </a:prstGeom>
          <a:noFill/>
          <a:ln w="9525">
            <a:solidFill>
              <a:schemeClr val="tx1"/>
            </a:solidFill>
            <a:miter lim="800000"/>
            <a:headEnd/>
            <a:tailEnd/>
          </a:ln>
        </p:spPr>
      </p:pic>
      <p:sp>
        <p:nvSpPr>
          <p:cNvPr id="6" name="TextBox 5"/>
          <p:cNvSpPr txBox="1"/>
          <p:nvPr/>
        </p:nvSpPr>
        <p:spPr>
          <a:xfrm>
            <a:off x="457200" y="6553200"/>
            <a:ext cx="8534400" cy="261610"/>
          </a:xfrm>
          <a:prstGeom prst="rect">
            <a:avLst/>
          </a:prstGeom>
          <a:noFill/>
        </p:spPr>
        <p:txBody>
          <a:bodyPr wrap="square" rtlCol="0">
            <a:spAutoFit/>
          </a:bodyPr>
          <a:lstStyle/>
          <a:p>
            <a:r>
              <a:rPr lang="en-US" sz="1100" dirty="0" smtClean="0"/>
              <a:t>Source: </a:t>
            </a:r>
            <a:r>
              <a:rPr lang="en-US" sz="1100" dirty="0" err="1" smtClean="0"/>
              <a:t>Raimann</a:t>
            </a:r>
            <a:r>
              <a:rPr lang="en-US" sz="1100" dirty="0" smtClean="0"/>
              <a:t>, Thomas. The ethics of dental treatment during pregnancy. Journal of the American Dental Association 2016;147(8):688-689.</a:t>
            </a:r>
            <a:endParaRPr lang="en-US" sz="1100" dirty="0"/>
          </a:p>
        </p:txBody>
      </p:sp>
      <p:sp>
        <p:nvSpPr>
          <p:cNvPr id="4" name="TextBox 3"/>
          <p:cNvSpPr txBox="1"/>
          <p:nvPr/>
        </p:nvSpPr>
        <p:spPr>
          <a:xfrm>
            <a:off x="381000" y="3657600"/>
            <a:ext cx="4343400" cy="923330"/>
          </a:xfrm>
          <a:prstGeom prst="rect">
            <a:avLst/>
          </a:prstGeom>
          <a:noFill/>
        </p:spPr>
        <p:txBody>
          <a:bodyPr wrap="square" rtlCol="0">
            <a:spAutoFit/>
          </a:bodyPr>
          <a:lstStyle/>
          <a:p>
            <a:r>
              <a:rPr lang="en-US" dirty="0">
                <a:hlinkClick r:id="rId3"/>
              </a:rPr>
              <a:t>https://</a:t>
            </a:r>
            <a:r>
              <a:rPr lang="en-US" dirty="0" smtClean="0">
                <a:hlinkClick r:id="rId3"/>
              </a:rPr>
              <a:t>jada.ada.org/article/S0002-8177(16)30337-3/fulltext</a:t>
            </a:r>
            <a:endParaRPr lang="en-US" dirty="0" smtClean="0"/>
          </a:p>
          <a:p>
            <a:endParaRPr lang="en-US" dirty="0"/>
          </a:p>
        </p:txBody>
      </p:sp>
    </p:spTree>
    <p:extLst>
      <p:ext uri="{BB962C8B-B14F-4D97-AF65-F5344CB8AC3E}">
        <p14:creationId xmlns:p14="http://schemas.microsoft.com/office/powerpoint/2010/main" val="24405883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Light" panose="020F0302020204030204" pitchFamily="34" charset="0"/>
              </a:rPr>
              <a:t>Activity 4 –  Assessment</a:t>
            </a:r>
            <a:endParaRPr lang="en-US" dirty="0">
              <a:latin typeface="Calibri Light" panose="020F0302020204030204" pitchFamily="34" charset="0"/>
            </a:endParaRPr>
          </a:p>
        </p:txBody>
      </p:sp>
      <p:sp>
        <p:nvSpPr>
          <p:cNvPr id="3" name="Content Placeholder 2"/>
          <p:cNvSpPr>
            <a:spLocks noGrp="1"/>
          </p:cNvSpPr>
          <p:nvPr>
            <p:ph idx="1"/>
          </p:nvPr>
        </p:nvSpPr>
        <p:spPr/>
        <p:txBody>
          <a:bodyPr>
            <a:normAutofit/>
          </a:bodyPr>
          <a:lstStyle/>
          <a:p>
            <a:pPr marL="740664">
              <a:lnSpc>
                <a:spcPct val="110000"/>
              </a:lnSpc>
              <a:spcBef>
                <a:spcPts val="600"/>
              </a:spcBef>
            </a:pPr>
            <a:r>
              <a:rPr lang="en-US" sz="2400" dirty="0" smtClean="0"/>
              <a:t>Complete a 1 page reflection paper on the ethical considerations presented in the article and what consequences there are for refusing to treat a pregnant patient.</a:t>
            </a:r>
          </a:p>
          <a:p>
            <a:pPr marL="740664">
              <a:lnSpc>
                <a:spcPct val="150000"/>
              </a:lnSpc>
              <a:spcBef>
                <a:spcPts val="600"/>
              </a:spcBef>
              <a:buNone/>
            </a:pPr>
            <a:r>
              <a:rPr lang="en-US" sz="2400" u="sng" dirty="0" smtClean="0"/>
              <a:t>OR</a:t>
            </a:r>
          </a:p>
          <a:p>
            <a:pPr marL="740664">
              <a:spcBef>
                <a:spcPts val="600"/>
              </a:spcBef>
            </a:pPr>
            <a:r>
              <a:rPr lang="en-US" sz="2400" dirty="0" smtClean="0"/>
              <a:t>Based on what you now know about the ethical perspective of dental treatment of pregnant women, create a public service announcement that could be broadcasted in your community to increase awareness on the importance of oral health care for pregnant women. </a:t>
            </a:r>
          </a:p>
          <a:p>
            <a:endParaRPr lang="en-US" dirty="0" smtClean="0"/>
          </a:p>
          <a:p>
            <a:endParaRPr lang="en-US" dirty="0"/>
          </a:p>
        </p:txBody>
      </p:sp>
    </p:spTree>
    <p:extLst>
      <p:ext uri="{BB962C8B-B14F-4D97-AF65-F5344CB8AC3E}">
        <p14:creationId xmlns:p14="http://schemas.microsoft.com/office/powerpoint/2010/main" val="38316581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alibri Light" panose="020F0302020204030204" pitchFamily="34" charset="0"/>
              </a:rPr>
              <a:t>CODA Standard 2-12</a:t>
            </a:r>
            <a:endParaRPr lang="en-US" dirty="0">
              <a:latin typeface="Calibri Light" panose="020F0302020204030204" pitchFamily="34" charset="0"/>
            </a:endParaRPr>
          </a:p>
        </p:txBody>
      </p:sp>
      <p:sp>
        <p:nvSpPr>
          <p:cNvPr id="3" name="Content Placeholder 2"/>
          <p:cNvSpPr>
            <a:spLocks noGrp="1"/>
          </p:cNvSpPr>
          <p:nvPr>
            <p:ph idx="1"/>
          </p:nvPr>
        </p:nvSpPr>
        <p:spPr>
          <a:xfrm>
            <a:off x="628650" y="1553227"/>
            <a:ext cx="7886700" cy="5304773"/>
          </a:xfrm>
        </p:spPr>
        <p:txBody>
          <a:bodyPr>
            <a:normAutofit fontScale="55000" lnSpcReduction="20000"/>
          </a:bodyPr>
          <a:lstStyle/>
          <a:p>
            <a:pPr algn="ctr">
              <a:buNone/>
            </a:pPr>
            <a:r>
              <a:rPr lang="en-US" sz="4400" b="1" dirty="0" smtClean="0"/>
              <a:t>Patient Care Competencies</a:t>
            </a:r>
          </a:p>
          <a:p>
            <a:pPr>
              <a:buNone/>
            </a:pPr>
            <a:r>
              <a:rPr lang="en-US" sz="3600" b="1" u="sng" dirty="0" smtClean="0"/>
              <a:t>2-12</a:t>
            </a:r>
            <a:r>
              <a:rPr lang="en-US" dirty="0" smtClean="0"/>
              <a:t>	</a:t>
            </a:r>
          </a:p>
          <a:p>
            <a:pPr marL="740664" indent="-347472">
              <a:lnSpc>
                <a:spcPct val="100000"/>
              </a:lnSpc>
              <a:spcBef>
                <a:spcPts val="600"/>
              </a:spcBef>
              <a:spcAft>
                <a:spcPts val="600"/>
              </a:spcAft>
            </a:pPr>
            <a:r>
              <a:rPr lang="en-US" sz="3600" dirty="0" smtClean="0"/>
              <a:t>Graduates must be competent in providing dental hygiene care for the child, adolescent, adult and geriatric patient.</a:t>
            </a:r>
          </a:p>
          <a:p>
            <a:pPr marL="740664" indent="-347472">
              <a:lnSpc>
                <a:spcPct val="100000"/>
              </a:lnSpc>
              <a:spcBef>
                <a:spcPts val="600"/>
              </a:spcBef>
              <a:spcAft>
                <a:spcPts val="600"/>
              </a:spcAft>
            </a:pPr>
            <a:r>
              <a:rPr lang="en-US" sz="3600" dirty="0" smtClean="0"/>
              <a:t>Graduates must be competent in assessing the treatment needs of patients with special needs.</a:t>
            </a:r>
          </a:p>
          <a:p>
            <a:pPr>
              <a:buNone/>
            </a:pPr>
            <a:r>
              <a:rPr lang="en-US" sz="3600" b="1" u="sng" dirty="0" smtClean="0"/>
              <a:t>Intent:</a:t>
            </a:r>
          </a:p>
          <a:p>
            <a:pPr marL="740664" indent="-274320">
              <a:lnSpc>
                <a:spcPct val="100000"/>
              </a:lnSpc>
              <a:spcBef>
                <a:spcPts val="600"/>
              </a:spcBef>
              <a:spcAft>
                <a:spcPts val="600"/>
              </a:spcAft>
            </a:pPr>
            <a:r>
              <a:rPr lang="en-US" sz="3600" i="1" dirty="0" smtClean="0"/>
              <a:t>Age appropriate patient pool should be available to provide a wide scope of patient experiences that include patients whose medical, physical, psychological, or social situations may make it necessary to modify procedures in order to provide dental hygiene treatment for that individual. Student experiences should be evaluated for competency and monitored to ensure equal opportunities for each enrolled student.</a:t>
            </a:r>
          </a:p>
          <a:p>
            <a:pPr marL="740664" indent="-274320">
              <a:lnSpc>
                <a:spcPct val="100000"/>
              </a:lnSpc>
              <a:spcBef>
                <a:spcPts val="600"/>
              </a:spcBef>
              <a:spcAft>
                <a:spcPts val="600"/>
              </a:spcAft>
            </a:pPr>
            <a:r>
              <a:rPr lang="en-US" sz="3600" i="1" dirty="0" smtClean="0"/>
              <a:t>Clinical instruction and experiences with special needs patients should include instruction in proper communication techniques and assessing the treatment needs compatible with these patients.</a:t>
            </a:r>
          </a:p>
          <a:p>
            <a:pPr>
              <a:buNone/>
            </a:pPr>
            <a:endParaRPr lang="en-US" i="1" dirty="0" smtClean="0"/>
          </a:p>
          <a:p>
            <a:endParaRPr lang="en-US" dirty="0"/>
          </a:p>
        </p:txBody>
      </p:sp>
    </p:spTree>
    <p:extLst>
      <p:ext uri="{BB962C8B-B14F-4D97-AF65-F5344CB8AC3E}">
        <p14:creationId xmlns:p14="http://schemas.microsoft.com/office/powerpoint/2010/main" val="25879187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alibri Light" panose="020F0302020204030204" pitchFamily="34" charset="0"/>
              </a:rPr>
              <a:t>CODA Standard 2-12 </a:t>
            </a:r>
            <a:r>
              <a:rPr lang="en-US" sz="3200" dirty="0" smtClean="0">
                <a:latin typeface="Calibri Light" panose="020F0302020204030204" pitchFamily="34" charset="0"/>
              </a:rPr>
              <a:t>(continued)</a:t>
            </a:r>
            <a:endParaRPr lang="en-US" sz="3200" dirty="0">
              <a:latin typeface="Calibri Light" panose="020F0302020204030204" pitchFamily="34" charset="0"/>
            </a:endParaRPr>
          </a:p>
        </p:txBody>
      </p:sp>
      <p:sp>
        <p:nvSpPr>
          <p:cNvPr id="3" name="Content Placeholder 2"/>
          <p:cNvSpPr>
            <a:spLocks noGrp="1"/>
          </p:cNvSpPr>
          <p:nvPr>
            <p:ph idx="1"/>
          </p:nvPr>
        </p:nvSpPr>
        <p:spPr>
          <a:xfrm>
            <a:off x="457200" y="1874837"/>
            <a:ext cx="8229600" cy="4525963"/>
          </a:xfrm>
        </p:spPr>
        <p:txBody>
          <a:bodyPr>
            <a:normAutofit/>
          </a:bodyPr>
          <a:lstStyle/>
          <a:p>
            <a:pPr>
              <a:buNone/>
            </a:pPr>
            <a:r>
              <a:rPr lang="en-US" sz="2400" b="1" dirty="0" smtClean="0"/>
              <a:t>Examples of evidence to demonstrate compliance may include:</a:t>
            </a:r>
          </a:p>
          <a:p>
            <a:pPr marL="740664" indent="-347472">
              <a:lnSpc>
                <a:spcPct val="80000"/>
              </a:lnSpc>
              <a:spcBef>
                <a:spcPts val="600"/>
              </a:spcBef>
              <a:spcAft>
                <a:spcPts val="600"/>
              </a:spcAft>
            </a:pPr>
            <a:r>
              <a:rPr lang="en-US" sz="2000" dirty="0" smtClean="0"/>
              <a:t>Program clinical and radiographic experiences, direct and non-direct patient contact assignments, and off-site enrichments experiences.</a:t>
            </a:r>
          </a:p>
          <a:p>
            <a:pPr marL="740664" indent="-347472">
              <a:lnSpc>
                <a:spcPct val="80000"/>
              </a:lnSpc>
              <a:spcBef>
                <a:spcPts val="600"/>
              </a:spcBef>
              <a:spcAft>
                <a:spcPts val="600"/>
              </a:spcAft>
            </a:pPr>
            <a:r>
              <a:rPr lang="en-US" sz="2000" dirty="0" smtClean="0"/>
              <a:t>Patient tracking data for enrolled and past students.</a:t>
            </a:r>
          </a:p>
          <a:p>
            <a:pPr marL="740664" indent="-347472">
              <a:lnSpc>
                <a:spcPct val="80000"/>
              </a:lnSpc>
              <a:spcBef>
                <a:spcPts val="600"/>
              </a:spcBef>
              <a:spcAft>
                <a:spcPts val="600"/>
              </a:spcAft>
            </a:pPr>
            <a:r>
              <a:rPr lang="en-US" sz="2000" dirty="0" smtClean="0"/>
              <a:t>Policies regarding selection of patients and assignments of procedures.</a:t>
            </a:r>
          </a:p>
          <a:p>
            <a:pPr marL="740664" indent="-347472">
              <a:lnSpc>
                <a:spcPct val="80000"/>
              </a:lnSpc>
              <a:spcBef>
                <a:spcPts val="600"/>
              </a:spcBef>
              <a:spcAft>
                <a:spcPts val="600"/>
              </a:spcAft>
            </a:pPr>
            <a:r>
              <a:rPr lang="en-US" sz="2000" dirty="0" smtClean="0"/>
              <a:t>Student clinical evaluation mechanism demonstrating student competences in clinical skills, communication and practice management. </a:t>
            </a:r>
            <a:endParaRPr lang="en-US" sz="2000" dirty="0"/>
          </a:p>
        </p:txBody>
      </p:sp>
    </p:spTree>
    <p:extLst>
      <p:ext uri="{BB962C8B-B14F-4D97-AF65-F5344CB8AC3E}">
        <p14:creationId xmlns:p14="http://schemas.microsoft.com/office/powerpoint/2010/main" val="28296284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latin typeface="Calibri Light" panose="020F0302020204030204" pitchFamily="34" charset="0"/>
              </a:rPr>
              <a:t>CODA Standard 2-22</a:t>
            </a:r>
            <a:endParaRPr lang="en-US" dirty="0">
              <a:latin typeface="Calibri Light" panose="020F0302020204030204" pitchFamily="34" charset="0"/>
            </a:endParaRPr>
          </a:p>
        </p:txBody>
      </p:sp>
      <p:sp>
        <p:nvSpPr>
          <p:cNvPr id="3" name="Content Placeholder 2"/>
          <p:cNvSpPr>
            <a:spLocks noGrp="1"/>
          </p:cNvSpPr>
          <p:nvPr>
            <p:ph idx="1"/>
          </p:nvPr>
        </p:nvSpPr>
        <p:spPr>
          <a:xfrm>
            <a:off x="457200" y="1447801"/>
            <a:ext cx="8229600" cy="4343400"/>
          </a:xfrm>
        </p:spPr>
        <p:txBody>
          <a:bodyPr>
            <a:normAutofit fontScale="85000" lnSpcReduction="20000"/>
          </a:bodyPr>
          <a:lstStyle/>
          <a:p>
            <a:pPr algn="ctr">
              <a:buNone/>
            </a:pPr>
            <a:r>
              <a:rPr lang="en-US" sz="2800" b="1" dirty="0" smtClean="0"/>
              <a:t>Critical Thinking Competencies</a:t>
            </a:r>
            <a:endParaRPr lang="en-US" sz="2800" b="1" dirty="0"/>
          </a:p>
          <a:p>
            <a:pPr>
              <a:buNone/>
            </a:pPr>
            <a:r>
              <a:rPr lang="en-US" sz="2600" b="1" u="sng" dirty="0" smtClean="0"/>
              <a:t>2-22</a:t>
            </a:r>
            <a:r>
              <a:rPr lang="en-US" sz="2400" dirty="0"/>
              <a:t>	</a:t>
            </a:r>
          </a:p>
          <a:p>
            <a:pPr marL="0" indent="0">
              <a:spcBef>
                <a:spcPts val="600"/>
              </a:spcBef>
              <a:spcAft>
                <a:spcPts val="600"/>
              </a:spcAft>
              <a:buNone/>
            </a:pPr>
            <a:r>
              <a:rPr lang="en-US" sz="2400" b="1" dirty="0"/>
              <a:t>Graduates must be competent in the evaluation of current scientific literature. </a:t>
            </a:r>
            <a:endParaRPr lang="en-US" sz="2400" b="1" dirty="0" smtClean="0"/>
          </a:p>
          <a:p>
            <a:pPr marL="0" indent="0">
              <a:buNone/>
            </a:pPr>
            <a:r>
              <a:rPr lang="en-US" sz="2400" b="1" u="sng" dirty="0" smtClean="0"/>
              <a:t>Intent</a:t>
            </a:r>
            <a:r>
              <a:rPr lang="en-US" sz="2400" b="1" u="sng" dirty="0"/>
              <a:t>:</a:t>
            </a:r>
            <a:r>
              <a:rPr lang="en-US" sz="2400" b="1" dirty="0"/>
              <a:t> </a:t>
            </a:r>
            <a:endParaRPr lang="en-US" sz="2400" dirty="0"/>
          </a:p>
          <a:p>
            <a:pPr marL="341313" indent="-341313">
              <a:spcBef>
                <a:spcPts val="600"/>
              </a:spcBef>
              <a:spcAft>
                <a:spcPts val="600"/>
              </a:spcAft>
            </a:pPr>
            <a:r>
              <a:rPr lang="en-US" sz="2400" i="1" dirty="0"/>
              <a:t>Dental hygienists should be able to evaluate scientific literature as a basis for life-long learning, evidenced-based practice and as a foundation for adapting to changes in healthcare. </a:t>
            </a:r>
            <a:endParaRPr lang="en-US" sz="2400" i="1" dirty="0" smtClean="0"/>
          </a:p>
          <a:p>
            <a:pPr marL="0" indent="0">
              <a:buNone/>
            </a:pPr>
            <a:r>
              <a:rPr lang="en-US" sz="2400" b="1" dirty="0"/>
              <a:t>Examples of evidence to demonstrate compliance may include</a:t>
            </a:r>
            <a:r>
              <a:rPr lang="en-US" sz="2400" b="1" dirty="0" smtClean="0"/>
              <a:t>:</a:t>
            </a:r>
            <a:endParaRPr lang="en-US" sz="2400" dirty="0"/>
          </a:p>
          <a:p>
            <a:pPr>
              <a:spcBef>
                <a:spcPts val="600"/>
              </a:spcBef>
            </a:pPr>
            <a:r>
              <a:rPr lang="en-US" sz="2400" dirty="0"/>
              <a:t>W</a:t>
            </a:r>
            <a:r>
              <a:rPr lang="en-US" sz="2400" dirty="0" smtClean="0"/>
              <a:t>ritten course documentation of content in the evaluation of current and classic scientific literature. </a:t>
            </a:r>
          </a:p>
          <a:p>
            <a:pPr>
              <a:spcBef>
                <a:spcPts val="600"/>
              </a:spcBef>
            </a:pPr>
            <a:r>
              <a:rPr lang="en-US" sz="2400" dirty="0"/>
              <a:t>E</a:t>
            </a:r>
            <a:r>
              <a:rPr lang="en-US" sz="2400" dirty="0" smtClean="0"/>
              <a:t>valuation mechanisms designed to monitor knowledge and performance. </a:t>
            </a:r>
          </a:p>
          <a:p>
            <a:pPr>
              <a:spcBef>
                <a:spcPts val="600"/>
              </a:spcBef>
            </a:pPr>
            <a:r>
              <a:rPr lang="en-US" sz="2400" dirty="0"/>
              <a:t>O</a:t>
            </a:r>
            <a:r>
              <a:rPr lang="en-US" sz="2400" dirty="0" smtClean="0"/>
              <a:t>utcomes assessment mechanisms.</a:t>
            </a:r>
            <a:endParaRPr lang="en-US" sz="2400" dirty="0"/>
          </a:p>
          <a:p>
            <a:pPr marL="0" indent="0">
              <a:buNone/>
            </a:pPr>
            <a:endParaRPr lang="en-US" b="1" dirty="0"/>
          </a:p>
          <a:p>
            <a:endParaRPr lang="en-US" dirty="0"/>
          </a:p>
          <a:p>
            <a:endParaRPr lang="en-US" dirty="0"/>
          </a:p>
        </p:txBody>
      </p:sp>
    </p:spTree>
    <p:extLst>
      <p:ext uri="{BB962C8B-B14F-4D97-AF65-F5344CB8AC3E}">
        <p14:creationId xmlns:p14="http://schemas.microsoft.com/office/powerpoint/2010/main" val="37371238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latin typeface="Calibri Light" panose="020F0302020204030204" pitchFamily="34" charset="0"/>
              </a:rPr>
              <a:t>CODA Standard 2-23</a:t>
            </a:r>
            <a:endParaRPr lang="en-US" dirty="0">
              <a:latin typeface="Calibri Light" panose="020F0302020204030204" pitchFamily="34" charset="0"/>
            </a:endParaRPr>
          </a:p>
        </p:txBody>
      </p:sp>
      <p:sp>
        <p:nvSpPr>
          <p:cNvPr id="3" name="Content Placeholder 2"/>
          <p:cNvSpPr>
            <a:spLocks noGrp="1"/>
          </p:cNvSpPr>
          <p:nvPr>
            <p:ph idx="1"/>
          </p:nvPr>
        </p:nvSpPr>
        <p:spPr>
          <a:xfrm>
            <a:off x="457200" y="1143000"/>
            <a:ext cx="8229600" cy="5715000"/>
          </a:xfrm>
        </p:spPr>
        <p:txBody>
          <a:bodyPr>
            <a:normAutofit fontScale="32500" lnSpcReduction="20000"/>
          </a:bodyPr>
          <a:lstStyle/>
          <a:p>
            <a:pPr algn="ctr">
              <a:buNone/>
            </a:pPr>
            <a:r>
              <a:rPr lang="en-US" sz="6000" b="1" dirty="0" smtClean="0"/>
              <a:t>Critical Thinking Competencies</a:t>
            </a:r>
            <a:endParaRPr lang="en-US" sz="6000" b="1" dirty="0"/>
          </a:p>
          <a:p>
            <a:pPr>
              <a:buNone/>
            </a:pPr>
            <a:r>
              <a:rPr lang="en-US" sz="6800" b="1" u="sng" dirty="0" smtClean="0"/>
              <a:t>2-23</a:t>
            </a:r>
            <a:r>
              <a:rPr lang="en-US" sz="5000" dirty="0"/>
              <a:t>	</a:t>
            </a:r>
          </a:p>
          <a:p>
            <a:pPr marL="401638" indent="-7938">
              <a:spcBef>
                <a:spcPts val="600"/>
              </a:spcBef>
              <a:buNone/>
            </a:pPr>
            <a:r>
              <a:rPr lang="en-US" sz="6200" b="1" dirty="0"/>
              <a:t>Graduates must be competent in problem solving strategies related to comprehensive patient care and management of patients. </a:t>
            </a:r>
            <a:endParaRPr lang="en-US" sz="6200" dirty="0"/>
          </a:p>
          <a:p>
            <a:pPr marL="740664" indent="-347472">
              <a:spcBef>
                <a:spcPts val="600"/>
              </a:spcBef>
              <a:buNone/>
            </a:pPr>
            <a:r>
              <a:rPr lang="en-US" sz="6200" b="1" u="sng" dirty="0" smtClean="0"/>
              <a:t>Intent</a:t>
            </a:r>
            <a:r>
              <a:rPr lang="en-US" sz="6200" b="1" u="sng" dirty="0"/>
              <a:t>:</a:t>
            </a:r>
          </a:p>
          <a:p>
            <a:pPr marL="740664" indent="-347472">
              <a:spcBef>
                <a:spcPts val="600"/>
              </a:spcBef>
            </a:pPr>
            <a:r>
              <a:rPr lang="en-US" sz="6200" i="1" dirty="0"/>
              <a:t>Critical thinking and decision making skills are necessary to provide effective and efficient dental hygiene services. Throughout the curriculum, the educational program should use teaching and learning methods that support the development of critical thinking and problem solving skills. </a:t>
            </a:r>
            <a:endParaRPr lang="en-US" sz="6200" i="1" dirty="0" smtClean="0"/>
          </a:p>
          <a:p>
            <a:pPr marL="0" indent="0">
              <a:buNone/>
            </a:pPr>
            <a:r>
              <a:rPr lang="en-US" sz="6200" b="1" dirty="0" smtClean="0"/>
              <a:t>Examples </a:t>
            </a:r>
            <a:r>
              <a:rPr lang="en-US" sz="6200" b="1" dirty="0"/>
              <a:t>of evidence to demonstrate compliance may include</a:t>
            </a:r>
            <a:r>
              <a:rPr lang="en-US" sz="6200" b="1" dirty="0" smtClean="0"/>
              <a:t>:</a:t>
            </a:r>
            <a:endParaRPr lang="en-US" sz="6200" dirty="0"/>
          </a:p>
          <a:p>
            <a:pPr marL="740664" indent="-347472">
              <a:spcBef>
                <a:spcPts val="600"/>
              </a:spcBef>
            </a:pPr>
            <a:r>
              <a:rPr lang="en-US" sz="6200" dirty="0"/>
              <a:t>E</a:t>
            </a:r>
            <a:r>
              <a:rPr lang="en-US" sz="6200" dirty="0" smtClean="0"/>
              <a:t>valuation </a:t>
            </a:r>
            <a:r>
              <a:rPr lang="en-US" sz="6200" dirty="0"/>
              <a:t>mechanisms designed to monitor knowledge and </a:t>
            </a:r>
            <a:r>
              <a:rPr lang="en-US" sz="6200" dirty="0" smtClean="0"/>
              <a:t>performance</a:t>
            </a:r>
            <a:r>
              <a:rPr lang="en-US" sz="6200" dirty="0"/>
              <a:t>.</a:t>
            </a:r>
          </a:p>
          <a:p>
            <a:pPr marL="740664" indent="-347472">
              <a:spcBef>
                <a:spcPts val="600"/>
              </a:spcBef>
            </a:pPr>
            <a:r>
              <a:rPr lang="en-US" sz="6200" dirty="0"/>
              <a:t>O</a:t>
            </a:r>
            <a:r>
              <a:rPr lang="en-US" sz="6200" dirty="0" smtClean="0"/>
              <a:t>utcomes </a:t>
            </a:r>
            <a:r>
              <a:rPr lang="en-US" sz="6200" dirty="0"/>
              <a:t>assessment mechanisms demonstrating application of critical thinking </a:t>
            </a:r>
            <a:r>
              <a:rPr lang="en-US" sz="6200" dirty="0" smtClean="0"/>
              <a:t>skills</a:t>
            </a:r>
            <a:r>
              <a:rPr lang="en-US" sz="6200" dirty="0"/>
              <a:t>.</a:t>
            </a:r>
          </a:p>
          <a:p>
            <a:pPr marL="740664" indent="-347472">
              <a:spcBef>
                <a:spcPts val="600"/>
              </a:spcBef>
            </a:pPr>
            <a:r>
              <a:rPr lang="en-US" sz="6200" dirty="0"/>
              <a:t>A</a:t>
            </a:r>
            <a:r>
              <a:rPr lang="en-US" sz="6200" dirty="0" smtClean="0"/>
              <a:t>ctivities </a:t>
            </a:r>
            <a:r>
              <a:rPr lang="en-US" sz="6200" dirty="0"/>
              <a:t>or projects that demonstrate student experiences with analysis of problems related to comprehensive patient </a:t>
            </a:r>
            <a:r>
              <a:rPr lang="en-US" sz="6200" dirty="0" smtClean="0"/>
              <a:t>care. </a:t>
            </a:r>
            <a:endParaRPr lang="en-US" sz="6200" dirty="0"/>
          </a:p>
          <a:p>
            <a:pPr marL="740664" indent="-347472">
              <a:spcBef>
                <a:spcPts val="600"/>
              </a:spcBef>
            </a:pPr>
            <a:r>
              <a:rPr lang="en-US" sz="6200" dirty="0"/>
              <a:t>D</a:t>
            </a:r>
            <a:r>
              <a:rPr lang="en-US" sz="6200" dirty="0" smtClean="0"/>
              <a:t>emonstration </a:t>
            </a:r>
            <a:r>
              <a:rPr lang="en-US" sz="6200" dirty="0"/>
              <a:t>of the use of active learning methods that promote critical appraisal of scientific evidence in combination with clinical application and patient factors. </a:t>
            </a:r>
          </a:p>
          <a:p>
            <a:pPr marL="740664" indent="-347472">
              <a:spcBef>
                <a:spcPts val="600"/>
              </a:spcBef>
              <a:buNone/>
            </a:pPr>
            <a:endParaRPr lang="en-US" sz="6200" b="1" dirty="0"/>
          </a:p>
          <a:p>
            <a:endParaRPr lang="en-US" dirty="0"/>
          </a:p>
          <a:p>
            <a:endParaRPr lang="en-US" dirty="0"/>
          </a:p>
        </p:txBody>
      </p:sp>
    </p:spTree>
    <p:extLst>
      <p:ext uri="{BB962C8B-B14F-4D97-AF65-F5344CB8AC3E}">
        <p14:creationId xmlns:p14="http://schemas.microsoft.com/office/powerpoint/2010/main" val="15718755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Resources</a:t>
            </a:r>
            <a:endParaRPr lang="en-US" dirty="0"/>
          </a:p>
        </p:txBody>
      </p:sp>
      <p:pic>
        <p:nvPicPr>
          <p:cNvPr id="10" name="Picture 4"/>
          <p:cNvPicPr>
            <a:picLocks noChangeAspect="1" noChangeArrowheads="1"/>
          </p:cNvPicPr>
          <p:nvPr/>
        </p:nvPicPr>
        <p:blipFill>
          <a:blip r:embed="rId3" cstate="print"/>
          <a:srcRect l="30417" t="7333" r="30000" b="6667"/>
          <a:stretch>
            <a:fillRect/>
          </a:stretch>
        </p:blipFill>
        <p:spPr bwMode="auto">
          <a:xfrm>
            <a:off x="4648200" y="1600200"/>
            <a:ext cx="2918045" cy="3962400"/>
          </a:xfrm>
          <a:prstGeom prst="rect">
            <a:avLst/>
          </a:prstGeom>
          <a:noFill/>
          <a:ln w="9525">
            <a:solidFill>
              <a:schemeClr val="tx1"/>
            </a:solidFill>
            <a:miter lim="800000"/>
            <a:headEnd/>
            <a:tailEnd/>
          </a:ln>
        </p:spPr>
      </p:pic>
      <p:sp>
        <p:nvSpPr>
          <p:cNvPr id="6" name="TextBox 5"/>
          <p:cNvSpPr txBox="1"/>
          <p:nvPr/>
        </p:nvSpPr>
        <p:spPr>
          <a:xfrm>
            <a:off x="381000" y="6400800"/>
            <a:ext cx="8382000" cy="430887"/>
          </a:xfrm>
          <a:prstGeom prst="rect">
            <a:avLst/>
          </a:prstGeom>
          <a:noFill/>
        </p:spPr>
        <p:txBody>
          <a:bodyPr wrap="square" rtlCol="0">
            <a:spAutoFit/>
          </a:bodyPr>
          <a:lstStyle/>
          <a:p>
            <a:r>
              <a:rPr lang="en-US" sz="1100" dirty="0" smtClean="0"/>
              <a:t>Source: Oral Health Care During Pregnancy Expert Workgroup. (2012). </a:t>
            </a:r>
            <a:r>
              <a:rPr lang="en-US" sz="1100" i="1" dirty="0" smtClean="0"/>
              <a:t>Oral Health Care During Pregnancy: A National Consensus Statement. </a:t>
            </a:r>
            <a:r>
              <a:rPr lang="en-US" sz="1100" dirty="0" smtClean="0"/>
              <a:t>Washington, DC: National Maternal and Child Oral Health Resource Center.</a:t>
            </a:r>
            <a:endParaRPr lang="en-US" sz="1100" dirty="0"/>
          </a:p>
        </p:txBody>
      </p:sp>
      <p:sp>
        <p:nvSpPr>
          <p:cNvPr id="3" name="TextBox 2"/>
          <p:cNvSpPr txBox="1"/>
          <p:nvPr/>
        </p:nvSpPr>
        <p:spPr>
          <a:xfrm>
            <a:off x="381000" y="3119735"/>
            <a:ext cx="4267200" cy="923330"/>
          </a:xfrm>
          <a:prstGeom prst="rect">
            <a:avLst/>
          </a:prstGeom>
          <a:noFill/>
        </p:spPr>
        <p:txBody>
          <a:bodyPr wrap="square" rtlCol="0">
            <a:spAutoFit/>
          </a:bodyPr>
          <a:lstStyle/>
          <a:p>
            <a:r>
              <a:rPr lang="en-US" dirty="0">
                <a:hlinkClick r:id="rId4"/>
              </a:rPr>
              <a:t>https://</a:t>
            </a:r>
            <a:r>
              <a:rPr lang="en-US" dirty="0" smtClean="0">
                <a:hlinkClick r:id="rId4"/>
              </a:rPr>
              <a:t>www.mchoralhealth.org/PDFs/OralHealthPregnancyPharmacological.pdf</a:t>
            </a:r>
            <a:endParaRPr lang="en-US" dirty="0" smtClean="0"/>
          </a:p>
          <a:p>
            <a:endParaRPr lang="en-US" dirty="0"/>
          </a:p>
        </p:txBody>
      </p:sp>
    </p:spTree>
    <p:extLst>
      <p:ext uri="{BB962C8B-B14F-4D97-AF65-F5344CB8AC3E}">
        <p14:creationId xmlns:p14="http://schemas.microsoft.com/office/powerpoint/2010/main" val="8488150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Light" panose="020F0302020204030204" pitchFamily="34" charset="0"/>
              </a:rPr>
              <a:t>Objectives</a:t>
            </a:r>
            <a:endParaRPr lang="en-US" dirty="0">
              <a:latin typeface="Calibri Light" panose="020F0302020204030204" pitchFamily="34" charset="0"/>
            </a:endParaRPr>
          </a:p>
        </p:txBody>
      </p:sp>
      <p:sp>
        <p:nvSpPr>
          <p:cNvPr id="3" name="Content Placeholder 2"/>
          <p:cNvSpPr>
            <a:spLocks noGrp="1"/>
          </p:cNvSpPr>
          <p:nvPr>
            <p:ph idx="1"/>
          </p:nvPr>
        </p:nvSpPr>
        <p:spPr>
          <a:xfrm>
            <a:off x="457200" y="1676400"/>
            <a:ext cx="8229600" cy="4953000"/>
          </a:xfrm>
        </p:spPr>
        <p:txBody>
          <a:bodyPr>
            <a:noAutofit/>
          </a:bodyPr>
          <a:lstStyle/>
          <a:p>
            <a:pPr marL="0" indent="0">
              <a:spcBef>
                <a:spcPts val="600"/>
              </a:spcBef>
              <a:buNone/>
            </a:pPr>
            <a:r>
              <a:rPr lang="en-US" sz="2200" dirty="0" smtClean="0"/>
              <a:t>After viewing these resources students will be able to provide oral health education to women on the potential impact of dental infections on pregnancy, and the importance of preventive oral care and treatment services throughout pregnancy by:</a:t>
            </a:r>
          </a:p>
          <a:p>
            <a:pPr marL="740664" lvl="1" indent="-347472">
              <a:lnSpc>
                <a:spcPct val="80000"/>
              </a:lnSpc>
              <a:spcBef>
                <a:spcPts val="600"/>
              </a:spcBef>
              <a:buFont typeface="+mj-lt"/>
              <a:buAutoNum type="arabicPeriod"/>
            </a:pPr>
            <a:r>
              <a:rPr lang="en-US" sz="2200" dirty="0" smtClean="0"/>
              <a:t>Recognizing the need to establish optimal oral health prior to pregnancy.  </a:t>
            </a:r>
          </a:p>
          <a:p>
            <a:pPr marL="740664" lvl="1" indent="-347472">
              <a:lnSpc>
                <a:spcPct val="80000"/>
              </a:lnSpc>
              <a:spcBef>
                <a:spcPts val="600"/>
              </a:spcBef>
              <a:buFont typeface="+mj-lt"/>
              <a:buAutoNum type="arabicPeriod"/>
            </a:pPr>
            <a:r>
              <a:rPr lang="en-US" sz="2200" dirty="0" smtClean="0"/>
              <a:t>Understanding the association between inflammatory response and adverse birth outcomes (i.e. low birth weight and pre-term delivery).</a:t>
            </a:r>
          </a:p>
          <a:p>
            <a:pPr marL="740664" lvl="1" indent="-347472">
              <a:lnSpc>
                <a:spcPct val="80000"/>
              </a:lnSpc>
              <a:spcBef>
                <a:spcPts val="600"/>
              </a:spcBef>
              <a:buFont typeface="+mj-lt"/>
              <a:buAutoNum type="arabicPeriod"/>
            </a:pPr>
            <a:r>
              <a:rPr lang="en-US" sz="2200" dirty="0" smtClean="0"/>
              <a:t>Identifying bacteria implicated in the inflammatory response system.</a:t>
            </a:r>
          </a:p>
          <a:p>
            <a:pPr marL="740664" lvl="1" indent="-347472">
              <a:lnSpc>
                <a:spcPct val="80000"/>
              </a:lnSpc>
              <a:spcBef>
                <a:spcPts val="600"/>
              </a:spcBef>
              <a:buFont typeface="+mj-lt"/>
              <a:buAutoNum type="arabicPeriod"/>
            </a:pPr>
            <a:r>
              <a:rPr lang="en-US" sz="2200" dirty="0" smtClean="0"/>
              <a:t>Understanding the association between maternal oral bacteria and dental caries risk to her child. </a:t>
            </a:r>
          </a:p>
          <a:p>
            <a:pPr marL="740664" lvl="1" indent="-347472">
              <a:lnSpc>
                <a:spcPct val="80000"/>
              </a:lnSpc>
              <a:spcBef>
                <a:spcPts val="600"/>
              </a:spcBef>
              <a:buFont typeface="+mj-lt"/>
              <a:buAutoNum type="arabicPeriod"/>
            </a:pPr>
            <a:r>
              <a:rPr lang="en-US" sz="2200" dirty="0" smtClean="0"/>
              <a:t>Providing dental care that is safe and ethical throughout all stages of pregnancy. </a:t>
            </a:r>
          </a:p>
          <a:p>
            <a:pPr>
              <a:buNone/>
            </a:pPr>
            <a:endParaRPr lang="en-US" sz="22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Light" panose="020F0302020204030204" pitchFamily="34" charset="0"/>
              </a:rPr>
              <a:t>Please Provide </a:t>
            </a:r>
            <a:r>
              <a:rPr lang="en-US" dirty="0">
                <a:latin typeface="Calibri Light" panose="020F0302020204030204" pitchFamily="34" charset="0"/>
              </a:rPr>
              <a:t>F</a:t>
            </a:r>
            <a:r>
              <a:rPr lang="en-US" dirty="0" smtClean="0">
                <a:latin typeface="Calibri Light" panose="020F0302020204030204" pitchFamily="34" charset="0"/>
              </a:rPr>
              <a:t>eedback</a:t>
            </a:r>
            <a:endParaRPr lang="en-US" dirty="0">
              <a:latin typeface="Calibri Light" panose="020F0302020204030204" pitchFamily="34" charset="0"/>
            </a:endParaRPr>
          </a:p>
        </p:txBody>
      </p:sp>
      <p:sp>
        <p:nvSpPr>
          <p:cNvPr id="3" name="Content Placeholder 2"/>
          <p:cNvSpPr>
            <a:spLocks noGrp="1"/>
          </p:cNvSpPr>
          <p:nvPr>
            <p:ph idx="1"/>
          </p:nvPr>
        </p:nvSpPr>
        <p:spPr/>
        <p:txBody>
          <a:bodyPr/>
          <a:lstStyle/>
          <a:p>
            <a:r>
              <a:rPr lang="en-US" sz="2400" dirty="0" smtClean="0"/>
              <a:t>Use the link below to provide feedback on the content and how you used these modules. </a:t>
            </a:r>
          </a:p>
          <a:p>
            <a:endParaRPr lang="en-US" sz="2400" dirty="0"/>
          </a:p>
          <a:p>
            <a:r>
              <a:rPr lang="en-US" sz="2400" dirty="0" smtClean="0"/>
              <a:t>Thank you!</a:t>
            </a:r>
          </a:p>
          <a:p>
            <a:endParaRPr lang="en-US" dirty="0"/>
          </a:p>
          <a:p>
            <a:r>
              <a:rPr lang="en-US" u="sng" dirty="0">
                <a:hlinkClick r:id="rId2"/>
              </a:rPr>
              <a:t>https://www.surveymonkey.com/r/66Q3ZQ2</a:t>
            </a:r>
            <a:r>
              <a:rPr lang="en-US" dirty="0"/>
              <a:t> </a:t>
            </a:r>
          </a:p>
          <a:p>
            <a:endParaRPr lang="en-US" dirty="0" smtClean="0"/>
          </a:p>
          <a:p>
            <a:r>
              <a:rPr lang="en-US" dirty="0" smtClean="0"/>
              <a:t>For questions contact: </a:t>
            </a:r>
            <a:r>
              <a:rPr lang="en-US" dirty="0" smtClean="0">
                <a:hlinkClick r:id="rId3"/>
              </a:rPr>
              <a:t>dfischer@chw.org</a:t>
            </a:r>
            <a:endParaRPr lang="en-US" dirty="0" smtClean="0"/>
          </a:p>
          <a:p>
            <a:endParaRPr lang="en-US" dirty="0"/>
          </a:p>
        </p:txBody>
      </p:sp>
    </p:spTree>
    <p:extLst>
      <p:ext uri="{BB962C8B-B14F-4D97-AF65-F5344CB8AC3E}">
        <p14:creationId xmlns:p14="http://schemas.microsoft.com/office/powerpoint/2010/main" val="8264304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131" y="609600"/>
            <a:ext cx="8229600" cy="1143000"/>
          </a:xfrm>
        </p:spPr>
        <p:txBody>
          <a:bodyPr>
            <a:noAutofit/>
          </a:bodyPr>
          <a:lstStyle/>
          <a:p>
            <a:r>
              <a:rPr lang="en-US" dirty="0" smtClean="0">
                <a:latin typeface="Calibri Light" panose="020F0302020204030204" pitchFamily="34" charset="0"/>
              </a:rPr>
              <a:t>State of Oral Health of </a:t>
            </a:r>
            <a:br>
              <a:rPr lang="en-US" dirty="0" smtClean="0">
                <a:latin typeface="Calibri Light" panose="020F0302020204030204" pitchFamily="34" charset="0"/>
              </a:rPr>
            </a:br>
            <a:r>
              <a:rPr lang="en-US" dirty="0" smtClean="0">
                <a:latin typeface="Calibri Light" panose="020F0302020204030204" pitchFamily="34" charset="0"/>
              </a:rPr>
              <a:t>Pregnant Women in Wisconsin	</a:t>
            </a:r>
            <a:endParaRPr lang="en-US" dirty="0">
              <a:latin typeface="Calibri Light" panose="020F0302020204030204" pitchFamily="34" charset="0"/>
            </a:endParaRPr>
          </a:p>
        </p:txBody>
      </p:sp>
      <p:sp>
        <p:nvSpPr>
          <p:cNvPr id="3" name="Content Placeholder 2"/>
          <p:cNvSpPr>
            <a:spLocks noGrp="1"/>
          </p:cNvSpPr>
          <p:nvPr>
            <p:ph idx="1"/>
          </p:nvPr>
        </p:nvSpPr>
        <p:spPr>
          <a:xfrm>
            <a:off x="457200" y="1905000"/>
            <a:ext cx="8229600" cy="4525963"/>
          </a:xfrm>
        </p:spPr>
        <p:txBody>
          <a:bodyPr>
            <a:normAutofit/>
          </a:bodyPr>
          <a:lstStyle/>
          <a:p>
            <a:pPr marL="0" indent="0">
              <a:buNone/>
            </a:pPr>
            <a:r>
              <a:rPr lang="en-US" sz="2200" dirty="0" smtClean="0"/>
              <a:t>To set the stage for this module, please review the current Pregnancy Risk Assessment Monitoring System or PRAMS data collected in 2014.</a:t>
            </a:r>
          </a:p>
          <a:p>
            <a:pPr marL="0" indent="0">
              <a:buNone/>
            </a:pPr>
            <a:r>
              <a:rPr lang="en-US" sz="2200" dirty="0" smtClean="0"/>
              <a:t>This is self reported data collected from postpartum women about experiences during their most recent pregnancy.</a:t>
            </a:r>
          </a:p>
          <a:p>
            <a:pPr marL="57150" indent="0">
              <a:buNone/>
            </a:pPr>
            <a:r>
              <a:rPr lang="en-US" sz="2200" u="sng" dirty="0" smtClean="0"/>
              <a:t>Results</a:t>
            </a:r>
            <a:r>
              <a:rPr lang="en-US" sz="2200" dirty="0" smtClean="0"/>
              <a:t>: </a:t>
            </a:r>
          </a:p>
          <a:p>
            <a:pPr marL="740664" lvl="1" indent="-347472">
              <a:lnSpc>
                <a:spcPct val="80000"/>
              </a:lnSpc>
              <a:spcBef>
                <a:spcPts val="600"/>
              </a:spcBef>
              <a:spcAft>
                <a:spcPts val="600"/>
              </a:spcAft>
              <a:buFont typeface="Arial" panose="020B0604020202020204" pitchFamily="34" charset="0"/>
              <a:buChar char="•"/>
            </a:pPr>
            <a:r>
              <a:rPr lang="en-US" sz="2200" b="1" dirty="0" smtClean="0"/>
              <a:t>Mothers </a:t>
            </a:r>
            <a:r>
              <a:rPr lang="en-US" sz="2200" b="1" dirty="0"/>
              <a:t>of minority race/ethnicity </a:t>
            </a:r>
            <a:r>
              <a:rPr lang="en-US" sz="2200" dirty="0"/>
              <a:t>were significantly less likely than non-Hispanic white mothers to have their teeth cleaned before and during pregnancy.</a:t>
            </a:r>
          </a:p>
          <a:p>
            <a:pPr marL="740664" lvl="1" indent="-347472">
              <a:lnSpc>
                <a:spcPct val="80000"/>
              </a:lnSpc>
              <a:spcBef>
                <a:spcPts val="600"/>
              </a:spcBef>
              <a:spcAft>
                <a:spcPts val="600"/>
              </a:spcAft>
              <a:buFont typeface="Arial" panose="020B0604020202020204" pitchFamily="34" charset="0"/>
              <a:buChar char="•"/>
            </a:pPr>
            <a:r>
              <a:rPr lang="en-US" sz="2200" b="1" dirty="0"/>
              <a:t>Mothers with public insurance </a:t>
            </a:r>
            <a:r>
              <a:rPr lang="en-US" sz="2200" dirty="0"/>
              <a:t>were significantly less likely to have their teeth cleaned before and during pregnancy</a:t>
            </a:r>
            <a:r>
              <a:rPr lang="en-US" sz="2400" dirty="0"/>
              <a:t>.</a:t>
            </a:r>
          </a:p>
          <a:p>
            <a:pPr marL="740664" indent="-347472">
              <a:lnSpc>
                <a:spcPct val="80000"/>
              </a:lnSpc>
              <a:spcBef>
                <a:spcPts val="600"/>
              </a:spcBef>
              <a:buNone/>
            </a:pPr>
            <a:endParaRPr lang="en-US" sz="2400" dirty="0" smtClean="0"/>
          </a:p>
          <a:p>
            <a:pPr lvl="1"/>
            <a:endParaRPr lang="en-US" sz="2000" dirty="0" smtClean="0"/>
          </a:p>
          <a:p>
            <a:endParaRPr lang="en-US" sz="2400" dirty="0" smtClean="0"/>
          </a:p>
          <a:p>
            <a:endParaRPr lang="en-US" sz="2400"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1074654090"/>
              </p:ext>
            </p:extLst>
          </p:nvPr>
        </p:nvGraphicFramePr>
        <p:xfrm>
          <a:off x="38100" y="1752600"/>
          <a:ext cx="90678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76428" y="761999"/>
            <a:ext cx="8991143" cy="838201"/>
          </a:xfrm>
        </p:spPr>
        <p:txBody>
          <a:bodyPr/>
          <a:lstStyle/>
          <a:p>
            <a:r>
              <a:rPr lang="en-US" sz="3200" dirty="0" smtClean="0"/>
              <a:t>Teeth Cleaning </a:t>
            </a:r>
            <a:r>
              <a:rPr lang="en-US" sz="3200" dirty="0"/>
              <a:t>B</a:t>
            </a:r>
            <a:r>
              <a:rPr lang="en-US" sz="3200" dirty="0" smtClean="0"/>
              <a:t>efore and During </a:t>
            </a:r>
            <a:r>
              <a:rPr lang="en-US" sz="3200" dirty="0"/>
              <a:t>P</a:t>
            </a:r>
            <a:r>
              <a:rPr lang="en-US" sz="3200" dirty="0" smtClean="0"/>
              <a:t>regnancy</a:t>
            </a:r>
            <a:endParaRPr lang="en-US" sz="3200" dirty="0"/>
          </a:p>
        </p:txBody>
      </p:sp>
      <p:sp>
        <p:nvSpPr>
          <p:cNvPr id="21" name="TextBox 20"/>
          <p:cNvSpPr txBox="1"/>
          <p:nvPr/>
        </p:nvSpPr>
        <p:spPr>
          <a:xfrm>
            <a:off x="304797" y="1447800"/>
            <a:ext cx="8686799" cy="646331"/>
          </a:xfrm>
          <a:prstGeom prst="rect">
            <a:avLst/>
          </a:prstGeom>
          <a:noFill/>
        </p:spPr>
        <p:txBody>
          <a:bodyPr wrap="square" rtlCol="0">
            <a:spAutoFit/>
          </a:bodyPr>
          <a:lstStyle/>
          <a:p>
            <a:pPr algn="ctr"/>
            <a:r>
              <a:rPr lang="en-US" dirty="0" smtClean="0"/>
              <a:t>Mothers of minority race/ethnicity were significantly less likely than non-Hispanic white mothers to have their teeth cleaned before and during pregnancy.</a:t>
            </a:r>
            <a:endParaRPr lang="en-US" dirty="0"/>
          </a:p>
        </p:txBody>
      </p:sp>
      <p:sp>
        <p:nvSpPr>
          <p:cNvPr id="11" name="Footer Placeholder 2"/>
          <p:cNvSpPr txBox="1">
            <a:spLocks/>
          </p:cNvSpPr>
          <p:nvPr/>
        </p:nvSpPr>
        <p:spPr bwMode="auto">
          <a:xfrm>
            <a:off x="918" y="6324600"/>
            <a:ext cx="914308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ctr" defTabSz="914400" rtl="0" eaLnBrk="1" latinLnBrk="0" hangingPunct="1">
              <a:defRPr sz="1400" kern="1200">
                <a:solidFill>
                  <a:srgbClr val="1C376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solidFill>
                  <a:schemeClr val="tx1"/>
                </a:solidFill>
              </a:rPr>
              <a:t>Source: Wisconsin PRAMS 2014, Division of Public Health, Department of Health Services</a:t>
            </a:r>
            <a:endParaRPr lang="en-US" sz="1200" dirty="0">
              <a:solidFill>
                <a:schemeClr val="tx1"/>
              </a:solidFill>
            </a:endParaRPr>
          </a:p>
        </p:txBody>
      </p:sp>
      <p:sp>
        <p:nvSpPr>
          <p:cNvPr id="10" name="Slide Number Placeholder 1"/>
          <p:cNvSpPr>
            <a:spLocks noGrp="1"/>
          </p:cNvSpPr>
          <p:nvPr>
            <p:ph type="sldNum" sz="quarter" idx="12"/>
          </p:nvPr>
        </p:nvSpPr>
        <p:spPr>
          <a:xfrm>
            <a:off x="6553200" y="6019800"/>
            <a:ext cx="2133600" cy="476250"/>
          </a:xfrm>
        </p:spPr>
        <p:txBody>
          <a:bodyPr/>
          <a:lstStyle/>
          <a:p>
            <a:fld id="{C354797E-F194-41E7-A23E-704F3F68393F}" type="slidenum">
              <a:rPr lang="en-US" smtClean="0"/>
              <a:pPr/>
              <a:t>5</a:t>
            </a:fld>
            <a:endParaRPr lang="en-US" dirty="0"/>
          </a:p>
        </p:txBody>
      </p:sp>
    </p:spTree>
    <p:extLst>
      <p:ext uri="{BB962C8B-B14F-4D97-AF65-F5344CB8AC3E}">
        <p14:creationId xmlns:p14="http://schemas.microsoft.com/office/powerpoint/2010/main" val="34505754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2535625586"/>
              </p:ext>
            </p:extLst>
          </p:nvPr>
        </p:nvGraphicFramePr>
        <p:xfrm>
          <a:off x="124636" y="1816102"/>
          <a:ext cx="8743244" cy="454659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04799" y="1447799"/>
            <a:ext cx="8686799" cy="646331"/>
          </a:xfrm>
          <a:prstGeom prst="rect">
            <a:avLst/>
          </a:prstGeom>
          <a:noFill/>
        </p:spPr>
        <p:txBody>
          <a:bodyPr wrap="square" rtlCol="0">
            <a:spAutoFit/>
          </a:bodyPr>
          <a:lstStyle/>
          <a:p>
            <a:pPr algn="ctr"/>
            <a:r>
              <a:rPr lang="en-US" b="1" dirty="0" smtClean="0">
                <a:solidFill>
                  <a:srgbClr val="E46C0A"/>
                </a:solidFill>
              </a:rPr>
              <a:t>Mothers with public insurance </a:t>
            </a:r>
            <a:r>
              <a:rPr lang="en-US" dirty="0" smtClean="0"/>
              <a:t>were significantly less likely to have their teeth cleaned before and during pregnancy.</a:t>
            </a:r>
            <a:endParaRPr lang="en-US" dirty="0"/>
          </a:p>
        </p:txBody>
      </p:sp>
      <p:sp>
        <p:nvSpPr>
          <p:cNvPr id="15" name="Footer Placeholder 2"/>
          <p:cNvSpPr txBox="1">
            <a:spLocks/>
          </p:cNvSpPr>
          <p:nvPr/>
        </p:nvSpPr>
        <p:spPr bwMode="auto">
          <a:xfrm>
            <a:off x="918" y="6248400"/>
            <a:ext cx="914308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ctr" defTabSz="914400" rtl="0" eaLnBrk="1" latinLnBrk="0" hangingPunct="1">
              <a:defRPr sz="1400" kern="1200">
                <a:solidFill>
                  <a:srgbClr val="1C376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solidFill>
                  <a:schemeClr val="tx1"/>
                </a:solidFill>
              </a:rPr>
              <a:t>Source: Wisconsin PRAMS 2014, Division of Public Health, Department of Health Services</a:t>
            </a:r>
            <a:endParaRPr lang="en-US" sz="1200" dirty="0">
              <a:solidFill>
                <a:schemeClr val="tx1"/>
              </a:solidFill>
            </a:endParaRPr>
          </a:p>
        </p:txBody>
      </p:sp>
      <p:sp>
        <p:nvSpPr>
          <p:cNvPr id="7" name="Slide Number Placeholder 1"/>
          <p:cNvSpPr>
            <a:spLocks noGrp="1"/>
          </p:cNvSpPr>
          <p:nvPr>
            <p:ph type="sldNum" sz="quarter" idx="12"/>
          </p:nvPr>
        </p:nvSpPr>
        <p:spPr>
          <a:xfrm>
            <a:off x="6553200" y="6019800"/>
            <a:ext cx="2133600" cy="476250"/>
          </a:xfrm>
        </p:spPr>
        <p:txBody>
          <a:bodyPr/>
          <a:lstStyle/>
          <a:p>
            <a:fld id="{C354797E-F194-41E7-A23E-704F3F68393F}" type="slidenum">
              <a:rPr lang="en-US" smtClean="0"/>
              <a:pPr/>
              <a:t>6</a:t>
            </a:fld>
            <a:endParaRPr lang="en-US" dirty="0"/>
          </a:p>
        </p:txBody>
      </p:sp>
      <p:sp>
        <p:nvSpPr>
          <p:cNvPr id="8" name="Title 1"/>
          <p:cNvSpPr>
            <a:spLocks noGrp="1"/>
          </p:cNvSpPr>
          <p:nvPr>
            <p:ph type="title"/>
          </p:nvPr>
        </p:nvSpPr>
        <p:spPr>
          <a:xfrm>
            <a:off x="76428" y="761999"/>
            <a:ext cx="8991143" cy="838201"/>
          </a:xfrm>
        </p:spPr>
        <p:txBody>
          <a:bodyPr/>
          <a:lstStyle/>
          <a:p>
            <a:r>
              <a:rPr lang="en-US" sz="3200" dirty="0" smtClean="0"/>
              <a:t>Teeth Cleaning </a:t>
            </a:r>
            <a:r>
              <a:rPr lang="en-US" sz="3200" dirty="0"/>
              <a:t>B</a:t>
            </a:r>
            <a:r>
              <a:rPr lang="en-US" sz="3200" dirty="0" smtClean="0"/>
              <a:t>efore and During </a:t>
            </a:r>
            <a:r>
              <a:rPr lang="en-US" sz="3200" dirty="0"/>
              <a:t>P</a:t>
            </a:r>
            <a:r>
              <a:rPr lang="en-US" sz="3200" dirty="0" smtClean="0"/>
              <a:t>regnancy</a:t>
            </a:r>
            <a:endParaRPr lang="en-US" sz="3200" dirty="0"/>
          </a:p>
        </p:txBody>
      </p:sp>
    </p:spTree>
    <p:extLst>
      <p:ext uri="{BB962C8B-B14F-4D97-AF65-F5344CB8AC3E}">
        <p14:creationId xmlns:p14="http://schemas.microsoft.com/office/powerpoint/2010/main" val="23834692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897501389"/>
              </p:ext>
            </p:extLst>
          </p:nvPr>
        </p:nvGraphicFramePr>
        <p:xfrm>
          <a:off x="124636" y="1816102"/>
          <a:ext cx="8743244" cy="454659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04799" y="1600200"/>
            <a:ext cx="8686799" cy="923330"/>
          </a:xfrm>
          <a:prstGeom prst="rect">
            <a:avLst/>
          </a:prstGeom>
          <a:noFill/>
        </p:spPr>
        <p:txBody>
          <a:bodyPr wrap="square" rtlCol="0">
            <a:spAutoFit/>
          </a:bodyPr>
          <a:lstStyle/>
          <a:p>
            <a:pPr algn="ctr"/>
            <a:r>
              <a:rPr lang="en-US" b="1" dirty="0" smtClean="0">
                <a:solidFill>
                  <a:srgbClr val="E46C0A"/>
                </a:solidFill>
              </a:rPr>
              <a:t>Mothers with public insurance </a:t>
            </a:r>
            <a:r>
              <a:rPr lang="en-US" dirty="0" smtClean="0">
                <a:solidFill>
                  <a:srgbClr val="000000"/>
                </a:solidFill>
              </a:rPr>
              <a:t>were less likely to report knowing the importance of caring for their teeth and gums and having a healthcare worker talk to them about it.</a:t>
            </a:r>
            <a:endParaRPr lang="en-US" dirty="0">
              <a:solidFill>
                <a:srgbClr val="000000"/>
              </a:solidFill>
            </a:endParaRPr>
          </a:p>
        </p:txBody>
      </p:sp>
      <p:sp>
        <p:nvSpPr>
          <p:cNvPr id="15" name="Footer Placeholder 2"/>
          <p:cNvSpPr txBox="1">
            <a:spLocks/>
          </p:cNvSpPr>
          <p:nvPr/>
        </p:nvSpPr>
        <p:spPr bwMode="auto">
          <a:xfrm>
            <a:off x="918" y="6248400"/>
            <a:ext cx="914308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ctr" defTabSz="914400" rtl="0" eaLnBrk="1" latinLnBrk="0" hangingPunct="1">
              <a:defRPr sz="1400" kern="1200">
                <a:solidFill>
                  <a:srgbClr val="1C376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solidFill>
                  <a:srgbClr val="000000"/>
                </a:solidFill>
              </a:rPr>
              <a:t>Source: Wisconsin PRAMS 2014, Division of Public Health, Department of Health Services</a:t>
            </a:r>
            <a:endParaRPr lang="en-US" sz="1200" dirty="0">
              <a:solidFill>
                <a:srgbClr val="000000"/>
              </a:solidFill>
            </a:endParaRPr>
          </a:p>
        </p:txBody>
      </p:sp>
      <p:sp>
        <p:nvSpPr>
          <p:cNvPr id="7" name="Slide Number Placeholder 1"/>
          <p:cNvSpPr>
            <a:spLocks noGrp="1"/>
          </p:cNvSpPr>
          <p:nvPr>
            <p:ph type="sldNum" sz="quarter" idx="12"/>
          </p:nvPr>
        </p:nvSpPr>
        <p:spPr>
          <a:xfrm>
            <a:off x="6553200" y="6019800"/>
            <a:ext cx="2133600" cy="476250"/>
          </a:xfrm>
        </p:spPr>
        <p:txBody>
          <a:bodyPr/>
          <a:lstStyle/>
          <a:p>
            <a:fld id="{C354797E-F194-41E7-A23E-704F3F68393F}" type="slidenum">
              <a:rPr lang="en-US" smtClean="0"/>
              <a:pPr/>
              <a:t>7</a:t>
            </a:fld>
            <a:endParaRPr lang="en-US" dirty="0"/>
          </a:p>
        </p:txBody>
      </p:sp>
      <p:sp>
        <p:nvSpPr>
          <p:cNvPr id="8" name="Title 1"/>
          <p:cNvSpPr>
            <a:spLocks noGrp="1"/>
          </p:cNvSpPr>
          <p:nvPr>
            <p:ph type="title"/>
          </p:nvPr>
        </p:nvSpPr>
        <p:spPr>
          <a:xfrm>
            <a:off x="918" y="762000"/>
            <a:ext cx="9143082" cy="838200"/>
          </a:xfrm>
        </p:spPr>
        <p:txBody>
          <a:bodyPr/>
          <a:lstStyle/>
          <a:p>
            <a:r>
              <a:rPr lang="en-US" sz="3200" dirty="0" smtClean="0"/>
              <a:t>Oral Health </a:t>
            </a:r>
            <a:r>
              <a:rPr lang="en-US" sz="3200" dirty="0"/>
              <a:t>C</a:t>
            </a:r>
            <a:r>
              <a:rPr lang="en-US" sz="3200" dirty="0" smtClean="0"/>
              <a:t>are </a:t>
            </a:r>
            <a:r>
              <a:rPr lang="en-US" sz="3200" dirty="0"/>
              <a:t>E</a:t>
            </a:r>
            <a:r>
              <a:rPr lang="en-US" sz="3200" dirty="0" smtClean="0"/>
              <a:t>ducation during Pregnancy</a:t>
            </a:r>
            <a:endParaRPr lang="en-US" sz="3200" dirty="0"/>
          </a:p>
        </p:txBody>
      </p:sp>
    </p:spTree>
    <p:extLst>
      <p:ext uri="{BB962C8B-B14F-4D97-AF65-F5344CB8AC3E}">
        <p14:creationId xmlns:p14="http://schemas.microsoft.com/office/powerpoint/2010/main" val="21075884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Autofit/>
          </a:bodyPr>
          <a:lstStyle/>
          <a:p>
            <a:r>
              <a:rPr lang="en-US" dirty="0" smtClean="0">
                <a:latin typeface="Calibri Light" panose="020F0302020204030204" pitchFamily="34" charset="0"/>
              </a:rPr>
              <a:t>Activity 1 – Smiles for Life Curriculum</a:t>
            </a:r>
            <a:endParaRPr lang="en-US" dirty="0">
              <a:latin typeface="Calibri Light" panose="020F0302020204030204" pitchFamily="34" charset="0"/>
            </a:endParaRPr>
          </a:p>
        </p:txBody>
      </p:sp>
      <p:sp>
        <p:nvSpPr>
          <p:cNvPr id="3" name="Content Placeholder 2"/>
          <p:cNvSpPr>
            <a:spLocks noGrp="1"/>
          </p:cNvSpPr>
          <p:nvPr>
            <p:ph idx="1"/>
          </p:nvPr>
        </p:nvSpPr>
        <p:spPr/>
        <p:txBody>
          <a:bodyPr>
            <a:normAutofit/>
          </a:bodyPr>
          <a:lstStyle/>
          <a:p>
            <a:pPr marL="457200" lvl="1" indent="0">
              <a:buNone/>
            </a:pPr>
            <a:r>
              <a:rPr lang="en-US" sz="2200" dirty="0" smtClean="0"/>
              <a:t>The </a:t>
            </a:r>
            <a:r>
              <a:rPr lang="en-US" sz="2200" dirty="0"/>
              <a:t>Smiles for Life curriculum consists of eight 45-minute modules covering core areas of oral health relevant to health professionals. User competencies are measured through assessments at course completion. Users must score an 80% or higher to receive credit for each course</a:t>
            </a:r>
            <a:r>
              <a:rPr lang="en-US" sz="2200" dirty="0" smtClean="0"/>
              <a:t>.</a:t>
            </a:r>
          </a:p>
          <a:p>
            <a:pPr marL="457200" lvl="1" indent="0">
              <a:buNone/>
            </a:pPr>
            <a:endParaRPr lang="en-US" sz="2400" dirty="0" smtClean="0"/>
          </a:p>
          <a:p>
            <a:pPr lvl="1" indent="-347472">
              <a:lnSpc>
                <a:spcPct val="80000"/>
              </a:lnSpc>
              <a:spcBef>
                <a:spcPts val="600"/>
              </a:spcBef>
              <a:buFont typeface="Arial" panose="020B0604020202020204" pitchFamily="34" charset="0"/>
              <a:buChar char="•"/>
            </a:pPr>
            <a:r>
              <a:rPr lang="en-US" sz="2200" b="1" dirty="0" smtClean="0"/>
              <a:t>Complete</a:t>
            </a:r>
            <a:r>
              <a:rPr lang="en-US" sz="2200" dirty="0" smtClean="0"/>
              <a:t> </a:t>
            </a:r>
            <a:r>
              <a:rPr lang="en-US" sz="2200" b="1" dirty="0" smtClean="0"/>
              <a:t>Course 5:</a:t>
            </a:r>
            <a:r>
              <a:rPr lang="en-US" sz="2200" dirty="0" smtClean="0"/>
              <a:t> </a:t>
            </a:r>
            <a:r>
              <a:rPr lang="en-US" sz="2200" b="1" dirty="0" smtClean="0"/>
              <a:t>Oral Health and the Pregnant Patient</a:t>
            </a:r>
            <a:r>
              <a:rPr lang="en-US" sz="2200" dirty="0" smtClean="0"/>
              <a:t> </a:t>
            </a:r>
            <a:r>
              <a:rPr lang="en-US" sz="2200" dirty="0" smtClean="0">
                <a:hlinkClick r:id="rId2"/>
              </a:rPr>
              <a:t>www.smilesforlifeoralhealth.org</a:t>
            </a:r>
            <a:endParaRPr lang="en-US" sz="2200"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cstate="print"/>
          <a:srcRect l="24515" t="10000" r="24583" b="43143"/>
          <a:stretch>
            <a:fillRect/>
          </a:stretch>
        </p:blipFill>
        <p:spPr bwMode="auto">
          <a:xfrm>
            <a:off x="304800" y="4038600"/>
            <a:ext cx="3840843" cy="2209800"/>
          </a:xfrm>
          <a:prstGeom prst="rect">
            <a:avLst/>
          </a:prstGeom>
          <a:noFill/>
          <a:ln w="9525">
            <a:solidFill>
              <a:schemeClr val="accent1"/>
            </a:solidFill>
            <a:miter lim="800000"/>
            <a:headEnd/>
            <a:tailEnd/>
          </a:ln>
        </p:spPr>
      </p:pic>
      <p:grpSp>
        <p:nvGrpSpPr>
          <p:cNvPr id="2" name="Group 1"/>
          <p:cNvGrpSpPr/>
          <p:nvPr/>
        </p:nvGrpSpPr>
        <p:grpSpPr>
          <a:xfrm>
            <a:off x="457200" y="152400"/>
            <a:ext cx="3352800" cy="2667000"/>
            <a:chOff x="-325582" y="76200"/>
            <a:chExt cx="4419600" cy="3810000"/>
          </a:xfrm>
        </p:grpSpPr>
        <p:pic>
          <p:nvPicPr>
            <p:cNvPr id="3" name="Picture 2"/>
            <p:cNvPicPr>
              <a:picLocks noChangeAspect="1" noChangeArrowheads="1"/>
            </p:cNvPicPr>
            <p:nvPr/>
          </p:nvPicPr>
          <p:blipFill>
            <a:blip r:embed="rId3" cstate="print"/>
            <a:srcRect l="62709" t="8667" r="13719" b="26306"/>
            <a:stretch>
              <a:fillRect/>
            </a:stretch>
          </p:blipFill>
          <p:spPr bwMode="auto">
            <a:xfrm>
              <a:off x="-325582" y="76200"/>
              <a:ext cx="4419600" cy="3810000"/>
            </a:xfrm>
            <a:prstGeom prst="rect">
              <a:avLst/>
            </a:prstGeom>
            <a:noFill/>
            <a:ln w="9525">
              <a:solidFill>
                <a:schemeClr val="accent1"/>
              </a:solidFill>
              <a:miter lim="800000"/>
              <a:headEnd/>
              <a:tailEnd/>
            </a:ln>
          </p:spPr>
        </p:pic>
        <p:sp>
          <p:nvSpPr>
            <p:cNvPr id="4" name="Oval 3"/>
            <p:cNvSpPr/>
            <p:nvPr/>
          </p:nvSpPr>
          <p:spPr>
            <a:xfrm>
              <a:off x="-173182" y="2438400"/>
              <a:ext cx="2209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pic>
        <p:nvPicPr>
          <p:cNvPr id="5" name="Picture 3"/>
          <p:cNvPicPr>
            <a:picLocks noChangeAspect="1" noChangeArrowheads="1"/>
          </p:cNvPicPr>
          <p:nvPr/>
        </p:nvPicPr>
        <p:blipFill>
          <a:blip r:embed="rId4" cstate="print"/>
          <a:srcRect l="25000" t="6000" r="25000" b="21423"/>
          <a:stretch>
            <a:fillRect/>
          </a:stretch>
        </p:blipFill>
        <p:spPr bwMode="auto">
          <a:xfrm>
            <a:off x="5410200" y="152400"/>
            <a:ext cx="3064476" cy="2780128"/>
          </a:xfrm>
          <a:prstGeom prst="rect">
            <a:avLst/>
          </a:prstGeom>
          <a:noFill/>
          <a:ln w="9525">
            <a:solidFill>
              <a:schemeClr val="accent1"/>
            </a:solidFill>
            <a:miter lim="800000"/>
            <a:headEnd/>
            <a:tailEnd/>
          </a:ln>
        </p:spPr>
      </p:pic>
      <p:sp>
        <p:nvSpPr>
          <p:cNvPr id="6" name="Oval 5"/>
          <p:cNvSpPr/>
          <p:nvPr/>
        </p:nvSpPr>
        <p:spPr>
          <a:xfrm>
            <a:off x="5410200" y="1865728"/>
            <a:ext cx="9906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5" cstate="print"/>
          <a:srcRect l="25417" t="5333" r="26667" b="30000"/>
          <a:stretch>
            <a:fillRect/>
          </a:stretch>
        </p:blipFill>
        <p:spPr bwMode="auto">
          <a:xfrm>
            <a:off x="5334000" y="3810000"/>
            <a:ext cx="3370869" cy="2843254"/>
          </a:xfrm>
          <a:prstGeom prst="rect">
            <a:avLst/>
          </a:prstGeom>
          <a:noFill/>
          <a:ln w="9525">
            <a:solidFill>
              <a:schemeClr val="accent1"/>
            </a:solidFill>
            <a:miter lim="800000"/>
            <a:headEnd/>
            <a:tailEnd/>
          </a:ln>
        </p:spPr>
      </p:pic>
      <p:sp>
        <p:nvSpPr>
          <p:cNvPr id="8" name="Oval 7"/>
          <p:cNvSpPr/>
          <p:nvPr/>
        </p:nvSpPr>
        <p:spPr>
          <a:xfrm>
            <a:off x="7714269" y="5691146"/>
            <a:ext cx="1068361" cy="462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657600" y="42672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4114800" y="1524000"/>
            <a:ext cx="914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6781800" y="3048000"/>
            <a:ext cx="304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0800000">
            <a:off x="4343400" y="4876799"/>
            <a:ext cx="838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0" y="3276600"/>
            <a:ext cx="4648200" cy="461665"/>
          </a:xfrm>
          <a:prstGeom prst="rect">
            <a:avLst/>
          </a:prstGeom>
          <a:noFill/>
        </p:spPr>
        <p:txBody>
          <a:bodyPr wrap="square" rtlCol="0">
            <a:spAutoFit/>
          </a:bodyPr>
          <a:lstStyle/>
          <a:p>
            <a:r>
              <a:rPr lang="en-US" sz="2400" b="1" dirty="0" smtClean="0"/>
              <a:t>How to register for Smiles for Life</a:t>
            </a:r>
            <a:endParaRPr lang="en-US" sz="2400" b="1" dirty="0"/>
          </a:p>
        </p:txBody>
      </p:sp>
      <p:sp>
        <p:nvSpPr>
          <p:cNvPr id="17" name="Right Arrow 16"/>
          <p:cNvSpPr/>
          <p:nvPr/>
        </p:nvSpPr>
        <p:spPr>
          <a:xfrm rot="16200000">
            <a:off x="1733549" y="2990850"/>
            <a:ext cx="4953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AMS Advisory Presentation">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RAMS Advisory Presentation">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3191</TotalTime>
  <Words>1876</Words>
  <Application>Microsoft Office PowerPoint</Application>
  <PresentationFormat>On-screen Show (4:3)</PresentationFormat>
  <Paragraphs>202</Paragraphs>
  <Slides>30</Slides>
  <Notes>16</Notes>
  <HiddenSlides>0</HiddenSlides>
  <MMClips>0</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30</vt:i4>
      </vt:variant>
    </vt:vector>
  </HeadingPairs>
  <TitlesOfParts>
    <vt:vector size="38" baseType="lpstr">
      <vt:lpstr>Arial</vt:lpstr>
      <vt:lpstr>Calibri</vt:lpstr>
      <vt:lpstr>Calibri Light</vt:lpstr>
      <vt:lpstr>Garamond</vt:lpstr>
      <vt:lpstr>Office Theme</vt:lpstr>
      <vt:lpstr>PRAMS Advisory Presentation</vt:lpstr>
      <vt:lpstr>1_PRAMS Advisory Presentation</vt:lpstr>
      <vt:lpstr>Document</vt:lpstr>
      <vt:lpstr>Educational Curriculum on  Perinatal and Infant Oral Health Care: Current Standards of Care for  Dental and Dental Hygiene Students</vt:lpstr>
      <vt:lpstr>Acknowledgments</vt:lpstr>
      <vt:lpstr>Objectives</vt:lpstr>
      <vt:lpstr>State of Oral Health of  Pregnant Women in Wisconsin </vt:lpstr>
      <vt:lpstr>Teeth Cleaning Before and During Pregnancy</vt:lpstr>
      <vt:lpstr>Teeth Cleaning Before and During Pregnancy</vt:lpstr>
      <vt:lpstr>Oral Health Care Education during Pregnancy</vt:lpstr>
      <vt:lpstr>Activity 1 – Smiles for Life Curriculum</vt:lpstr>
      <vt:lpstr>PowerPoint Presentation</vt:lpstr>
      <vt:lpstr>Register for Smiles for Life</vt:lpstr>
      <vt:lpstr>Activity 1 –  Assessment</vt:lpstr>
      <vt:lpstr>Activity 2 – Article Review</vt:lpstr>
      <vt:lpstr>“Periodontal Infection as a Possible Risk Factor for Preterm Low Birth Weight”</vt:lpstr>
      <vt:lpstr>“Treatment of localized periodontal disease in pregnancy does not reduce the occurrence of preterm birth: results from the Periodontal Infections and Prematurity Study (PIPS)”</vt:lpstr>
      <vt:lpstr>“Periodontal disease treatment does not affect pregnancy outcomes”</vt:lpstr>
      <vt:lpstr>“Reviewing dental treatment for the  pregnant patient”</vt:lpstr>
      <vt:lpstr>Activity 2 –  Assessment</vt:lpstr>
      <vt:lpstr>Activity 3 – Perinatal Guidelines</vt:lpstr>
      <vt:lpstr>“Guidelines on Perinatal and Infant  Oral Health Care”</vt:lpstr>
      <vt:lpstr>“Oral Health Care During Pregnancy:  A National Consensus Statement”</vt:lpstr>
      <vt:lpstr>“Oral Health Care During Pregnancy and  Through the Lifespan”</vt:lpstr>
      <vt:lpstr>Activity 3 – Assessment</vt:lpstr>
      <vt:lpstr>Activity 4 – Ethics Article</vt:lpstr>
      <vt:lpstr>Activity 4 –  Assessment</vt:lpstr>
      <vt:lpstr>CODA Standard 2-12</vt:lpstr>
      <vt:lpstr>CODA Standard 2-12 (continued)</vt:lpstr>
      <vt:lpstr>CODA Standard 2-22</vt:lpstr>
      <vt:lpstr>CODA Standard 2-23</vt:lpstr>
      <vt:lpstr>Resources</vt:lpstr>
      <vt:lpstr>Please Provide Feedback</vt:lpstr>
    </vt:vector>
  </TitlesOfParts>
  <Company>Children's Hospital and Health System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Pregnancy Module</dc:title>
  <dc:creator>DF220</dc:creator>
  <cp:lastModifiedBy>Fischer, Dana</cp:lastModifiedBy>
  <cp:revision>237</cp:revision>
  <dcterms:created xsi:type="dcterms:W3CDTF">2017-02-16T13:18:24Z</dcterms:created>
  <dcterms:modified xsi:type="dcterms:W3CDTF">2019-06-18T14:30:44Z</dcterms:modified>
</cp:coreProperties>
</file>