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64" r:id="rId2"/>
    <p:sldId id="338" r:id="rId3"/>
    <p:sldId id="339" r:id="rId4"/>
    <p:sldId id="344" r:id="rId5"/>
    <p:sldId id="323" r:id="rId6"/>
    <p:sldId id="270" r:id="rId7"/>
    <p:sldId id="275" r:id="rId8"/>
    <p:sldId id="277" r:id="rId9"/>
    <p:sldId id="340" r:id="rId10"/>
    <p:sldId id="353" r:id="rId11"/>
    <p:sldId id="289" r:id="rId12"/>
    <p:sldId id="292" r:id="rId13"/>
    <p:sldId id="295" r:id="rId14"/>
    <p:sldId id="296" r:id="rId15"/>
    <p:sldId id="297" r:id="rId16"/>
    <p:sldId id="298" r:id="rId17"/>
    <p:sldId id="299" r:id="rId18"/>
    <p:sldId id="333" r:id="rId19"/>
    <p:sldId id="326" r:id="rId20"/>
    <p:sldId id="327" r:id="rId21"/>
    <p:sldId id="324" r:id="rId22"/>
    <p:sldId id="328" r:id="rId23"/>
    <p:sldId id="329" r:id="rId24"/>
    <p:sldId id="325" r:id="rId25"/>
    <p:sldId id="315" r:id="rId26"/>
    <p:sldId id="316" r:id="rId27"/>
    <p:sldId id="330" r:id="rId28"/>
    <p:sldId id="343" r:id="rId29"/>
    <p:sldId id="331" r:id="rId30"/>
    <p:sldId id="346" r:id="rId31"/>
    <p:sldId id="317" r:id="rId32"/>
    <p:sldId id="352" r:id="rId33"/>
    <p:sldId id="288" r:id="rId34"/>
    <p:sldId id="318" r:id="rId35"/>
    <p:sldId id="345" r:id="rId36"/>
    <p:sldId id="334" r:id="rId37"/>
    <p:sldId id="341" r:id="rId38"/>
    <p:sldId id="342" r:id="rId39"/>
    <p:sldId id="256" r:id="rId40"/>
    <p:sldId id="313" r:id="rId41"/>
    <p:sldId id="284" r:id="rId42"/>
    <p:sldId id="354" r:id="rId43"/>
    <p:sldId id="355" r:id="rId44"/>
    <p:sldId id="300" r:id="rId45"/>
    <p:sldId id="2604" r:id="rId46"/>
    <p:sldId id="347" r:id="rId47"/>
    <p:sldId id="349" r:id="rId48"/>
    <p:sldId id="348" r:id="rId49"/>
    <p:sldId id="350" r:id="rId50"/>
    <p:sldId id="5472" r:id="rId51"/>
    <p:sldId id="5469" r:id="rId52"/>
    <p:sldId id="5468" r:id="rId53"/>
    <p:sldId id="5471" r:id="rId54"/>
    <p:sldId id="5470" r:id="rId55"/>
    <p:sldId id="2602" r:id="rId56"/>
    <p:sldId id="357" r:id="rId57"/>
    <p:sldId id="356" r:id="rId58"/>
    <p:sldId id="351" r:id="rId59"/>
    <p:sldId id="337" r:id="rId60"/>
    <p:sldId id="309" r:id="rId61"/>
    <p:sldId id="320" r:id="rId62"/>
    <p:sldId id="33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58" autoAdjust="0"/>
    <p:restoredTop sz="94716"/>
  </p:normalViewPr>
  <p:slideViewPr>
    <p:cSldViewPr snapToGrid="0" snapToObjects="1">
      <p:cViewPr varScale="1">
        <p:scale>
          <a:sx n="73" d="100"/>
          <a:sy n="73" d="100"/>
        </p:scale>
        <p:origin x="8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svg"/><Relationship Id="rId1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A1B9E-6FEA-4E49-BDAC-48FA9A8867E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BDED1A-6775-423C-A424-2674E726239A}">
      <dgm:prSet/>
      <dgm:spPr/>
      <dgm:t>
        <a:bodyPr/>
        <a:lstStyle/>
        <a:p>
          <a:r>
            <a:rPr lang="en-US" dirty="0"/>
            <a:t>A 4 month old fell out of bouncy, off counter, no symptoms, and normal exam except a 4x4 cm boggy parietal hematoma?</a:t>
          </a:r>
        </a:p>
      </dgm:t>
    </dgm:pt>
    <dgm:pt modelId="{378C9148-9E49-4F09-9CFE-AF69339B37D1}" type="parTrans" cxnId="{A914BFA4-1809-4999-A598-D0CD0D0CC425}">
      <dgm:prSet/>
      <dgm:spPr/>
      <dgm:t>
        <a:bodyPr/>
        <a:lstStyle/>
        <a:p>
          <a:endParaRPr lang="en-US"/>
        </a:p>
      </dgm:t>
    </dgm:pt>
    <dgm:pt modelId="{9C742208-FAFF-4702-AFB3-4B3562CB03FD}" type="sibTrans" cxnId="{A914BFA4-1809-4999-A598-D0CD0D0CC425}">
      <dgm:prSet/>
      <dgm:spPr/>
      <dgm:t>
        <a:bodyPr/>
        <a:lstStyle/>
        <a:p>
          <a:endParaRPr lang="en-US"/>
        </a:p>
      </dgm:t>
    </dgm:pt>
    <dgm:pt modelId="{0FC23381-E6B0-4A3A-8C9B-96CA33D468EE}">
      <dgm:prSet/>
      <dgm:spPr/>
      <dgm:t>
        <a:bodyPr/>
        <a:lstStyle/>
        <a:p>
          <a:r>
            <a:rPr lang="en-US" dirty="0"/>
            <a:t>A 16 month old who fell 3 feet, was stunned for a second or two and vomited twice in 2 hours, but with normal exam and no other symptoms?</a:t>
          </a:r>
        </a:p>
      </dgm:t>
    </dgm:pt>
    <dgm:pt modelId="{3B86BDD0-41D7-4BE6-9901-9B09AC14A787}" type="parTrans" cxnId="{B8BA77D5-0011-4E22-B2B8-45C692F56250}">
      <dgm:prSet/>
      <dgm:spPr/>
      <dgm:t>
        <a:bodyPr/>
        <a:lstStyle/>
        <a:p>
          <a:endParaRPr lang="en-US"/>
        </a:p>
      </dgm:t>
    </dgm:pt>
    <dgm:pt modelId="{BDEE0F9C-AFA3-4212-9EED-25F08DB42AD3}" type="sibTrans" cxnId="{B8BA77D5-0011-4E22-B2B8-45C692F56250}">
      <dgm:prSet/>
      <dgm:spPr/>
      <dgm:t>
        <a:bodyPr/>
        <a:lstStyle/>
        <a:p>
          <a:endParaRPr lang="en-US"/>
        </a:p>
      </dgm:t>
    </dgm:pt>
    <dgm:pt modelId="{41514191-A128-4FC9-BD45-96D078EA2E14}">
      <dgm:prSet/>
      <dgm:spPr/>
      <dgm:t>
        <a:bodyPr/>
        <a:lstStyle/>
        <a:p>
          <a:r>
            <a:rPr lang="en-US" dirty="0"/>
            <a:t>A 14 year old playing football and had LOC for 2 minutes, but now, 30 minutes later, is a little confused (keeps asking the same question) but otherwise normal exam?  </a:t>
          </a:r>
        </a:p>
      </dgm:t>
    </dgm:pt>
    <dgm:pt modelId="{33ADD681-C50E-4EC4-A456-5DFAFEBEC206}" type="parTrans" cxnId="{4308EEAD-FD02-4DF1-BAE8-38A23E7639C0}">
      <dgm:prSet/>
      <dgm:spPr/>
      <dgm:t>
        <a:bodyPr/>
        <a:lstStyle/>
        <a:p>
          <a:endParaRPr lang="en-US"/>
        </a:p>
      </dgm:t>
    </dgm:pt>
    <dgm:pt modelId="{68B0CA5F-1F34-44AA-A821-DCBCC10EA75C}" type="sibTrans" cxnId="{4308EEAD-FD02-4DF1-BAE8-38A23E7639C0}">
      <dgm:prSet/>
      <dgm:spPr/>
      <dgm:t>
        <a:bodyPr/>
        <a:lstStyle/>
        <a:p>
          <a:endParaRPr lang="en-US"/>
        </a:p>
      </dgm:t>
    </dgm:pt>
    <dgm:pt modelId="{8ABB7175-C35E-D443-BFA5-002AE4E507AF}" type="pres">
      <dgm:prSet presAssocID="{72AA1B9E-6FEA-4E49-BDAC-48FA9A8867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B5C45E-CC50-8D42-8A92-7CA8B844B1C3}" type="pres">
      <dgm:prSet presAssocID="{72BDED1A-6775-423C-A424-2674E72623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4BA7-2F57-E145-8FCF-09DB0C3623BF}" type="pres">
      <dgm:prSet presAssocID="{9C742208-FAFF-4702-AFB3-4B3562CB03FD}" presName="spacer" presStyleCnt="0"/>
      <dgm:spPr/>
    </dgm:pt>
    <dgm:pt modelId="{3CA6298E-0E86-FB43-8E3F-4FE17ABCDF3D}" type="pres">
      <dgm:prSet presAssocID="{0FC23381-E6B0-4A3A-8C9B-96CA33D468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8E2C2-CB82-1049-89B0-D1151CD7286D}" type="pres">
      <dgm:prSet presAssocID="{BDEE0F9C-AFA3-4212-9EED-25F08DB42AD3}" presName="spacer" presStyleCnt="0"/>
      <dgm:spPr/>
    </dgm:pt>
    <dgm:pt modelId="{5A6822E2-7D7F-164B-A52E-22725B7BA250}" type="pres">
      <dgm:prSet presAssocID="{41514191-A128-4FC9-BD45-96D078EA2E1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08EEAD-FD02-4DF1-BAE8-38A23E7639C0}" srcId="{72AA1B9E-6FEA-4E49-BDAC-48FA9A8867E2}" destId="{41514191-A128-4FC9-BD45-96D078EA2E14}" srcOrd="2" destOrd="0" parTransId="{33ADD681-C50E-4EC4-A456-5DFAFEBEC206}" sibTransId="{68B0CA5F-1F34-44AA-A821-DCBCC10EA75C}"/>
    <dgm:cxn modelId="{3E1C1948-1D36-7242-9765-AFF8FD981E3F}" type="presOf" srcId="{72BDED1A-6775-423C-A424-2674E726239A}" destId="{67B5C45E-CC50-8D42-8A92-7CA8B844B1C3}" srcOrd="0" destOrd="0" presId="urn:microsoft.com/office/officeart/2005/8/layout/vList2"/>
    <dgm:cxn modelId="{B8BA77D5-0011-4E22-B2B8-45C692F56250}" srcId="{72AA1B9E-6FEA-4E49-BDAC-48FA9A8867E2}" destId="{0FC23381-E6B0-4A3A-8C9B-96CA33D468EE}" srcOrd="1" destOrd="0" parTransId="{3B86BDD0-41D7-4BE6-9901-9B09AC14A787}" sibTransId="{BDEE0F9C-AFA3-4212-9EED-25F08DB42AD3}"/>
    <dgm:cxn modelId="{A914BFA4-1809-4999-A598-D0CD0D0CC425}" srcId="{72AA1B9E-6FEA-4E49-BDAC-48FA9A8867E2}" destId="{72BDED1A-6775-423C-A424-2674E726239A}" srcOrd="0" destOrd="0" parTransId="{378C9148-9E49-4F09-9CFE-AF69339B37D1}" sibTransId="{9C742208-FAFF-4702-AFB3-4B3562CB03FD}"/>
    <dgm:cxn modelId="{60AF8C6A-AD59-8A4C-8196-7CEB7673B5D2}" type="presOf" srcId="{0FC23381-E6B0-4A3A-8C9B-96CA33D468EE}" destId="{3CA6298E-0E86-FB43-8E3F-4FE17ABCDF3D}" srcOrd="0" destOrd="0" presId="urn:microsoft.com/office/officeart/2005/8/layout/vList2"/>
    <dgm:cxn modelId="{8B16D97D-8C95-AF42-93CD-AFE445DA2E48}" type="presOf" srcId="{41514191-A128-4FC9-BD45-96D078EA2E14}" destId="{5A6822E2-7D7F-164B-A52E-22725B7BA250}" srcOrd="0" destOrd="0" presId="urn:microsoft.com/office/officeart/2005/8/layout/vList2"/>
    <dgm:cxn modelId="{F1E276B4-BB06-BA42-9D8D-9C6A309CDF4E}" type="presOf" srcId="{72AA1B9E-6FEA-4E49-BDAC-48FA9A8867E2}" destId="{8ABB7175-C35E-D443-BFA5-002AE4E507AF}" srcOrd="0" destOrd="0" presId="urn:microsoft.com/office/officeart/2005/8/layout/vList2"/>
    <dgm:cxn modelId="{B680471F-F866-8243-87DA-E686E8F6CFF5}" type="presParOf" srcId="{8ABB7175-C35E-D443-BFA5-002AE4E507AF}" destId="{67B5C45E-CC50-8D42-8A92-7CA8B844B1C3}" srcOrd="0" destOrd="0" presId="urn:microsoft.com/office/officeart/2005/8/layout/vList2"/>
    <dgm:cxn modelId="{6BB800DE-CE7C-5040-8363-B3526A5D09AD}" type="presParOf" srcId="{8ABB7175-C35E-D443-BFA5-002AE4E507AF}" destId="{656D4BA7-2F57-E145-8FCF-09DB0C3623BF}" srcOrd="1" destOrd="0" presId="urn:microsoft.com/office/officeart/2005/8/layout/vList2"/>
    <dgm:cxn modelId="{8B5E1508-5BD8-B946-BD40-39E232A2F775}" type="presParOf" srcId="{8ABB7175-C35E-D443-BFA5-002AE4E507AF}" destId="{3CA6298E-0E86-FB43-8E3F-4FE17ABCDF3D}" srcOrd="2" destOrd="0" presId="urn:microsoft.com/office/officeart/2005/8/layout/vList2"/>
    <dgm:cxn modelId="{E3FD6F63-3939-7C48-942D-3E9AB4DDA933}" type="presParOf" srcId="{8ABB7175-C35E-D443-BFA5-002AE4E507AF}" destId="{C2C8E2C2-CB82-1049-89B0-D1151CD7286D}" srcOrd="3" destOrd="0" presId="urn:microsoft.com/office/officeart/2005/8/layout/vList2"/>
    <dgm:cxn modelId="{9E299F1C-0B84-E947-A8E2-3047D8EA8B80}" type="presParOf" srcId="{8ABB7175-C35E-D443-BFA5-002AE4E507AF}" destId="{5A6822E2-7D7F-164B-A52E-22725B7BA2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17C7C9-3F12-4406-BA02-8FD655B2BBB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773452-13F7-4C0C-885A-80FD9B88E56D}">
      <dgm:prSet/>
      <dgm:spPr/>
      <dgm:t>
        <a:bodyPr/>
        <a:lstStyle/>
        <a:p>
          <a:r>
            <a:rPr lang="en-US"/>
            <a:t>The main findings…using decision tree analysis</a:t>
          </a:r>
        </a:p>
      </dgm:t>
    </dgm:pt>
    <dgm:pt modelId="{6A96AA4E-CFF6-48DA-B268-C44032C280EF}" type="parTrans" cxnId="{20A3AECB-C510-4A5F-9D2A-0B4594D3B4E1}">
      <dgm:prSet/>
      <dgm:spPr/>
      <dgm:t>
        <a:bodyPr/>
        <a:lstStyle/>
        <a:p>
          <a:endParaRPr lang="en-US"/>
        </a:p>
      </dgm:t>
    </dgm:pt>
    <dgm:pt modelId="{11536265-5F11-4F85-A0D0-3B7E16137DDC}" type="sibTrans" cxnId="{20A3AECB-C510-4A5F-9D2A-0B4594D3B4E1}">
      <dgm:prSet/>
      <dgm:spPr/>
      <dgm:t>
        <a:bodyPr/>
        <a:lstStyle/>
        <a:p>
          <a:endParaRPr lang="en-US"/>
        </a:p>
      </dgm:t>
    </dgm:pt>
    <dgm:pt modelId="{850F61B3-5790-4ABD-B8C3-68757F3EA287}">
      <dgm:prSet/>
      <dgm:spPr/>
      <dgm:t>
        <a:bodyPr/>
        <a:lstStyle/>
        <a:p>
          <a:r>
            <a:rPr lang="en-US"/>
            <a:t>The best discriminator goes first and others follow</a:t>
          </a:r>
        </a:p>
      </dgm:t>
    </dgm:pt>
    <dgm:pt modelId="{0F815AFC-92E4-4A25-9A29-40A9977DBAF6}" type="parTrans" cxnId="{1E64A707-0305-48A8-ACC8-27A62AD8091D}">
      <dgm:prSet/>
      <dgm:spPr/>
      <dgm:t>
        <a:bodyPr/>
        <a:lstStyle/>
        <a:p>
          <a:endParaRPr lang="en-US"/>
        </a:p>
      </dgm:t>
    </dgm:pt>
    <dgm:pt modelId="{184762DD-1A83-49FA-80D6-0FE6BBB48244}" type="sibTrans" cxnId="{1E64A707-0305-48A8-ACC8-27A62AD8091D}">
      <dgm:prSet/>
      <dgm:spPr/>
      <dgm:t>
        <a:bodyPr/>
        <a:lstStyle/>
        <a:p>
          <a:endParaRPr lang="en-US"/>
        </a:p>
      </dgm:t>
    </dgm:pt>
    <dgm:pt modelId="{7118DB74-7EF5-488E-8EC2-8E6C1284DC22}" type="pres">
      <dgm:prSet presAssocID="{B717C7C9-3F12-4406-BA02-8FD655B2BBB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F1C9A6-B4BA-4841-8AA2-0FFBDE8D1BBC}" type="pres">
      <dgm:prSet presAssocID="{51773452-13F7-4C0C-885A-80FD9B88E56D}" presName="compNode" presStyleCnt="0"/>
      <dgm:spPr/>
    </dgm:pt>
    <dgm:pt modelId="{762D1620-E25C-4C86-8ACE-7F5E22B25CB3}" type="pres">
      <dgm:prSet presAssocID="{51773452-13F7-4C0C-885A-80FD9B88E56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A068909-44B1-4E13-A3A3-D270723D57D5}" type="pres">
      <dgm:prSet presAssocID="{51773452-13F7-4C0C-885A-80FD9B88E56D}" presName="spaceRect" presStyleCnt="0"/>
      <dgm:spPr/>
    </dgm:pt>
    <dgm:pt modelId="{F5180CAB-241B-47F6-A09F-3447B1868353}" type="pres">
      <dgm:prSet presAssocID="{51773452-13F7-4C0C-885A-80FD9B88E56D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850879F-1472-4A8B-A4D0-BA5D6FADBAFC}" type="pres">
      <dgm:prSet presAssocID="{11536265-5F11-4F85-A0D0-3B7E16137DDC}" presName="sibTrans" presStyleCnt="0"/>
      <dgm:spPr/>
    </dgm:pt>
    <dgm:pt modelId="{E1E509AD-EC26-4650-9E66-C456AC72EA9C}" type="pres">
      <dgm:prSet presAssocID="{850F61B3-5790-4ABD-B8C3-68757F3EA287}" presName="compNode" presStyleCnt="0"/>
      <dgm:spPr/>
    </dgm:pt>
    <dgm:pt modelId="{E942E788-E605-40FF-A3F5-F8FCFC1B0816}" type="pres">
      <dgm:prSet presAssocID="{850F61B3-5790-4ABD-B8C3-68757F3EA28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6672A133-52A0-4DBC-B1EA-2975736FBDE0}" type="pres">
      <dgm:prSet presAssocID="{850F61B3-5790-4ABD-B8C3-68757F3EA287}" presName="spaceRect" presStyleCnt="0"/>
      <dgm:spPr/>
    </dgm:pt>
    <dgm:pt modelId="{129D92AD-5B61-49AB-9CA6-32B2A9B36926}" type="pres">
      <dgm:prSet presAssocID="{850F61B3-5790-4ABD-B8C3-68757F3EA287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45E3DD-0A92-4FEF-AC79-7310DA484B0E}" type="presOf" srcId="{850F61B3-5790-4ABD-B8C3-68757F3EA287}" destId="{129D92AD-5B61-49AB-9CA6-32B2A9B36926}" srcOrd="0" destOrd="0" presId="urn:microsoft.com/office/officeart/2018/2/layout/IconLabelList"/>
    <dgm:cxn modelId="{1E64A707-0305-48A8-ACC8-27A62AD8091D}" srcId="{B717C7C9-3F12-4406-BA02-8FD655B2BBBA}" destId="{850F61B3-5790-4ABD-B8C3-68757F3EA287}" srcOrd="1" destOrd="0" parTransId="{0F815AFC-92E4-4A25-9A29-40A9977DBAF6}" sibTransId="{184762DD-1A83-49FA-80D6-0FE6BBB48244}"/>
    <dgm:cxn modelId="{20A3AECB-C510-4A5F-9D2A-0B4594D3B4E1}" srcId="{B717C7C9-3F12-4406-BA02-8FD655B2BBBA}" destId="{51773452-13F7-4C0C-885A-80FD9B88E56D}" srcOrd="0" destOrd="0" parTransId="{6A96AA4E-CFF6-48DA-B268-C44032C280EF}" sibTransId="{11536265-5F11-4F85-A0D0-3B7E16137DDC}"/>
    <dgm:cxn modelId="{E4ED7B08-B656-4F06-82FB-C0E3E9FCB37B}" type="presOf" srcId="{B717C7C9-3F12-4406-BA02-8FD655B2BBBA}" destId="{7118DB74-7EF5-488E-8EC2-8E6C1284DC22}" srcOrd="0" destOrd="0" presId="urn:microsoft.com/office/officeart/2018/2/layout/IconLabelList"/>
    <dgm:cxn modelId="{59D3EC03-E9FD-470C-BBB9-7F9A3DAEE148}" type="presOf" srcId="{51773452-13F7-4C0C-885A-80FD9B88E56D}" destId="{F5180CAB-241B-47F6-A09F-3447B1868353}" srcOrd="0" destOrd="0" presId="urn:microsoft.com/office/officeart/2018/2/layout/IconLabelList"/>
    <dgm:cxn modelId="{86C6FD32-3925-45F6-923F-3AC9929289DE}" type="presParOf" srcId="{7118DB74-7EF5-488E-8EC2-8E6C1284DC22}" destId="{8FF1C9A6-B4BA-4841-8AA2-0FFBDE8D1BBC}" srcOrd="0" destOrd="0" presId="urn:microsoft.com/office/officeart/2018/2/layout/IconLabelList"/>
    <dgm:cxn modelId="{35DE2D0B-3E70-4486-BA58-3FA6C8D5817D}" type="presParOf" srcId="{8FF1C9A6-B4BA-4841-8AA2-0FFBDE8D1BBC}" destId="{762D1620-E25C-4C86-8ACE-7F5E22B25CB3}" srcOrd="0" destOrd="0" presId="urn:microsoft.com/office/officeart/2018/2/layout/IconLabelList"/>
    <dgm:cxn modelId="{1CB9BEC0-BC92-4301-AFD6-97FF886033C9}" type="presParOf" srcId="{8FF1C9A6-B4BA-4841-8AA2-0FFBDE8D1BBC}" destId="{5A068909-44B1-4E13-A3A3-D270723D57D5}" srcOrd="1" destOrd="0" presId="urn:microsoft.com/office/officeart/2018/2/layout/IconLabelList"/>
    <dgm:cxn modelId="{47D926D0-6448-4D97-ADAB-84C54FAD1F40}" type="presParOf" srcId="{8FF1C9A6-B4BA-4841-8AA2-0FFBDE8D1BBC}" destId="{F5180CAB-241B-47F6-A09F-3447B1868353}" srcOrd="2" destOrd="0" presId="urn:microsoft.com/office/officeart/2018/2/layout/IconLabelList"/>
    <dgm:cxn modelId="{67661265-048F-4664-9CE5-8226630A272B}" type="presParOf" srcId="{7118DB74-7EF5-488E-8EC2-8E6C1284DC22}" destId="{8850879F-1472-4A8B-A4D0-BA5D6FADBAFC}" srcOrd="1" destOrd="0" presId="urn:microsoft.com/office/officeart/2018/2/layout/IconLabelList"/>
    <dgm:cxn modelId="{C6A08DC3-65BD-481F-B943-9475B1ECDA8C}" type="presParOf" srcId="{7118DB74-7EF5-488E-8EC2-8E6C1284DC22}" destId="{E1E509AD-EC26-4650-9E66-C456AC72EA9C}" srcOrd="2" destOrd="0" presId="urn:microsoft.com/office/officeart/2018/2/layout/IconLabelList"/>
    <dgm:cxn modelId="{311C1933-6524-4315-B596-7A01D2C4D4FF}" type="presParOf" srcId="{E1E509AD-EC26-4650-9E66-C456AC72EA9C}" destId="{E942E788-E605-40FF-A3F5-F8FCFC1B0816}" srcOrd="0" destOrd="0" presId="urn:microsoft.com/office/officeart/2018/2/layout/IconLabelList"/>
    <dgm:cxn modelId="{E6D6C42A-43BC-4582-9C6F-FD64C2906393}" type="presParOf" srcId="{E1E509AD-EC26-4650-9E66-C456AC72EA9C}" destId="{6672A133-52A0-4DBC-B1EA-2975736FBDE0}" srcOrd="1" destOrd="0" presId="urn:microsoft.com/office/officeart/2018/2/layout/IconLabelList"/>
    <dgm:cxn modelId="{B701CBC0-D287-4517-921B-2155DAEF1AFC}" type="presParOf" srcId="{E1E509AD-EC26-4650-9E66-C456AC72EA9C}" destId="{129D92AD-5B61-49AB-9CA6-32B2A9B369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A38BCA-9BDF-47C5-82ED-6C91FF61B02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C2FD3-0DA2-40ED-A45D-7A00F65A4F0E}">
      <dgm:prSet custT="1"/>
      <dgm:spPr/>
      <dgm:t>
        <a:bodyPr/>
        <a:lstStyle/>
        <a:p>
          <a:r>
            <a:rPr lang="en-US" sz="2800" dirty="0"/>
            <a:t>Physicians often believe they know the risk factors for traumatic brain injury (TBI) but sometimes misremember elements.  </a:t>
          </a:r>
        </a:p>
      </dgm:t>
    </dgm:pt>
    <dgm:pt modelId="{7D03EC20-4884-4B31-A362-11F34A55F453}" type="parTrans" cxnId="{8361B221-2271-41A7-BDA6-AA34FF2F8629}">
      <dgm:prSet/>
      <dgm:spPr/>
      <dgm:t>
        <a:bodyPr/>
        <a:lstStyle/>
        <a:p>
          <a:endParaRPr lang="en-US" sz="1600"/>
        </a:p>
      </dgm:t>
    </dgm:pt>
    <dgm:pt modelId="{3C3408BD-083E-4284-870C-FCCDE9A9F2E2}" type="sibTrans" cxnId="{8361B221-2271-41A7-BDA6-AA34FF2F8629}">
      <dgm:prSet/>
      <dgm:spPr/>
      <dgm:t>
        <a:bodyPr/>
        <a:lstStyle/>
        <a:p>
          <a:endParaRPr lang="en-US" sz="1600"/>
        </a:p>
      </dgm:t>
    </dgm:pt>
    <dgm:pt modelId="{CFC7AFBC-24CE-4AD9-9207-352BAB04329A}">
      <dgm:prSet custT="1"/>
      <dgm:spPr/>
      <dgm:t>
        <a:bodyPr/>
        <a:lstStyle/>
        <a:p>
          <a:r>
            <a:rPr lang="en-US" sz="2800" dirty="0"/>
            <a:t>Information retrieval when delivering ED care can be cumbersome</a:t>
          </a:r>
        </a:p>
      </dgm:t>
    </dgm:pt>
    <dgm:pt modelId="{02F86B10-B13C-4EA9-AF48-C4DF38F803DE}" type="parTrans" cxnId="{54FE4112-A882-4A06-9CB3-4DBF73089E36}">
      <dgm:prSet/>
      <dgm:spPr/>
      <dgm:t>
        <a:bodyPr/>
        <a:lstStyle/>
        <a:p>
          <a:endParaRPr lang="en-US" sz="1600"/>
        </a:p>
      </dgm:t>
    </dgm:pt>
    <dgm:pt modelId="{956ED3E6-2519-4A09-B8BB-F179EFF1A571}" type="sibTrans" cxnId="{54FE4112-A882-4A06-9CB3-4DBF73089E36}">
      <dgm:prSet/>
      <dgm:spPr/>
      <dgm:t>
        <a:bodyPr/>
        <a:lstStyle/>
        <a:p>
          <a:endParaRPr lang="en-US" sz="1600"/>
        </a:p>
      </dgm:t>
    </dgm:pt>
    <dgm:pt modelId="{26F85ED0-97AC-418D-B0E7-1CD099596BC1}">
      <dgm:prSet custT="1"/>
      <dgm:spPr/>
      <dgm:t>
        <a:bodyPr/>
        <a:lstStyle/>
        <a:p>
          <a:r>
            <a:rPr lang="en-US" sz="2800" dirty="0"/>
            <a:t>Many physicians also perceive ordering CT scans is the safest course of action despite a lack of significant symptoms.  </a:t>
          </a:r>
        </a:p>
      </dgm:t>
    </dgm:pt>
    <dgm:pt modelId="{F5AB8817-1424-445F-84B3-A8F1397C3253}" type="parTrans" cxnId="{3C11BD11-A4A9-4EB6-8B6F-85A7A7C3AFF8}">
      <dgm:prSet/>
      <dgm:spPr/>
      <dgm:t>
        <a:bodyPr/>
        <a:lstStyle/>
        <a:p>
          <a:endParaRPr lang="en-US" sz="1600"/>
        </a:p>
      </dgm:t>
    </dgm:pt>
    <dgm:pt modelId="{DFB81455-008D-48AC-81D7-3BE00A426ACC}" type="sibTrans" cxnId="{3C11BD11-A4A9-4EB6-8B6F-85A7A7C3AFF8}">
      <dgm:prSet/>
      <dgm:spPr/>
      <dgm:t>
        <a:bodyPr/>
        <a:lstStyle/>
        <a:p>
          <a:endParaRPr lang="en-US" sz="1600"/>
        </a:p>
      </dgm:t>
    </dgm:pt>
    <dgm:pt modelId="{FB978FBC-5F5D-45D2-977E-147F02C183AF}">
      <dgm:prSet custT="1"/>
      <dgm:spPr/>
      <dgm:t>
        <a:bodyPr/>
        <a:lstStyle/>
        <a:p>
          <a:r>
            <a:rPr lang="en-US" sz="2800" dirty="0"/>
            <a:t>Patients and families are sometimes primed to expect a head CT scan</a:t>
          </a:r>
        </a:p>
      </dgm:t>
    </dgm:pt>
    <dgm:pt modelId="{BB9D7E1D-4A5C-48C9-BBB1-71D8CBE04283}" type="parTrans" cxnId="{B1338F86-8357-42E8-B5DD-4A475BFA6D97}">
      <dgm:prSet/>
      <dgm:spPr/>
      <dgm:t>
        <a:bodyPr/>
        <a:lstStyle/>
        <a:p>
          <a:endParaRPr lang="en-US"/>
        </a:p>
      </dgm:t>
    </dgm:pt>
    <dgm:pt modelId="{89D8566B-245B-41C5-83AA-C3F1E95D6CC2}" type="sibTrans" cxnId="{B1338F86-8357-42E8-B5DD-4A475BFA6D97}">
      <dgm:prSet/>
      <dgm:spPr/>
      <dgm:t>
        <a:bodyPr/>
        <a:lstStyle/>
        <a:p>
          <a:endParaRPr lang="en-US"/>
        </a:p>
      </dgm:t>
    </dgm:pt>
    <dgm:pt modelId="{85CD6108-4579-471E-AEDD-33B750D61062}" type="pres">
      <dgm:prSet presAssocID="{AAA38BCA-9BDF-47C5-82ED-6C91FF61B02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09AB13-B06F-4D0D-8D1A-5B823BC25B51}" type="pres">
      <dgm:prSet presAssocID="{225C2FD3-0DA2-40ED-A45D-7A00F65A4F0E}" presName="thickLine" presStyleLbl="alignNode1" presStyleIdx="0" presStyleCnt="4"/>
      <dgm:spPr/>
    </dgm:pt>
    <dgm:pt modelId="{1AEA3B7E-E253-4EEB-84C6-D143AC7E897B}" type="pres">
      <dgm:prSet presAssocID="{225C2FD3-0DA2-40ED-A45D-7A00F65A4F0E}" presName="horz1" presStyleCnt="0"/>
      <dgm:spPr/>
    </dgm:pt>
    <dgm:pt modelId="{0686FB1F-1299-4979-8E88-ED16711F4BBC}" type="pres">
      <dgm:prSet presAssocID="{225C2FD3-0DA2-40ED-A45D-7A00F65A4F0E}" presName="tx1" presStyleLbl="revTx" presStyleIdx="0" presStyleCnt="4"/>
      <dgm:spPr/>
      <dgm:t>
        <a:bodyPr/>
        <a:lstStyle/>
        <a:p>
          <a:endParaRPr lang="en-US"/>
        </a:p>
      </dgm:t>
    </dgm:pt>
    <dgm:pt modelId="{D57987C7-2E1C-4C0A-91E7-435E60D28D63}" type="pres">
      <dgm:prSet presAssocID="{225C2FD3-0DA2-40ED-A45D-7A00F65A4F0E}" presName="vert1" presStyleCnt="0"/>
      <dgm:spPr/>
    </dgm:pt>
    <dgm:pt modelId="{FC7A580E-5956-4F17-AA95-A99236C2B9F8}" type="pres">
      <dgm:prSet presAssocID="{CFC7AFBC-24CE-4AD9-9207-352BAB04329A}" presName="thickLine" presStyleLbl="alignNode1" presStyleIdx="1" presStyleCnt="4"/>
      <dgm:spPr/>
    </dgm:pt>
    <dgm:pt modelId="{5C668310-FAEE-464B-9394-69DF1176BE5D}" type="pres">
      <dgm:prSet presAssocID="{CFC7AFBC-24CE-4AD9-9207-352BAB04329A}" presName="horz1" presStyleCnt="0"/>
      <dgm:spPr/>
    </dgm:pt>
    <dgm:pt modelId="{5CCDEDDC-0621-4EA0-AC3C-685021E2EA0C}" type="pres">
      <dgm:prSet presAssocID="{CFC7AFBC-24CE-4AD9-9207-352BAB04329A}" presName="tx1" presStyleLbl="revTx" presStyleIdx="1" presStyleCnt="4" custLinFactNeighborX="0" custLinFactNeighborY="3103"/>
      <dgm:spPr/>
      <dgm:t>
        <a:bodyPr/>
        <a:lstStyle/>
        <a:p>
          <a:endParaRPr lang="en-US"/>
        </a:p>
      </dgm:t>
    </dgm:pt>
    <dgm:pt modelId="{CC9D8711-3F53-46FE-B90C-63F7029A926D}" type="pres">
      <dgm:prSet presAssocID="{CFC7AFBC-24CE-4AD9-9207-352BAB04329A}" presName="vert1" presStyleCnt="0"/>
      <dgm:spPr/>
    </dgm:pt>
    <dgm:pt modelId="{FE63D609-7045-471C-8822-76DD6302972F}" type="pres">
      <dgm:prSet presAssocID="{FB978FBC-5F5D-45D2-977E-147F02C183AF}" presName="thickLine" presStyleLbl="alignNode1" presStyleIdx="2" presStyleCnt="4"/>
      <dgm:spPr/>
    </dgm:pt>
    <dgm:pt modelId="{82F74238-D78E-491B-AED5-807343045B4E}" type="pres">
      <dgm:prSet presAssocID="{FB978FBC-5F5D-45D2-977E-147F02C183AF}" presName="horz1" presStyleCnt="0"/>
      <dgm:spPr/>
    </dgm:pt>
    <dgm:pt modelId="{C16F1A9C-9E79-4E1D-8A90-B9AEB231344B}" type="pres">
      <dgm:prSet presAssocID="{FB978FBC-5F5D-45D2-977E-147F02C183AF}" presName="tx1" presStyleLbl="revTx" presStyleIdx="2" presStyleCnt="4" custLinFactY="10356" custLinFactNeighborX="-1001" custLinFactNeighborY="100000"/>
      <dgm:spPr/>
      <dgm:t>
        <a:bodyPr/>
        <a:lstStyle/>
        <a:p>
          <a:endParaRPr lang="en-US"/>
        </a:p>
      </dgm:t>
    </dgm:pt>
    <dgm:pt modelId="{841FF3AB-C128-44CF-A00E-DB53C8595A09}" type="pres">
      <dgm:prSet presAssocID="{FB978FBC-5F5D-45D2-977E-147F02C183AF}" presName="vert1" presStyleCnt="0"/>
      <dgm:spPr/>
    </dgm:pt>
    <dgm:pt modelId="{69EA4198-20E2-4808-BDE4-CB7D21C1A394}" type="pres">
      <dgm:prSet presAssocID="{26F85ED0-97AC-418D-B0E7-1CD099596BC1}" presName="thickLine" presStyleLbl="alignNode1" presStyleIdx="3" presStyleCnt="4"/>
      <dgm:spPr/>
    </dgm:pt>
    <dgm:pt modelId="{A3C1E458-2368-4E6D-A685-525AAD68DB2F}" type="pres">
      <dgm:prSet presAssocID="{26F85ED0-97AC-418D-B0E7-1CD099596BC1}" presName="horz1" presStyleCnt="0"/>
      <dgm:spPr/>
    </dgm:pt>
    <dgm:pt modelId="{B66178AF-598C-4373-81A7-2F67118634A1}" type="pres">
      <dgm:prSet presAssocID="{26F85ED0-97AC-418D-B0E7-1CD099596BC1}" presName="tx1" presStyleLbl="revTx" presStyleIdx="3" presStyleCnt="4" custLinFactY="-10101" custLinFactNeighborX="344" custLinFactNeighborY="-100000"/>
      <dgm:spPr/>
      <dgm:t>
        <a:bodyPr/>
        <a:lstStyle/>
        <a:p>
          <a:endParaRPr lang="en-US"/>
        </a:p>
      </dgm:t>
    </dgm:pt>
    <dgm:pt modelId="{B1AA4D0F-FB0E-44A9-8A3C-B164D3BDF5FB}" type="pres">
      <dgm:prSet presAssocID="{26F85ED0-97AC-418D-B0E7-1CD099596BC1}" presName="vert1" presStyleCnt="0"/>
      <dgm:spPr/>
    </dgm:pt>
  </dgm:ptLst>
  <dgm:cxnLst>
    <dgm:cxn modelId="{54FE4112-A882-4A06-9CB3-4DBF73089E36}" srcId="{AAA38BCA-9BDF-47C5-82ED-6C91FF61B02F}" destId="{CFC7AFBC-24CE-4AD9-9207-352BAB04329A}" srcOrd="1" destOrd="0" parTransId="{02F86B10-B13C-4EA9-AF48-C4DF38F803DE}" sibTransId="{956ED3E6-2519-4A09-B8BB-F179EFF1A571}"/>
    <dgm:cxn modelId="{29F3B800-572E-4362-ACDC-EC08464886B5}" type="presOf" srcId="{AAA38BCA-9BDF-47C5-82ED-6C91FF61B02F}" destId="{85CD6108-4579-471E-AEDD-33B750D61062}" srcOrd="0" destOrd="0" presId="urn:microsoft.com/office/officeart/2008/layout/LinedList"/>
    <dgm:cxn modelId="{1E30A4BD-ECA8-4F42-A69C-5AD11FEB1F68}" type="presOf" srcId="{CFC7AFBC-24CE-4AD9-9207-352BAB04329A}" destId="{5CCDEDDC-0621-4EA0-AC3C-685021E2EA0C}" srcOrd="0" destOrd="0" presId="urn:microsoft.com/office/officeart/2008/layout/LinedList"/>
    <dgm:cxn modelId="{49342AA9-ED62-4638-BB0B-F411DBA7A6BB}" type="presOf" srcId="{225C2FD3-0DA2-40ED-A45D-7A00F65A4F0E}" destId="{0686FB1F-1299-4979-8E88-ED16711F4BBC}" srcOrd="0" destOrd="0" presId="urn:microsoft.com/office/officeart/2008/layout/LinedList"/>
    <dgm:cxn modelId="{B1338F86-8357-42E8-B5DD-4A475BFA6D97}" srcId="{AAA38BCA-9BDF-47C5-82ED-6C91FF61B02F}" destId="{FB978FBC-5F5D-45D2-977E-147F02C183AF}" srcOrd="2" destOrd="0" parTransId="{BB9D7E1D-4A5C-48C9-BBB1-71D8CBE04283}" sibTransId="{89D8566B-245B-41C5-83AA-C3F1E95D6CC2}"/>
    <dgm:cxn modelId="{8361B221-2271-41A7-BDA6-AA34FF2F8629}" srcId="{AAA38BCA-9BDF-47C5-82ED-6C91FF61B02F}" destId="{225C2FD3-0DA2-40ED-A45D-7A00F65A4F0E}" srcOrd="0" destOrd="0" parTransId="{7D03EC20-4884-4B31-A362-11F34A55F453}" sibTransId="{3C3408BD-083E-4284-870C-FCCDE9A9F2E2}"/>
    <dgm:cxn modelId="{20E39938-6103-4CE3-B835-D90DDF0255BF}" type="presOf" srcId="{FB978FBC-5F5D-45D2-977E-147F02C183AF}" destId="{C16F1A9C-9E79-4E1D-8A90-B9AEB231344B}" srcOrd="0" destOrd="0" presId="urn:microsoft.com/office/officeart/2008/layout/LinedList"/>
    <dgm:cxn modelId="{73F052C8-7737-4A80-99D9-2B6EFF97CFF1}" type="presOf" srcId="{26F85ED0-97AC-418D-B0E7-1CD099596BC1}" destId="{B66178AF-598C-4373-81A7-2F67118634A1}" srcOrd="0" destOrd="0" presId="urn:microsoft.com/office/officeart/2008/layout/LinedList"/>
    <dgm:cxn modelId="{3C11BD11-A4A9-4EB6-8B6F-85A7A7C3AFF8}" srcId="{AAA38BCA-9BDF-47C5-82ED-6C91FF61B02F}" destId="{26F85ED0-97AC-418D-B0E7-1CD099596BC1}" srcOrd="3" destOrd="0" parTransId="{F5AB8817-1424-445F-84B3-A8F1397C3253}" sibTransId="{DFB81455-008D-48AC-81D7-3BE00A426ACC}"/>
    <dgm:cxn modelId="{AEF24A04-EDCD-4109-A427-EB8C0A6CB8BC}" type="presParOf" srcId="{85CD6108-4579-471E-AEDD-33B750D61062}" destId="{8D09AB13-B06F-4D0D-8D1A-5B823BC25B51}" srcOrd="0" destOrd="0" presId="urn:microsoft.com/office/officeart/2008/layout/LinedList"/>
    <dgm:cxn modelId="{1FD37A96-4247-434C-9191-C24CCA43E540}" type="presParOf" srcId="{85CD6108-4579-471E-AEDD-33B750D61062}" destId="{1AEA3B7E-E253-4EEB-84C6-D143AC7E897B}" srcOrd="1" destOrd="0" presId="urn:microsoft.com/office/officeart/2008/layout/LinedList"/>
    <dgm:cxn modelId="{09457133-4C83-40C1-8B74-8E80B7AF00E9}" type="presParOf" srcId="{1AEA3B7E-E253-4EEB-84C6-D143AC7E897B}" destId="{0686FB1F-1299-4979-8E88-ED16711F4BBC}" srcOrd="0" destOrd="0" presId="urn:microsoft.com/office/officeart/2008/layout/LinedList"/>
    <dgm:cxn modelId="{B572178F-B61F-45C2-8084-86F3EEFEB53A}" type="presParOf" srcId="{1AEA3B7E-E253-4EEB-84C6-D143AC7E897B}" destId="{D57987C7-2E1C-4C0A-91E7-435E60D28D63}" srcOrd="1" destOrd="0" presId="urn:microsoft.com/office/officeart/2008/layout/LinedList"/>
    <dgm:cxn modelId="{07006785-B542-41C0-8A0B-9A3DFF454EAE}" type="presParOf" srcId="{85CD6108-4579-471E-AEDD-33B750D61062}" destId="{FC7A580E-5956-4F17-AA95-A99236C2B9F8}" srcOrd="2" destOrd="0" presId="urn:microsoft.com/office/officeart/2008/layout/LinedList"/>
    <dgm:cxn modelId="{F3323639-AA24-4E75-AC3B-2D0A27A6CC26}" type="presParOf" srcId="{85CD6108-4579-471E-AEDD-33B750D61062}" destId="{5C668310-FAEE-464B-9394-69DF1176BE5D}" srcOrd="3" destOrd="0" presId="urn:microsoft.com/office/officeart/2008/layout/LinedList"/>
    <dgm:cxn modelId="{E23B5996-94A2-4734-B185-88E11D42D353}" type="presParOf" srcId="{5C668310-FAEE-464B-9394-69DF1176BE5D}" destId="{5CCDEDDC-0621-4EA0-AC3C-685021E2EA0C}" srcOrd="0" destOrd="0" presId="urn:microsoft.com/office/officeart/2008/layout/LinedList"/>
    <dgm:cxn modelId="{4287B1BA-04DE-4418-BDF4-477A205261A5}" type="presParOf" srcId="{5C668310-FAEE-464B-9394-69DF1176BE5D}" destId="{CC9D8711-3F53-46FE-B90C-63F7029A926D}" srcOrd="1" destOrd="0" presId="urn:microsoft.com/office/officeart/2008/layout/LinedList"/>
    <dgm:cxn modelId="{CE09921B-7977-4B11-921F-DAE4D998FB1A}" type="presParOf" srcId="{85CD6108-4579-471E-AEDD-33B750D61062}" destId="{FE63D609-7045-471C-8822-76DD6302972F}" srcOrd="4" destOrd="0" presId="urn:microsoft.com/office/officeart/2008/layout/LinedList"/>
    <dgm:cxn modelId="{EA39C76D-745F-431C-9114-A66121586C2E}" type="presParOf" srcId="{85CD6108-4579-471E-AEDD-33B750D61062}" destId="{82F74238-D78E-491B-AED5-807343045B4E}" srcOrd="5" destOrd="0" presId="urn:microsoft.com/office/officeart/2008/layout/LinedList"/>
    <dgm:cxn modelId="{2E362C43-F3C0-44FF-A86F-F988960D72B8}" type="presParOf" srcId="{82F74238-D78E-491B-AED5-807343045B4E}" destId="{C16F1A9C-9E79-4E1D-8A90-B9AEB231344B}" srcOrd="0" destOrd="0" presId="urn:microsoft.com/office/officeart/2008/layout/LinedList"/>
    <dgm:cxn modelId="{D0D6A80C-231A-42EE-A599-F658326E1A5C}" type="presParOf" srcId="{82F74238-D78E-491B-AED5-807343045B4E}" destId="{841FF3AB-C128-44CF-A00E-DB53C8595A09}" srcOrd="1" destOrd="0" presId="urn:microsoft.com/office/officeart/2008/layout/LinedList"/>
    <dgm:cxn modelId="{DA999CFC-E993-4ADF-8C15-14DC4ED576D9}" type="presParOf" srcId="{85CD6108-4579-471E-AEDD-33B750D61062}" destId="{69EA4198-20E2-4808-BDE4-CB7D21C1A394}" srcOrd="6" destOrd="0" presId="urn:microsoft.com/office/officeart/2008/layout/LinedList"/>
    <dgm:cxn modelId="{2D122DE6-151F-4C6C-9A7A-2C90D69F34B5}" type="presParOf" srcId="{85CD6108-4579-471E-AEDD-33B750D61062}" destId="{A3C1E458-2368-4E6D-A685-525AAD68DB2F}" srcOrd="7" destOrd="0" presId="urn:microsoft.com/office/officeart/2008/layout/LinedList"/>
    <dgm:cxn modelId="{F98A34D5-54C5-4FCE-80A2-973C863AD761}" type="presParOf" srcId="{A3C1E458-2368-4E6D-A685-525AAD68DB2F}" destId="{B66178AF-598C-4373-81A7-2F67118634A1}" srcOrd="0" destOrd="0" presId="urn:microsoft.com/office/officeart/2008/layout/LinedList"/>
    <dgm:cxn modelId="{BBE5D05E-CE0E-40BD-9C8E-1AB115020A0A}" type="presParOf" srcId="{A3C1E458-2368-4E6D-A685-525AAD68DB2F}" destId="{B1AA4D0F-FB0E-44A9-8A3C-B164D3BDF5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AA1B9E-6FEA-4E49-BDAC-48FA9A8867E2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2BDED1A-6775-423C-A424-2674E726239A}">
      <dgm:prSet/>
      <dgm:spPr/>
      <dgm:t>
        <a:bodyPr/>
        <a:lstStyle/>
        <a:p>
          <a:r>
            <a:rPr lang="en-US"/>
            <a:t>4 month old fell out of bouncy, off counter, no symptoms, and normal exam except a 4x4 cm boggy parietal hematoma?</a:t>
          </a:r>
        </a:p>
      </dgm:t>
    </dgm:pt>
    <dgm:pt modelId="{378C9148-9E49-4F09-9CFE-AF69339B37D1}" type="parTrans" cxnId="{A914BFA4-1809-4999-A598-D0CD0D0CC425}">
      <dgm:prSet/>
      <dgm:spPr/>
      <dgm:t>
        <a:bodyPr/>
        <a:lstStyle/>
        <a:p>
          <a:endParaRPr lang="en-US"/>
        </a:p>
      </dgm:t>
    </dgm:pt>
    <dgm:pt modelId="{9C742208-FAFF-4702-AFB3-4B3562CB03FD}" type="sibTrans" cxnId="{A914BFA4-1809-4999-A598-D0CD0D0CC425}">
      <dgm:prSet/>
      <dgm:spPr/>
      <dgm:t>
        <a:bodyPr/>
        <a:lstStyle/>
        <a:p>
          <a:endParaRPr lang="en-US"/>
        </a:p>
      </dgm:t>
    </dgm:pt>
    <dgm:pt modelId="{0FC23381-E6B0-4A3A-8C9B-96CA33D468EE}">
      <dgm:prSet/>
      <dgm:spPr/>
      <dgm:t>
        <a:bodyPr/>
        <a:lstStyle/>
        <a:p>
          <a:r>
            <a:rPr lang="en-US"/>
            <a:t>16 month old who fell 3 feet, was stunned for a second or two and vomited twice in 2 hours, but with normal exam and no other symptoms?</a:t>
          </a:r>
        </a:p>
      </dgm:t>
    </dgm:pt>
    <dgm:pt modelId="{3B86BDD0-41D7-4BE6-9901-9B09AC14A787}" type="parTrans" cxnId="{B8BA77D5-0011-4E22-B2B8-45C692F56250}">
      <dgm:prSet/>
      <dgm:spPr/>
      <dgm:t>
        <a:bodyPr/>
        <a:lstStyle/>
        <a:p>
          <a:endParaRPr lang="en-US"/>
        </a:p>
      </dgm:t>
    </dgm:pt>
    <dgm:pt modelId="{BDEE0F9C-AFA3-4212-9EED-25F08DB42AD3}" type="sibTrans" cxnId="{B8BA77D5-0011-4E22-B2B8-45C692F56250}">
      <dgm:prSet/>
      <dgm:spPr/>
      <dgm:t>
        <a:bodyPr/>
        <a:lstStyle/>
        <a:p>
          <a:endParaRPr lang="en-US"/>
        </a:p>
      </dgm:t>
    </dgm:pt>
    <dgm:pt modelId="{41514191-A128-4FC9-BD45-96D078EA2E14}">
      <dgm:prSet/>
      <dgm:spPr/>
      <dgm:t>
        <a:bodyPr/>
        <a:lstStyle/>
        <a:p>
          <a:r>
            <a:rPr lang="en-US"/>
            <a:t>14 year old playing football and had LOC for 2 minutes, but now, 30 minutes later, is a little confused (keeps asking the same question) but otherwise normal exam?  </a:t>
          </a:r>
        </a:p>
      </dgm:t>
    </dgm:pt>
    <dgm:pt modelId="{33ADD681-C50E-4EC4-A456-5DFAFEBEC206}" type="parTrans" cxnId="{4308EEAD-FD02-4DF1-BAE8-38A23E7639C0}">
      <dgm:prSet/>
      <dgm:spPr/>
      <dgm:t>
        <a:bodyPr/>
        <a:lstStyle/>
        <a:p>
          <a:endParaRPr lang="en-US"/>
        </a:p>
      </dgm:t>
    </dgm:pt>
    <dgm:pt modelId="{68B0CA5F-1F34-44AA-A821-DCBCC10EA75C}" type="sibTrans" cxnId="{4308EEAD-FD02-4DF1-BAE8-38A23E7639C0}">
      <dgm:prSet/>
      <dgm:spPr/>
      <dgm:t>
        <a:bodyPr/>
        <a:lstStyle/>
        <a:p>
          <a:endParaRPr lang="en-US"/>
        </a:p>
      </dgm:t>
    </dgm:pt>
    <dgm:pt modelId="{B95C9AA8-29D6-D444-8233-9E890181E1A4}" type="pres">
      <dgm:prSet presAssocID="{72AA1B9E-6FEA-4E49-BDAC-48FA9A8867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3A5AAD-2599-6C43-B685-12242CCFE5D3}" type="pres">
      <dgm:prSet presAssocID="{72BDED1A-6775-423C-A424-2674E72623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13E87-22E5-F74E-B70D-0BD38980BD2D}" type="pres">
      <dgm:prSet presAssocID="{9C742208-FAFF-4702-AFB3-4B3562CB03FD}" presName="spacer" presStyleCnt="0"/>
      <dgm:spPr/>
    </dgm:pt>
    <dgm:pt modelId="{7772E2B7-365D-BF4D-BB19-547CFB7DC38A}" type="pres">
      <dgm:prSet presAssocID="{0FC23381-E6B0-4A3A-8C9B-96CA33D468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99462-D489-8544-BEB1-9ADE8D3DC099}" type="pres">
      <dgm:prSet presAssocID="{BDEE0F9C-AFA3-4212-9EED-25F08DB42AD3}" presName="spacer" presStyleCnt="0"/>
      <dgm:spPr/>
    </dgm:pt>
    <dgm:pt modelId="{1FCF38CA-8AD2-F245-BA40-BDA12D71109D}" type="pres">
      <dgm:prSet presAssocID="{41514191-A128-4FC9-BD45-96D078EA2E1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08EEAD-FD02-4DF1-BAE8-38A23E7639C0}" srcId="{72AA1B9E-6FEA-4E49-BDAC-48FA9A8867E2}" destId="{41514191-A128-4FC9-BD45-96D078EA2E14}" srcOrd="2" destOrd="0" parTransId="{33ADD681-C50E-4EC4-A456-5DFAFEBEC206}" sibTransId="{68B0CA5F-1F34-44AA-A821-DCBCC10EA75C}"/>
    <dgm:cxn modelId="{B8BA77D5-0011-4E22-B2B8-45C692F56250}" srcId="{72AA1B9E-6FEA-4E49-BDAC-48FA9A8867E2}" destId="{0FC23381-E6B0-4A3A-8C9B-96CA33D468EE}" srcOrd="1" destOrd="0" parTransId="{3B86BDD0-41D7-4BE6-9901-9B09AC14A787}" sibTransId="{BDEE0F9C-AFA3-4212-9EED-25F08DB42AD3}"/>
    <dgm:cxn modelId="{DAAD439F-E522-1D4A-BD43-BC216973DDD8}" type="presOf" srcId="{72AA1B9E-6FEA-4E49-BDAC-48FA9A8867E2}" destId="{B95C9AA8-29D6-D444-8233-9E890181E1A4}" srcOrd="0" destOrd="0" presId="urn:microsoft.com/office/officeart/2005/8/layout/vList2"/>
    <dgm:cxn modelId="{A914BFA4-1809-4999-A598-D0CD0D0CC425}" srcId="{72AA1B9E-6FEA-4E49-BDAC-48FA9A8867E2}" destId="{72BDED1A-6775-423C-A424-2674E726239A}" srcOrd="0" destOrd="0" parTransId="{378C9148-9E49-4F09-9CFE-AF69339B37D1}" sibTransId="{9C742208-FAFF-4702-AFB3-4B3562CB03FD}"/>
    <dgm:cxn modelId="{E96DC106-F304-A54C-B54F-90E98D0BFE30}" type="presOf" srcId="{0FC23381-E6B0-4A3A-8C9B-96CA33D468EE}" destId="{7772E2B7-365D-BF4D-BB19-547CFB7DC38A}" srcOrd="0" destOrd="0" presId="urn:microsoft.com/office/officeart/2005/8/layout/vList2"/>
    <dgm:cxn modelId="{E30C128D-3937-444A-AFDE-AC1D4308307D}" type="presOf" srcId="{41514191-A128-4FC9-BD45-96D078EA2E14}" destId="{1FCF38CA-8AD2-F245-BA40-BDA12D71109D}" srcOrd="0" destOrd="0" presId="urn:microsoft.com/office/officeart/2005/8/layout/vList2"/>
    <dgm:cxn modelId="{B4464522-FC37-B54F-88EB-4014F5AF906E}" type="presOf" srcId="{72BDED1A-6775-423C-A424-2674E726239A}" destId="{FD3A5AAD-2599-6C43-B685-12242CCFE5D3}" srcOrd="0" destOrd="0" presId="urn:microsoft.com/office/officeart/2005/8/layout/vList2"/>
    <dgm:cxn modelId="{7791692C-5205-D94C-915D-DD171E2E6FDD}" type="presParOf" srcId="{B95C9AA8-29D6-D444-8233-9E890181E1A4}" destId="{FD3A5AAD-2599-6C43-B685-12242CCFE5D3}" srcOrd="0" destOrd="0" presId="urn:microsoft.com/office/officeart/2005/8/layout/vList2"/>
    <dgm:cxn modelId="{865D1B79-28E2-804F-B7CF-8BAA5F2932B4}" type="presParOf" srcId="{B95C9AA8-29D6-D444-8233-9E890181E1A4}" destId="{C9713E87-22E5-F74E-B70D-0BD38980BD2D}" srcOrd="1" destOrd="0" presId="urn:microsoft.com/office/officeart/2005/8/layout/vList2"/>
    <dgm:cxn modelId="{CEBE9FDF-A2BC-0A49-8161-C309BD100FC0}" type="presParOf" srcId="{B95C9AA8-29D6-D444-8233-9E890181E1A4}" destId="{7772E2B7-365D-BF4D-BB19-547CFB7DC38A}" srcOrd="2" destOrd="0" presId="urn:microsoft.com/office/officeart/2005/8/layout/vList2"/>
    <dgm:cxn modelId="{A952EE84-13C2-6141-890F-F9373EC4FAF9}" type="presParOf" srcId="{B95C9AA8-29D6-D444-8233-9E890181E1A4}" destId="{E1799462-D489-8544-BEB1-9ADE8D3DC099}" srcOrd="3" destOrd="0" presId="urn:microsoft.com/office/officeart/2005/8/layout/vList2"/>
    <dgm:cxn modelId="{AE3F183E-2B06-404D-B63D-70412E515F50}" type="presParOf" srcId="{B95C9AA8-29D6-D444-8233-9E890181E1A4}" destId="{1FCF38CA-8AD2-F245-BA40-BDA12D7110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0BC64-D215-054D-A252-259289FAECB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F4AC3-646B-6D4D-9C03-E857B9081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Isolated basilar skull fracture patients tend to do well but would still can with any </a:t>
            </a:r>
            <a:r>
              <a:rPr lang="en-US" dirty="0" err="1"/>
              <a:t>physicial</a:t>
            </a:r>
            <a:r>
              <a:rPr lang="en-US" dirty="0"/>
              <a:t> exam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F4AC3-646B-6D4D-9C03-E857B90816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9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Severe mechanism: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MVC and ejection, death in MVC,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rollover,auto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-pedestrian, auto-bike (no helmet),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falls &gt; 5 feet or more than 3 feet if &lt; 2 years, high impact object if &lt; 2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F4AC3-646B-6D4D-9C03-E857B90816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3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422 study patients, 45 (11 %) were diagnosed with SF and 13 (3%) with ICI. In the 172 subjects who had head imaging, there was a stepwise relationship between hematoma size and likelihood of SF. Parietal and temporal hematomas were highly associated with SF; frontal hematomas were not. There was a trend toward higher rates of SF in younger patients. Both large scalp hematoma and parietal hematoma were associated with ICI. Using these data, we developed a clinical decision rule to determine which asymptomatic infants need head imaging. In our study population, this rule has a sensitivity of 0.98 and specificity of 0.49 for SF, and it detects all 13 cases of ICI. The clinical rule calls for imaging in 146/422 (35%) study subjects.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F4AC3-646B-6D4D-9C03-E857B90816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De-implementation problem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theorized that targeting evidence-based education at the individual scan decision point, coupled with timely performance feedback, would increase cognitive support for assessing risk of clinically-important TBI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reducing potentially unnecessary scans.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2C34-33D7-4D10-81B5-5D93379917E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31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2C34-33D7-4D10-81B5-5D93379917E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8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2" y="6460868"/>
            <a:ext cx="1105318" cy="241775"/>
          </a:xfrm>
          <a:prstGeom prst="rect">
            <a:avLst/>
          </a:prstGeom>
        </p:spPr>
      </p:pic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456F83-A3A3-2146-8CA4-021D050D87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3131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with text and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2" y="6460868"/>
            <a:ext cx="1105318" cy="24177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413665"/>
            <a:ext cx="9144000" cy="145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9659" y="562622"/>
            <a:ext cx="8307533" cy="568460"/>
          </a:xfrm>
        </p:spPr>
        <p:txBody>
          <a:bodyPr anchor="t" anchorCtr="0">
            <a:noAutofit/>
          </a:bodyPr>
          <a:lstStyle>
            <a:lvl1pPr>
              <a:defRPr sz="3000" baseline="0"/>
            </a:lvl1pPr>
          </a:lstStyle>
          <a:p>
            <a:r>
              <a:rPr lang="en-US" dirty="0"/>
              <a:t>Slide Heading Calibri 40 Pt.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F763EC8-9831-F242-9C78-9FCECAD28E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9335" y="1500704"/>
            <a:ext cx="8308181" cy="4878862"/>
          </a:xfrm>
        </p:spPr>
        <p:txBody>
          <a:bodyPr/>
          <a:lstStyle>
            <a:lvl1pPr>
              <a:defRPr sz="2700"/>
            </a:lvl1pPr>
            <a:lvl4pPr>
              <a:buSzPct val="80000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BD9F22-C6C5-6F4B-B334-BB9CBA9AF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618" y="6453932"/>
            <a:ext cx="1162018" cy="2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5104-7781-EF4A-97CB-38FBFB1A4E50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CB-AFC4-904C-AC3A-62D097487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827D88-F7B1-2641-A386-A14342E81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6"/>
          <a:stretch/>
        </p:blipFill>
        <p:spPr>
          <a:xfrm>
            <a:off x="2479889" y="1587"/>
            <a:ext cx="3635161" cy="6856413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485775"/>
            <a:ext cx="2119129" cy="5719762"/>
          </a:xfrm>
        </p:spPr>
        <p:txBody>
          <a:bodyPr>
            <a:normAutofit/>
          </a:bodyPr>
          <a:lstStyle/>
          <a:p>
            <a:r>
              <a:rPr lang="en-US" sz="4000" dirty="0"/>
              <a:t>Minor Head Trauma:</a:t>
            </a:r>
            <a:br>
              <a:rPr lang="en-US" sz="4000" dirty="0"/>
            </a:br>
            <a:r>
              <a:rPr lang="en-US" sz="4000" dirty="0"/>
              <a:t>Let’s Move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2693" y="485774"/>
            <a:ext cx="2469357" cy="5719763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400" dirty="0"/>
              <a:t>Jeff Schunk, MD</a:t>
            </a:r>
          </a:p>
          <a:p>
            <a:pPr>
              <a:buNone/>
            </a:pPr>
            <a:r>
              <a:rPr lang="en-US" sz="2400" dirty="0"/>
              <a:t>June 2021</a:t>
            </a:r>
          </a:p>
          <a:p>
            <a:pP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56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E92997-372E-9D47-B2A0-67471243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Prelude to PECARN Head Injury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89B24F-E2FA-0049-8C4B-3DC6EED3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131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Multiple studies in the previous decades focused on well appearing children with normal neurologic exams/GCS 15</a:t>
            </a:r>
          </a:p>
          <a:p>
            <a:r>
              <a:rPr lang="en-US" dirty="0"/>
              <a:t>All had low likelihood of intracranial injury (ICI) if above criteria met</a:t>
            </a:r>
          </a:p>
          <a:p>
            <a:r>
              <a:rPr lang="en-US" dirty="0"/>
              <a:t>In general things associated with ICI: 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skull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/basilar skull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LOC &gt; 5 minutes, altered mental status, focal neuro exam, age&lt; 6 months</a:t>
            </a:r>
            <a:endParaRPr lang="en-US" dirty="0"/>
          </a:p>
          <a:p>
            <a:r>
              <a:rPr lang="en-US" dirty="0"/>
              <a:t>In general things NOT associated with ICI: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scalp findings, vomiting, headache, seizure, amnesia, drowsiness, LOC &lt; 5 minutes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/>
              <a:t>Quayle et al. Pediatrics 1997</a:t>
            </a:r>
          </a:p>
          <a:p>
            <a:r>
              <a:rPr lang="en-US" sz="1800" dirty="0"/>
              <a:t>Schunk et al. </a:t>
            </a:r>
            <a:r>
              <a:rPr lang="en-US" sz="1800" dirty="0" err="1"/>
              <a:t>Pediatr</a:t>
            </a:r>
            <a:r>
              <a:rPr lang="en-US" sz="1800" dirty="0"/>
              <a:t> </a:t>
            </a:r>
            <a:r>
              <a:rPr lang="en-US" sz="1800" dirty="0" err="1"/>
              <a:t>Emerg</a:t>
            </a:r>
            <a:r>
              <a:rPr lang="en-US" sz="1800" dirty="0"/>
              <a:t> Care 1996</a:t>
            </a:r>
          </a:p>
          <a:p>
            <a:r>
              <a:rPr lang="en-US" sz="1800" dirty="0" err="1"/>
              <a:t>Greenes</a:t>
            </a:r>
            <a:r>
              <a:rPr lang="en-US" sz="1800" dirty="0"/>
              <a:t> and </a:t>
            </a:r>
            <a:r>
              <a:rPr lang="en-US" sz="1800" dirty="0" err="1"/>
              <a:t>Schutzman</a:t>
            </a:r>
            <a:r>
              <a:rPr lang="en-US" sz="1800" dirty="0"/>
              <a:t>. Ann </a:t>
            </a:r>
            <a:r>
              <a:rPr lang="en-US" sz="1800" dirty="0" err="1"/>
              <a:t>Emerg</a:t>
            </a:r>
            <a:r>
              <a:rPr lang="en-US" sz="1800" dirty="0"/>
              <a:t> Med 1998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3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419" name="Content Placeholder 3" descr="larson cymb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8736" r="6383" b="17014"/>
          <a:stretch>
            <a:fillRect/>
          </a:stretch>
        </p:blipFill>
        <p:spPr>
          <a:xfrm>
            <a:off x="1679787" y="274638"/>
            <a:ext cx="5205108" cy="6637261"/>
          </a:xfrm>
        </p:spPr>
      </p:pic>
    </p:spTree>
    <p:extLst>
      <p:ext uri="{BB962C8B-B14F-4D97-AF65-F5344CB8AC3E}">
        <p14:creationId xmlns:p14="http://schemas.microsoft.com/office/powerpoint/2010/main" val="217864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6" name="Title 1"/>
          <p:cNvSpPr>
            <a:spLocks noGrp="1"/>
          </p:cNvSpPr>
          <p:nvPr>
            <p:ph type="ctrTitle"/>
          </p:nvPr>
        </p:nvSpPr>
        <p:spPr>
          <a:xfrm>
            <a:off x="505677" y="914400"/>
            <a:ext cx="2743200" cy="288757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PECARN Head Trauma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677" y="4170500"/>
            <a:ext cx="2743200" cy="195702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Identification of children at very low risk of clinically-important brain injuries after head trauma: a prospective cohort study.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Kuppermann</a:t>
            </a:r>
            <a:r>
              <a:rPr lang="en-US" sz="1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et al. Lancet Oct 2009</a:t>
            </a:r>
          </a:p>
        </p:txBody>
      </p:sp>
      <p:cxnSp>
        <p:nvCxnSpPr>
          <p:cNvPr id="67590" name="Straight Connector 7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EFFFE6-1767-BD46-8A8C-C4E58EC49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43" y="1495313"/>
            <a:ext cx="5389581" cy="40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Purpose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Derive and validate prediction rules for clinically important TBI (ciTBI) and therefore identify children at low risk for ciTBI</a:t>
            </a:r>
          </a:p>
          <a:p>
            <a:pPr eaLnBrk="1" hangingPunct="1"/>
            <a:endParaRPr lang="en-US" sz="21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1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2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Methods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25 Emergency Departments, &lt;18 years, non-trivial head injury within 24 hours and no prior imaging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June 04 - March 06 derivation group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March 06 - September 06 validation group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TBI on CT: edema, hemorrhages, pneumocephalus, depressed skull fracture etc.</a:t>
            </a:r>
          </a:p>
          <a:p>
            <a:pPr eaLnBrk="1" hangingPunct="1"/>
            <a:r>
              <a:rPr lang="en-US" sz="2100" dirty="0" err="1">
                <a:latin typeface="Calibri" charset="0"/>
                <a:ea typeface="ＭＳ Ｐゴシック" charset="0"/>
                <a:cs typeface="ＭＳ Ｐゴシック" charset="0"/>
              </a:rPr>
              <a:t>ciTIB</a:t>
            </a: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: death, need for neurosurgery, intubation &gt; 24 hours, admission for head injury ≥ 2 nights</a:t>
            </a:r>
          </a:p>
        </p:txBody>
      </p:sp>
    </p:spTree>
    <p:extLst>
      <p:ext uri="{BB962C8B-B14F-4D97-AF65-F5344CB8AC3E}">
        <p14:creationId xmlns:p14="http://schemas.microsoft.com/office/powerpoint/2010/main" val="361442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Exclusions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1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Trivial Injury Mechanism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Ground level falls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Walking or running into stationary objects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And no signs of head trauma other than scalp abrasion, or laceration</a:t>
            </a:r>
          </a:p>
          <a:p>
            <a:pPr eaLnBrk="1" hangingPunct="1">
              <a:buFont typeface="Arial" charset="0"/>
              <a:buNone/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Other Exclusions</a:t>
            </a:r>
          </a:p>
          <a:p>
            <a:pPr eaLnBrk="1" hangingPunct="1"/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Penetrating trauma, known brain tumor, pre-existing neurologic conditions limiting assessment, neuroimaging at outside facility</a:t>
            </a:r>
          </a:p>
          <a:p>
            <a:pPr eaLnBrk="1" hangingPunct="1"/>
            <a:endParaRPr lang="en-US" sz="21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9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>
                <a:latin typeface="Calibri" charset="0"/>
                <a:ea typeface="ＭＳ Ｐゴシック" charset="0"/>
                <a:cs typeface="ＭＳ Ｐゴシック" charset="0"/>
              </a:rPr>
              <a:t>Severity of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Severe</a:t>
            </a:r>
          </a:p>
          <a:p>
            <a:pPr eaLnBrk="1" hangingPunct="1">
              <a:lnSpc>
                <a:spcPct val="90000"/>
              </a:lnSpc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MVC and ejection, death in MVC, rollover, auto-pedestrian, auto-bike (no helmet), falls &gt; 5 feet or more than 3 feet if &lt; 2 years, high impact object if &lt; 2 years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Mild</a:t>
            </a:r>
          </a:p>
          <a:p>
            <a:pPr eaLnBrk="1" hangingPunct="1">
              <a:lnSpc>
                <a:spcPct val="90000"/>
              </a:lnSpc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Ground level or run into stationary objects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Moderate</a:t>
            </a:r>
          </a:p>
          <a:p>
            <a:pPr eaLnBrk="1" hangingPunct="1">
              <a:lnSpc>
                <a:spcPct val="90000"/>
              </a:lnSpc>
            </a:pPr>
            <a:r>
              <a:rPr lang="en-US" sz="2100">
                <a:latin typeface="Calibri" charset="0"/>
                <a:ea typeface="ＭＳ Ｐゴシック" charset="0"/>
                <a:cs typeface="ＭＳ Ｐゴシック" charset="0"/>
              </a:rPr>
              <a:t>All others</a:t>
            </a:r>
          </a:p>
        </p:txBody>
      </p:sp>
      <p:pic>
        <p:nvPicPr>
          <p:cNvPr id="70" name="Graphic 69" descr="Scooter">
            <a:extLst>
              <a:ext uri="{FF2B5EF4-FFF2-40B4-BE49-F238E27FC236}">
                <a16:creationId xmlns:a16="http://schemas.microsoft.com/office/drawing/2014/main" xmlns="" id="{4BAA2B4B-C011-4751-93C9-069BE8C6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72163" y="3007518"/>
            <a:ext cx="3031807" cy="30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Enrollees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57,030 eligible and 43,904 enrolled</a:t>
            </a:r>
          </a:p>
          <a:p>
            <a:pPr eaLnBrk="1" hangingPunct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Average age 7.1 years, 25% &lt; 2 years</a:t>
            </a:r>
          </a:p>
          <a:p>
            <a:pPr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CT in 14,969 (35%)</a:t>
            </a:r>
          </a:p>
          <a:p>
            <a:pPr eaLnBrk="1" hangingPunct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Mechanism of injury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Fall from height 27%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fall ground level or ran into object 17%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MVC 9%, object struck head 7%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assault 7%, sports 7%, stair fall 7%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bicycle 4%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auto-pedestrian 3%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other wheeled 2%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auto-bike 1%</a:t>
            </a:r>
          </a:p>
          <a:p>
            <a:pPr lvl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other 8%</a:t>
            </a:r>
          </a:p>
          <a:p>
            <a:pPr eaLnBrk="1" hangingPunct="1">
              <a:lnSpc>
                <a:spcPct val="90000"/>
              </a:lnSpc>
            </a:pPr>
            <a:r>
              <a:rPr lang="en-US" sz="1900">
                <a:latin typeface="Calibri" charset="0"/>
                <a:ea typeface="ＭＳ Ｐゴシック" charset="0"/>
                <a:cs typeface="ＭＳ Ｐゴシック" charset="0"/>
              </a:rPr>
              <a:t>Derivation and validation group did not differ</a:t>
            </a:r>
          </a:p>
        </p:txBody>
      </p:sp>
    </p:spTree>
    <p:extLst>
      <p:ext uri="{BB962C8B-B14F-4D97-AF65-F5344CB8AC3E}">
        <p14:creationId xmlns:p14="http://schemas.microsoft.com/office/powerpoint/2010/main" val="291166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D99589-1650-5147-8CDE-EC6B5DFE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PECARN HEAD TRAUMA STUDY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DAB6B0B1-C041-413F-AE67-D49F42C73F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49078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94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HI Decision Tree &lt; 2 Years (top)</a:t>
            </a:r>
          </a:p>
        </p:txBody>
      </p:sp>
      <p:pic>
        <p:nvPicPr>
          <p:cNvPr id="4" name="Content Placeholder 3" descr="HI Dec Tree top &lt; 2 year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" b="739"/>
          <a:stretch/>
        </p:blipFill>
        <p:spPr>
          <a:xfrm>
            <a:off x="2133600" y="1417638"/>
            <a:ext cx="4724400" cy="5161844"/>
          </a:xfrm>
        </p:spPr>
      </p:pic>
    </p:spTree>
    <p:extLst>
      <p:ext uri="{BB962C8B-B14F-4D97-AF65-F5344CB8AC3E}">
        <p14:creationId xmlns:p14="http://schemas.microsoft.com/office/powerpoint/2010/main" val="259081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D5B329-3F5D-5C49-A245-995E7432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DCC64-44F3-D147-A750-94B119BE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B27734-5A3B-4945-8B0E-E9BB19E3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>
                <a:solidFill>
                  <a:srgbClr val="FFFFFF"/>
                </a:solidFill>
              </a:rPr>
              <a:t>No relevant financial disclosures</a:t>
            </a: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>
                <a:solidFill>
                  <a:srgbClr val="FFFFFF"/>
                </a:solidFill>
              </a:rPr>
              <a:t>No relevant business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11392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HI Decision Tree &lt; 2 </a:t>
            </a:r>
            <a:r>
              <a:rPr lang="en-US" sz="3600" dirty="0" err="1"/>
              <a:t>yrs</a:t>
            </a:r>
            <a:r>
              <a:rPr lang="en-US" sz="3600" dirty="0"/>
              <a:t> (bottom)</a:t>
            </a:r>
          </a:p>
        </p:txBody>
      </p:sp>
      <p:pic>
        <p:nvPicPr>
          <p:cNvPr id="4" name="Content Placeholder 3" descr="HI Dec Tree bottom &lt; 2 yr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" b="223"/>
          <a:stretch/>
        </p:blipFill>
        <p:spPr>
          <a:xfrm>
            <a:off x="1828800" y="1409465"/>
            <a:ext cx="5207000" cy="4965935"/>
          </a:xfrm>
        </p:spPr>
      </p:pic>
    </p:spTree>
    <p:extLst>
      <p:ext uri="{BB962C8B-B14F-4D97-AF65-F5344CB8AC3E}">
        <p14:creationId xmlns:p14="http://schemas.microsoft.com/office/powerpoint/2010/main" val="37985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Options &lt; 2 Years</a:t>
            </a:r>
          </a:p>
        </p:txBody>
      </p:sp>
      <p:pic>
        <p:nvPicPr>
          <p:cNvPr id="4" name="Content Placeholder 3" descr="Lancet HI algo &lt;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868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HI Decision Tree &gt; 2 years (top)</a:t>
            </a:r>
          </a:p>
        </p:txBody>
      </p:sp>
      <p:pic>
        <p:nvPicPr>
          <p:cNvPr id="4" name="Content Placeholder 3" descr="HI Dec Tree &gt; 2 top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691"/>
          <a:stretch/>
        </p:blipFill>
        <p:spPr>
          <a:xfrm>
            <a:off x="2489200" y="1143000"/>
            <a:ext cx="4724400" cy="5424311"/>
          </a:xfrm>
        </p:spPr>
      </p:pic>
    </p:spTree>
    <p:extLst>
      <p:ext uri="{BB962C8B-B14F-4D97-AF65-F5344CB8AC3E}">
        <p14:creationId xmlns:p14="http://schemas.microsoft.com/office/powerpoint/2010/main" val="2171562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/>
              <a:t>HI Decision Tree &gt; 2 years (bottom</a:t>
            </a:r>
            <a:r>
              <a:rPr lang="en-US" dirty="0"/>
              <a:t>)</a:t>
            </a:r>
          </a:p>
        </p:txBody>
      </p:sp>
      <p:pic>
        <p:nvPicPr>
          <p:cNvPr id="4" name="Content Placeholder 3" descr="HI Dec Tree &gt; 2 botto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1317"/>
          <a:stretch/>
        </p:blipFill>
        <p:spPr>
          <a:xfrm>
            <a:off x="1752600" y="1337733"/>
            <a:ext cx="5486400" cy="5113867"/>
          </a:xfrm>
        </p:spPr>
      </p:pic>
    </p:spTree>
    <p:extLst>
      <p:ext uri="{BB962C8B-B14F-4D97-AF65-F5344CB8AC3E}">
        <p14:creationId xmlns:p14="http://schemas.microsoft.com/office/powerpoint/2010/main" val="65878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Options &gt; 2 Years</a:t>
            </a:r>
          </a:p>
        </p:txBody>
      </p:sp>
      <p:pic>
        <p:nvPicPr>
          <p:cNvPr id="4" name="Content Placeholder 3" descr="Lancet HI algo &gt;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r="729"/>
          <a:stretch/>
        </p:blipFill>
        <p:spPr>
          <a:xfrm>
            <a:off x="508001" y="1938867"/>
            <a:ext cx="8178799" cy="3911326"/>
          </a:xfrm>
        </p:spPr>
      </p:pic>
    </p:spTree>
    <p:extLst>
      <p:ext uri="{BB962C8B-B14F-4D97-AF65-F5344CB8AC3E}">
        <p14:creationId xmlns:p14="http://schemas.microsoft.com/office/powerpoint/2010/main" val="2897220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Studies PECARN Head Injury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73A31E-07E2-3A46-A3C8-18D609C6A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A50A93-A604-034B-989B-038C12A0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30" y="1908052"/>
            <a:ext cx="5213676" cy="39102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Severe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6263 had severe mechanism; of those 3630 had isolated severe mechanism</a:t>
            </a:r>
          </a:p>
          <a:p>
            <a:r>
              <a:rPr lang="en-US" dirty="0"/>
              <a:t>Of 2303 children &gt; 2 years with isolated severe mechanism, 12 (0.5%) had </a:t>
            </a:r>
            <a:r>
              <a:rPr lang="en-US" dirty="0" err="1"/>
              <a:t>ciTBI</a:t>
            </a:r>
            <a:r>
              <a:rPr lang="en-US" dirty="0"/>
              <a:t> (95% CI 0.3%, 0.9%)</a:t>
            </a:r>
          </a:p>
          <a:p>
            <a:r>
              <a:rPr lang="en-US" dirty="0"/>
              <a:t>Of 1327 children &lt; 2 with isolated severe mechanism, only 4 (0.3%) had </a:t>
            </a:r>
            <a:r>
              <a:rPr lang="en-US" dirty="0" err="1"/>
              <a:t>ciTBI</a:t>
            </a:r>
            <a:r>
              <a:rPr lang="en-US" dirty="0"/>
              <a:t> (95% CI 0.1%, 0.8%)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947" y="6214030"/>
            <a:ext cx="451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Nigrovic</a:t>
            </a:r>
            <a:r>
              <a:rPr lang="en-US" dirty="0"/>
              <a:t> et al.  Arch 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Adolesc</a:t>
            </a:r>
            <a:r>
              <a:rPr lang="en-US" dirty="0"/>
              <a:t> Med 2011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Isolated Vomiting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• Of 42,112 children, 5557 had vomiting</a:t>
            </a:r>
          </a:p>
          <a:p>
            <a:r>
              <a:rPr lang="en-US" dirty="0"/>
              <a:t>Children &gt; 2 years</a:t>
            </a:r>
          </a:p>
          <a:p>
            <a:pPr lvl="1"/>
            <a:r>
              <a:rPr lang="en-US" dirty="0"/>
              <a:t>Isolated vomiting: 3.2% had some TBI on CT</a:t>
            </a:r>
          </a:p>
          <a:p>
            <a:pPr lvl="1"/>
            <a:r>
              <a:rPr lang="en-US" dirty="0" err="1"/>
              <a:t>ciTBI</a:t>
            </a:r>
            <a:r>
              <a:rPr lang="en-US" dirty="0"/>
              <a:t> occurred in 10 /1501 (0.7%) with isolated vomiting</a:t>
            </a:r>
          </a:p>
          <a:p>
            <a:pPr lvl="1"/>
            <a:endParaRPr lang="en-US" dirty="0"/>
          </a:p>
          <a:p>
            <a:r>
              <a:rPr lang="en-US" dirty="0"/>
              <a:t>Children &lt; 2 years</a:t>
            </a:r>
          </a:p>
          <a:p>
            <a:pPr lvl="1"/>
            <a:r>
              <a:rPr lang="en-US" dirty="0"/>
              <a:t>Vomiting is a very poor discriminator</a:t>
            </a:r>
          </a:p>
          <a:p>
            <a:pPr lvl="1"/>
            <a:r>
              <a:rPr lang="en-US" dirty="0"/>
              <a:t>Isolated vomiting:  1% had some TBI on CT</a:t>
            </a:r>
          </a:p>
          <a:p>
            <a:pPr lvl="1"/>
            <a:r>
              <a:rPr lang="en-US" dirty="0" err="1"/>
              <a:t>ciTBI</a:t>
            </a:r>
            <a:r>
              <a:rPr lang="en-US" dirty="0"/>
              <a:t> occurred in 0 / 567 with isolated vomiting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4536" y="6214030"/>
            <a:ext cx="359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Dayan et al.  Ann </a:t>
            </a:r>
            <a:r>
              <a:rPr lang="en-US" dirty="0" err="1"/>
              <a:t>Emerg</a:t>
            </a:r>
            <a:r>
              <a:rPr lang="en-US" dirty="0"/>
              <a:t> Med 2014.  </a:t>
            </a:r>
          </a:p>
        </p:txBody>
      </p:sp>
      <p:pic>
        <p:nvPicPr>
          <p:cNvPr id="8" name="Picture 7" descr="A person sitting on a bed&#10;&#10;Description automatically generated">
            <a:extLst>
              <a:ext uri="{FF2B5EF4-FFF2-40B4-BE49-F238E27FC236}">
                <a16:creationId xmlns:a16="http://schemas.microsoft.com/office/drawing/2014/main" xmlns="" id="{0094ECA4-98E9-9F43-8666-535F521F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33" y="274638"/>
            <a:ext cx="1852667" cy="15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2A326-5885-3C46-8D22-A0F0F793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Headache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522CE3-3C96-B049-9DA4-9E77BDC80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12,567 with headaches</a:t>
            </a:r>
          </a:p>
          <a:p>
            <a:r>
              <a:rPr lang="en-US" dirty="0"/>
              <a:t>Isolated headache:  0/2462 had </a:t>
            </a:r>
            <a:r>
              <a:rPr lang="en-US" dirty="0" err="1"/>
              <a:t>ciTBI</a:t>
            </a:r>
            <a:r>
              <a:rPr lang="en-US" dirty="0"/>
              <a:t> (0%, 0.1%)</a:t>
            </a:r>
          </a:p>
          <a:p>
            <a:pPr lvl="1"/>
            <a:r>
              <a:rPr lang="en-US" dirty="0"/>
              <a:t>Isolated headache:  any TBI on CT: 3/456 (0.7%)</a:t>
            </a:r>
          </a:p>
          <a:p>
            <a:pPr lvl="1"/>
            <a:r>
              <a:rPr lang="en-US" dirty="0"/>
              <a:t>Non isolated headache TBI on CT:  271/6089 (4.5%)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DFFA58-2CD4-AD46-859D-E4C941A5449F}"/>
              </a:ext>
            </a:extLst>
          </p:cNvPr>
          <p:cNvSpPr txBox="1"/>
          <p:nvPr/>
        </p:nvSpPr>
        <p:spPr>
          <a:xfrm>
            <a:off x="5377912" y="6052088"/>
            <a:ext cx="282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Dayan et al.  Pediatrics 2015</a:t>
            </a:r>
          </a:p>
        </p:txBody>
      </p:sp>
      <p:pic>
        <p:nvPicPr>
          <p:cNvPr id="6" name="Picture 5" descr="A picture containing person, wall, clothing, young&#10;&#10;Description automatically generated">
            <a:extLst>
              <a:ext uri="{FF2B5EF4-FFF2-40B4-BE49-F238E27FC236}">
                <a16:creationId xmlns:a16="http://schemas.microsoft.com/office/drawing/2014/main" xmlns="" id="{22220A50-CC36-6046-9C04-3ED1C72F0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715" y="4453029"/>
            <a:ext cx="2234981" cy="21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LOC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LOC occurred in 6286</a:t>
            </a:r>
          </a:p>
          <a:p>
            <a:r>
              <a:rPr lang="en-US" dirty="0"/>
              <a:t>Any LOC, </a:t>
            </a:r>
            <a:r>
              <a:rPr lang="en-US" dirty="0" err="1"/>
              <a:t>ciTBI</a:t>
            </a:r>
            <a:r>
              <a:rPr lang="en-US" dirty="0"/>
              <a:t> occurred 2.5% of the time</a:t>
            </a:r>
          </a:p>
          <a:p>
            <a:r>
              <a:rPr lang="en-US" dirty="0"/>
              <a:t>No LOC, </a:t>
            </a:r>
            <a:r>
              <a:rPr lang="en-US" dirty="0" err="1"/>
              <a:t>ciTBI</a:t>
            </a:r>
            <a:r>
              <a:rPr lang="en-US" dirty="0"/>
              <a:t> occurred  0.5% of the time</a:t>
            </a:r>
          </a:p>
          <a:p>
            <a:r>
              <a:rPr lang="en-US" dirty="0"/>
              <a:t>Isolated LOC: 13/2780,  0.5% (0.2%, 0.8%)</a:t>
            </a:r>
          </a:p>
          <a:p>
            <a:r>
              <a:rPr lang="en-US" dirty="0"/>
              <a:t>“Children with minor blunt head trauma presenting to the emergency department with isolated LOC are at very low risk for </a:t>
            </a:r>
            <a:r>
              <a:rPr lang="en-US" dirty="0" err="1"/>
              <a:t>ciTBI</a:t>
            </a:r>
            <a:r>
              <a:rPr lang="en-US" dirty="0"/>
              <a:t> and do not routinely require computed tomographic evaluation”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0533" y="6183868"/>
            <a:ext cx="316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  JAMA Pediatrics 2014</a:t>
            </a:r>
          </a:p>
        </p:txBody>
      </p:sp>
    </p:spTree>
    <p:extLst>
      <p:ext uri="{BB962C8B-B14F-4D97-AF65-F5344CB8AC3E}">
        <p14:creationId xmlns:p14="http://schemas.microsoft.com/office/powerpoint/2010/main" val="206535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CB05A-DEE0-A242-8517-822E2092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424BC-207B-A648-B284-358E6394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47" y="2757077"/>
            <a:ext cx="7687133" cy="35038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participant will: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Recite the relative risk of intracranial injury in children with normal mental status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List the features for which risk of clinically important brain injury warrants obtaining a head CT and features for which the risk is very low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List common hurdles and challenges to implementing practice changes</a:t>
            </a:r>
          </a:p>
        </p:txBody>
      </p:sp>
    </p:spTree>
    <p:extLst>
      <p:ext uri="{BB962C8B-B14F-4D97-AF65-F5344CB8AC3E}">
        <p14:creationId xmlns:p14="http://schemas.microsoft.com/office/powerpoint/2010/main" val="655451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30E0D-7B90-F14C-93F9-E9C02CB0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20AD88-8870-6644-839F-BA1D0C284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Seizure was not included in the original PECARN study because many of these patients presented with other risk factors (e.g. altered mental status)</a:t>
            </a:r>
          </a:p>
          <a:p>
            <a:r>
              <a:rPr lang="en-US" dirty="0"/>
              <a:t>A subsequent follow-up study found</a:t>
            </a:r>
          </a:p>
          <a:p>
            <a:pPr lvl="1"/>
            <a:r>
              <a:rPr lang="en-US" dirty="0"/>
              <a:t>Impact seizure with 8.6% (95% CI 5.1%, 13.5%) risk of any TBI</a:t>
            </a:r>
          </a:p>
          <a:p>
            <a:pPr lvl="1"/>
            <a:r>
              <a:rPr lang="en-US" dirty="0"/>
              <a:t>Seizures occurring more than 30 minutes after had 20% (95% CI 10.4%, 33%) risk of TBI</a:t>
            </a:r>
          </a:p>
          <a:p>
            <a:pPr lvl="1"/>
            <a:r>
              <a:rPr lang="en-US" dirty="0"/>
              <a:t>Of TBIs identified on CT, 28% underwent neurosurgery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A31FFE-CB71-FE4B-A21C-363DFBEA1EA0}"/>
              </a:ext>
            </a:extLst>
          </p:cNvPr>
          <p:cNvSpPr txBox="1"/>
          <p:nvPr/>
        </p:nvSpPr>
        <p:spPr>
          <a:xfrm>
            <a:off x="4099302" y="6137329"/>
            <a:ext cx="371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Badawy</a:t>
            </a:r>
            <a:r>
              <a:rPr lang="en-US" dirty="0"/>
              <a:t> et al. 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Emerg</a:t>
            </a:r>
            <a:r>
              <a:rPr lang="en-US" dirty="0"/>
              <a:t> Med 2017 </a:t>
            </a:r>
          </a:p>
        </p:txBody>
      </p:sp>
    </p:spTree>
    <p:extLst>
      <p:ext uri="{BB962C8B-B14F-4D97-AF65-F5344CB8AC3E}">
        <p14:creationId xmlns:p14="http://schemas.microsoft.com/office/powerpoint/2010/main" val="981942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Scalps</a:t>
            </a:r>
          </a:p>
        </p:txBody>
      </p:sp>
      <p:pic>
        <p:nvPicPr>
          <p:cNvPr id="5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xmlns="" id="{C5A814B9-8977-AB44-A955-6D82D9357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901031"/>
            <a:ext cx="5715000" cy="39243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6A56B-8297-8A44-96B5-1ECA2BCE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Scalps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FDA061-3EBE-7E4F-8089-369351CCF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823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Prospective study of 422 head-injured asymptomatic children &lt; 2 years without obvious skull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on exam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41 had head CT only, 96 had skull x-rays only and 35 had both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500" dirty="0" err="1"/>
              <a:t>Greenes</a:t>
            </a:r>
            <a:r>
              <a:rPr lang="en-US" sz="1500" dirty="0"/>
              <a:t> and </a:t>
            </a:r>
            <a:r>
              <a:rPr lang="en-US" sz="1500" dirty="0" err="1"/>
              <a:t>Schutzman</a:t>
            </a:r>
            <a:r>
              <a:rPr lang="en-US" sz="1500" dirty="0"/>
              <a:t>. Ann </a:t>
            </a:r>
            <a:r>
              <a:rPr lang="en-US" sz="1500" dirty="0" err="1"/>
              <a:t>Emerg</a:t>
            </a:r>
            <a:r>
              <a:rPr lang="en-US" sz="1500" dirty="0"/>
              <a:t> Med 1997</a:t>
            </a:r>
          </a:p>
          <a:p>
            <a:r>
              <a:rPr lang="en-US" sz="1500" dirty="0" err="1"/>
              <a:t>Greenes</a:t>
            </a:r>
            <a:r>
              <a:rPr lang="en-US" sz="1500" dirty="0"/>
              <a:t> and </a:t>
            </a:r>
            <a:r>
              <a:rPr lang="en-US" sz="1500" dirty="0" err="1"/>
              <a:t>Schutzman</a:t>
            </a:r>
            <a:r>
              <a:rPr lang="en-US" sz="1500" dirty="0"/>
              <a:t>. </a:t>
            </a:r>
            <a:r>
              <a:rPr lang="en-US" sz="1500" dirty="0" err="1"/>
              <a:t>Pediatr</a:t>
            </a:r>
            <a:r>
              <a:rPr lang="en-US" sz="1500" dirty="0"/>
              <a:t> </a:t>
            </a:r>
            <a:r>
              <a:rPr lang="en-US" sz="1500" dirty="0" err="1"/>
              <a:t>Emerg</a:t>
            </a:r>
            <a:r>
              <a:rPr lang="en-US" sz="1500" dirty="0"/>
              <a:t> Care 2001</a:t>
            </a:r>
          </a:p>
          <a:p>
            <a:endParaRPr lang="en-US" dirty="0"/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90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Scalp Hematoma Score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85737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Risk 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Over 12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Frontal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6-11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Small (barely)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Occipital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3-6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Medium (easy)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Temp / Parietal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&lt; 3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Large (boggy)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9427" name="TextBox 4"/>
          <p:cNvSpPr txBox="1">
            <a:spLocks noChangeArrowheads="1"/>
          </p:cNvSpPr>
          <p:nvPr/>
        </p:nvSpPr>
        <p:spPr bwMode="auto">
          <a:xfrm>
            <a:off x="4800600" y="3810000"/>
            <a:ext cx="31353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Score  &lt; 3 ICI 0%</a:t>
            </a:r>
          </a:p>
          <a:p>
            <a:pPr eaLnBrk="1" hangingPunct="1"/>
            <a:r>
              <a:rPr lang="en-US"/>
              <a:t>Score 3-4 ICI 6%-9%</a:t>
            </a:r>
          </a:p>
          <a:p>
            <a:pPr eaLnBrk="1" hangingPunct="1"/>
            <a:r>
              <a:rPr lang="en-US"/>
              <a:t>Score 5 ICI 17%</a:t>
            </a:r>
          </a:p>
          <a:p>
            <a:pPr eaLnBrk="1" hangingPunct="1"/>
            <a:r>
              <a:rPr lang="en-US"/>
              <a:t>Score &gt; 5 ICI 30-50%</a:t>
            </a:r>
          </a:p>
        </p:txBody>
      </p:sp>
      <p:sp>
        <p:nvSpPr>
          <p:cNvPr id="59428" name="TextBox 4"/>
          <p:cNvSpPr txBox="1">
            <a:spLocks noChangeArrowheads="1"/>
          </p:cNvSpPr>
          <p:nvPr/>
        </p:nvSpPr>
        <p:spPr bwMode="auto">
          <a:xfrm>
            <a:off x="457200" y="5527675"/>
            <a:ext cx="3970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Based on study of 422 asymptomatic</a:t>
            </a:r>
          </a:p>
          <a:p>
            <a:pPr eaLnBrk="1" hangingPunct="1"/>
            <a:r>
              <a:rPr lang="en-US" sz="1800"/>
              <a:t>Infants (0-24 months), </a:t>
            </a:r>
          </a:p>
          <a:p>
            <a:pPr eaLnBrk="1" hangingPunct="1"/>
            <a:r>
              <a:rPr lang="en-US" sz="1800"/>
              <a:t>172 who had imaging</a:t>
            </a:r>
          </a:p>
        </p:txBody>
      </p:sp>
    </p:spTree>
    <p:extLst>
      <p:ext uri="{BB962C8B-B14F-4D97-AF65-F5344CB8AC3E}">
        <p14:creationId xmlns:p14="http://schemas.microsoft.com/office/powerpoint/2010/main" val="3072901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PECARN Infant Scalps in Head Injury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370037"/>
              </p:ext>
            </p:extLst>
          </p:nvPr>
        </p:nvGraphicFramePr>
        <p:xfrm>
          <a:off x="1418167" y="1176867"/>
          <a:ext cx="6252633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8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6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with TBI on 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12-24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6 – 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3 – 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&lt; 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Frontal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Occipital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Temporal</a:t>
                      </a:r>
                      <a:r>
                        <a:rPr lang="en-US" baseline="0" dirty="0"/>
                        <a:t> / parietal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  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 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0243">
                <a:tc>
                  <a:txBody>
                    <a:bodyPr/>
                    <a:lstStyle/>
                    <a:p>
                      <a:r>
                        <a:rPr lang="en-US" dirty="0"/>
                        <a:t>       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21200" y="6488668"/>
            <a:ext cx="353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Dayan et  al.   Ann </a:t>
            </a:r>
            <a:r>
              <a:rPr lang="en-US" dirty="0" err="1"/>
              <a:t>Emerg</a:t>
            </a:r>
            <a:r>
              <a:rPr lang="en-US" dirty="0"/>
              <a:t> Med 2014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CDCB5-83EA-404C-A4E3-F3CCF0B8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Putting It All Together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304BBF13-FA76-2F4A-A3D9-F3B23DC8B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571355"/>
            <a:ext cx="4915159" cy="37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69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AD884-E955-6642-9041-C7E437A1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/>
              <a:t>High Risk (4.5% ciTBI risk)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555F5-8496-D849-B64F-604C31FD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2000" dirty="0"/>
              <a:t>GCS ≤ 14 or altered mental status</a:t>
            </a:r>
          </a:p>
          <a:p>
            <a:r>
              <a:rPr lang="en-US" sz="2000" dirty="0"/>
              <a:t>Palpable skull fracture</a:t>
            </a:r>
          </a:p>
          <a:p>
            <a:r>
              <a:rPr lang="en-US" sz="2000" dirty="0"/>
              <a:t>Signs of basilar skull fracture</a:t>
            </a:r>
          </a:p>
          <a:p>
            <a:r>
              <a:rPr lang="en-US" sz="2000" dirty="0"/>
              <a:t>Focal neurologic exam</a:t>
            </a:r>
          </a:p>
          <a:p>
            <a:r>
              <a:rPr lang="en-US" sz="2000" dirty="0"/>
              <a:t>Seizure ** (impact vs late) </a:t>
            </a:r>
          </a:p>
          <a:p>
            <a:endParaRPr lang="en-US" sz="1600" dirty="0"/>
          </a:p>
          <a:p>
            <a:r>
              <a:rPr lang="en-US" sz="2000" dirty="0"/>
              <a:t>CT scan is recommended</a:t>
            </a:r>
          </a:p>
        </p:txBody>
      </p:sp>
      <p:pic>
        <p:nvPicPr>
          <p:cNvPr id="4" name="Picture 3" descr="A picture containing indoor, wall, floor, object&#10;&#10;Description automatically generated">
            <a:extLst>
              <a:ext uri="{FF2B5EF4-FFF2-40B4-BE49-F238E27FC236}">
                <a16:creationId xmlns:a16="http://schemas.microsoft.com/office/drawing/2014/main" xmlns="" id="{E393A3DA-B9C2-1147-A658-590C5C9E8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1" r="45471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5711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8B39B-C166-8147-A611-59D0D828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Risk (0.9% </a:t>
            </a:r>
            <a:r>
              <a:rPr lang="en-US" dirty="0" err="1"/>
              <a:t>ciTBI</a:t>
            </a:r>
            <a:r>
              <a:rPr lang="en-US" dirty="0"/>
              <a:t> risk)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B1A3F9-8836-0040-84B7-57EC84D9B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Severe mechanism of injury</a:t>
            </a:r>
          </a:p>
          <a:p>
            <a:r>
              <a:rPr lang="en-US" dirty="0"/>
              <a:t>LOC</a:t>
            </a:r>
          </a:p>
          <a:p>
            <a:pPr lvl="1"/>
            <a:r>
              <a:rPr lang="en-US" dirty="0"/>
              <a:t>History of LOC  (age &gt; 2 years)</a:t>
            </a:r>
          </a:p>
          <a:p>
            <a:pPr lvl="1"/>
            <a:r>
              <a:rPr lang="en-US" dirty="0"/>
              <a:t>LOC &gt; 5 seconds (age &lt; 2 years)</a:t>
            </a:r>
          </a:p>
          <a:p>
            <a:r>
              <a:rPr lang="en-US" dirty="0"/>
              <a:t>Severe headache (age &gt; 2 only)</a:t>
            </a:r>
          </a:p>
          <a:p>
            <a:r>
              <a:rPr lang="en-US" dirty="0"/>
              <a:t>Vomiting (age &gt; 2 years only)</a:t>
            </a:r>
          </a:p>
          <a:p>
            <a:r>
              <a:rPr lang="en-US" dirty="0"/>
              <a:t>High risk hematoma</a:t>
            </a:r>
          </a:p>
          <a:p>
            <a:pPr lvl="1"/>
            <a:r>
              <a:rPr lang="en-US" dirty="0"/>
              <a:t>Non-frontal, large, boggy, &lt; 6-12 months</a:t>
            </a:r>
          </a:p>
          <a:p>
            <a:r>
              <a:rPr lang="en-US" dirty="0"/>
              <a:t>Observation is generally preferred in this group</a:t>
            </a:r>
          </a:p>
          <a:p>
            <a:r>
              <a:rPr lang="en-US" dirty="0"/>
              <a:t>Many factors left to the clinician, number of symptoms, severity, access to definitive care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595F83-8CA5-0445-A4D3-21F95161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965" y="1722428"/>
            <a:ext cx="2201917" cy="21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27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grass, outdoor, tree&#10;&#10;Description automatically generated">
            <a:extLst>
              <a:ext uri="{FF2B5EF4-FFF2-40B4-BE49-F238E27FC236}">
                <a16:creationId xmlns:a16="http://schemas.microsoft.com/office/drawing/2014/main" xmlns="" id="{78D0FF50-F77E-824F-B3CF-5353437FB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" r="146"/>
          <a:stretch/>
        </p:blipFill>
        <p:spPr>
          <a:xfrm>
            <a:off x="20" y="0"/>
            <a:ext cx="9143980" cy="4666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750191-4920-194F-98A6-1115A6B1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0000"/>
                </a:solidFill>
              </a:rPr>
              <a:t>Low Risk ( &lt; 0.02% risk ciTBI)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B28DC1-E138-FC4E-A91A-A6AC6E035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Absence of High risk factors 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Absence of Medium risk factors</a:t>
            </a:r>
          </a:p>
        </p:txBody>
      </p:sp>
    </p:spTree>
    <p:extLst>
      <p:ext uri="{BB962C8B-B14F-4D97-AF65-F5344CB8AC3E}">
        <p14:creationId xmlns:p14="http://schemas.microsoft.com/office/powerpoint/2010/main" val="2787852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475" y="7626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Practice Variation and Management Guidelines:  Can Providers Be Influenced to Change Behavior?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0905" y="2685919"/>
            <a:ext cx="6400800" cy="1752600"/>
          </a:xfrm>
        </p:spPr>
        <p:txBody>
          <a:bodyPr/>
          <a:lstStyle/>
          <a:p>
            <a:r>
              <a:rPr lang="en-US" dirty="0"/>
              <a:t>quality improvement</a:t>
            </a:r>
          </a:p>
          <a:p>
            <a:r>
              <a:rPr lang="en-US" dirty="0"/>
              <a:t>continuous improvement</a:t>
            </a:r>
          </a:p>
          <a:p>
            <a:r>
              <a:rPr lang="en-US" dirty="0"/>
              <a:t>system improvement</a:t>
            </a:r>
          </a:p>
        </p:txBody>
      </p:sp>
    </p:spTree>
    <p:extLst>
      <p:ext uri="{BB962C8B-B14F-4D97-AF65-F5344CB8AC3E}">
        <p14:creationId xmlns:p14="http://schemas.microsoft.com/office/powerpoint/2010/main" val="386190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A508C-D931-2C43-9035-670650A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67399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Would You Scan: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7BC6FC7-A034-4BC6-83C2-F86D325E1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98005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772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Ms and Peds Head CT rat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332"/>
          <a:stretch/>
        </p:blipFill>
        <p:spPr>
          <a:xfrm>
            <a:off x="457200" y="274638"/>
            <a:ext cx="8552785" cy="5814877"/>
          </a:xfrm>
        </p:spPr>
      </p:pic>
    </p:spTree>
    <p:extLst>
      <p:ext uri="{BB962C8B-B14F-4D97-AF65-F5344CB8AC3E}">
        <p14:creationId xmlns:p14="http://schemas.microsoft.com/office/powerpoint/2010/main" val="93495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Dissemination  / Implementation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“the study of methods to promote the systematic uptake of clinical research findings into routine practice”</a:t>
            </a:r>
          </a:p>
          <a:p>
            <a:r>
              <a:rPr lang="en-US" dirty="0"/>
              <a:t>Alternatively:   “Knowledge __________  “</a:t>
            </a:r>
          </a:p>
          <a:p>
            <a:pPr lvl="1"/>
            <a:r>
              <a:rPr lang="en-US" dirty="0"/>
              <a:t>Translation</a:t>
            </a:r>
          </a:p>
          <a:p>
            <a:pPr lvl="1"/>
            <a:r>
              <a:rPr lang="en-US" dirty="0"/>
              <a:t>Transfer</a:t>
            </a:r>
          </a:p>
          <a:p>
            <a:pPr lvl="1"/>
            <a:r>
              <a:rPr lang="en-US" dirty="0"/>
              <a:t>Mobilization</a:t>
            </a:r>
          </a:p>
          <a:p>
            <a:pPr lvl="1"/>
            <a:r>
              <a:rPr lang="en-US" dirty="0"/>
              <a:t>Exchange</a:t>
            </a:r>
          </a:p>
          <a:p>
            <a:pPr lvl="1"/>
            <a:r>
              <a:rPr lang="en-US" dirty="0"/>
              <a:t>Dissemination</a:t>
            </a:r>
          </a:p>
          <a:p>
            <a:r>
              <a:rPr lang="en-US" dirty="0"/>
              <a:t>All share the goal:  close the persistent knowledge-to-practice gaps in health care and decision making in a effort to improve outcomes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72933" y="6268534"/>
            <a:ext cx="485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Wittmeier</a:t>
            </a:r>
            <a:r>
              <a:rPr lang="en-US" dirty="0"/>
              <a:t>, </a:t>
            </a:r>
            <a:r>
              <a:rPr lang="en-US" dirty="0" err="1"/>
              <a:t>Klassen</a:t>
            </a:r>
            <a:r>
              <a:rPr lang="en-US" dirty="0"/>
              <a:t>, Sibley.  JAMA Pediatrics 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708" y="3238396"/>
            <a:ext cx="2160372" cy="14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68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5-10-12 at 1.28.0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 b="-614"/>
          <a:stretch/>
        </p:blipFill>
        <p:spPr>
          <a:xfrm>
            <a:off x="457200" y="909638"/>
            <a:ext cx="8229600" cy="4957762"/>
          </a:xfrm>
        </p:spPr>
      </p:pic>
    </p:spTree>
    <p:extLst>
      <p:ext uri="{BB962C8B-B14F-4D97-AF65-F5344CB8AC3E}">
        <p14:creationId xmlns:p14="http://schemas.microsoft.com/office/powerpoint/2010/main" val="2463277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Greiner and Schein: Power Bases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Knowledge</a:t>
                      </a:r>
                    </a:p>
                    <a:p>
                      <a:r>
                        <a:rPr lang="en-US" dirty="0"/>
                        <a:t>-expertise</a:t>
                      </a:r>
                    </a:p>
                    <a:p>
                      <a:r>
                        <a:rPr lang="en-US" dirty="0"/>
                        <a:t>-information</a:t>
                      </a:r>
                    </a:p>
                    <a:p>
                      <a:r>
                        <a:rPr lang="en-US" dirty="0"/>
                        <a:t>-tradition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Playing It Straight</a:t>
                      </a:r>
                    </a:p>
                    <a:p>
                      <a:r>
                        <a:rPr lang="en-US" dirty="0"/>
                        <a:t>-use data to convince</a:t>
                      </a:r>
                    </a:p>
                    <a:p>
                      <a:r>
                        <a:rPr lang="en-US" dirty="0"/>
                        <a:t>-focus on target group</a:t>
                      </a:r>
                    </a:p>
                    <a:p>
                      <a:r>
                        <a:rPr lang="en-US" dirty="0"/>
                        <a:t>-be persistent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Support of Others</a:t>
                      </a:r>
                    </a:p>
                    <a:p>
                      <a:r>
                        <a:rPr lang="en-US" dirty="0"/>
                        <a:t>-political</a:t>
                      </a:r>
                      <a:r>
                        <a:rPr lang="en-US" baseline="0" dirty="0"/>
                        <a:t> access</a:t>
                      </a:r>
                    </a:p>
                    <a:p>
                      <a:r>
                        <a:rPr lang="en-US" baseline="0" dirty="0"/>
                        <a:t>-staff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Social</a:t>
                      </a:r>
                      <a:r>
                        <a:rPr lang="en-US" baseline="0" dirty="0"/>
                        <a:t> Networks</a:t>
                      </a:r>
                    </a:p>
                    <a:p>
                      <a:r>
                        <a:rPr lang="en-US" baseline="0" dirty="0"/>
                        <a:t>-alliance and coalitions</a:t>
                      </a:r>
                    </a:p>
                    <a:p>
                      <a:r>
                        <a:rPr lang="en-US" baseline="0" dirty="0"/>
                        <a:t>-deal with decision makers</a:t>
                      </a:r>
                    </a:p>
                    <a:p>
                      <a:r>
                        <a:rPr lang="en-US" baseline="0" dirty="0"/>
                        <a:t>-contacts for information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Personality</a:t>
                      </a:r>
                    </a:p>
                    <a:p>
                      <a:r>
                        <a:rPr lang="en-US" dirty="0"/>
                        <a:t>-charisma</a:t>
                      </a:r>
                    </a:p>
                    <a:p>
                      <a:r>
                        <a:rPr lang="en-US" dirty="0"/>
                        <a:t>-reputation</a:t>
                      </a:r>
                    </a:p>
                    <a:p>
                      <a:r>
                        <a:rPr lang="en-US" dirty="0"/>
                        <a:t>-professional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credibilty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Around</a:t>
                      </a:r>
                      <a:r>
                        <a:rPr lang="en-US" baseline="0" dirty="0"/>
                        <a:t> Formal Systems</a:t>
                      </a:r>
                    </a:p>
                    <a:p>
                      <a:r>
                        <a:rPr lang="en-US" baseline="0" dirty="0"/>
                        <a:t>-work around roadblocks</a:t>
                      </a:r>
                    </a:p>
                    <a:p>
                      <a:r>
                        <a:rPr lang="en-US" baseline="0" dirty="0"/>
                        <a:t>-do not use organizational rules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55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Wisdom and Influencing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Systematic and thoughtful implementation plan</a:t>
            </a:r>
          </a:p>
          <a:p>
            <a:r>
              <a:rPr lang="en-US" dirty="0"/>
              <a:t>Leadership buy in (resources)</a:t>
            </a:r>
          </a:p>
          <a:p>
            <a:r>
              <a:rPr lang="en-US" dirty="0"/>
              <a:t>Understand culture of target group (obstacles)</a:t>
            </a:r>
          </a:p>
          <a:p>
            <a:r>
              <a:rPr lang="en-US" dirty="0"/>
              <a:t>Identify and focus on vital behaviors</a:t>
            </a:r>
          </a:p>
          <a:p>
            <a:r>
              <a:rPr lang="en-US" dirty="0"/>
              <a:t>Incorporate a variety of methods</a:t>
            </a:r>
          </a:p>
          <a:p>
            <a:r>
              <a:rPr lang="en-US" dirty="0"/>
              <a:t>Develop metrics and provide feedback</a:t>
            </a:r>
          </a:p>
          <a:p>
            <a:r>
              <a:rPr lang="en-US" dirty="0"/>
              <a:t>Establish an on-going system to review (and ideally maintain) changes—avoid regression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5C927-DF33-4C46-AA4D-011DCE0BEC09}"/>
              </a:ext>
            </a:extLst>
          </p:cNvPr>
          <p:cNvSpPr txBox="1"/>
          <p:nvPr/>
        </p:nvSpPr>
        <p:spPr>
          <a:xfrm>
            <a:off x="5702531" y="6214030"/>
            <a:ext cx="145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Influencer</a:t>
            </a:r>
          </a:p>
        </p:txBody>
      </p:sp>
    </p:spTree>
    <p:extLst>
      <p:ext uri="{BB962C8B-B14F-4D97-AF65-F5344CB8AC3E}">
        <p14:creationId xmlns:p14="http://schemas.microsoft.com/office/powerpoint/2010/main" val="1990197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7EAA253-8404-44B7-A7C4-C9416588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33" y="118594"/>
            <a:ext cx="8307533" cy="426345"/>
          </a:xfrm>
        </p:spPr>
        <p:txBody>
          <a:bodyPr anchor="t">
            <a:noAutofit/>
          </a:bodyPr>
          <a:lstStyle/>
          <a:p>
            <a:r>
              <a:rPr lang="en-US" sz="2700" dirty="0"/>
              <a:t>Preliminary Field </a:t>
            </a:r>
            <a:r>
              <a:rPr lang="en-US" dirty="0"/>
              <a:t>Assessment</a:t>
            </a:r>
            <a:r>
              <a:rPr lang="en-US" sz="2700" dirty="0"/>
              <a:t> Work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xmlns="" id="{E37F84B2-85BE-4FFF-9C12-6B056FE36F7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551613054"/>
              </p:ext>
            </p:extLst>
          </p:nvPr>
        </p:nvGraphicFramePr>
        <p:xfrm>
          <a:off x="389337" y="757166"/>
          <a:ext cx="8307532" cy="507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CDA3A8-0E2E-48FA-9EFB-BEC56599C784}"/>
              </a:ext>
            </a:extLst>
          </p:cNvPr>
          <p:cNvSpPr txBox="1"/>
          <p:nvPr/>
        </p:nvSpPr>
        <p:spPr>
          <a:xfrm>
            <a:off x="1244831" y="6110735"/>
            <a:ext cx="58655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u="sng" dirty="0"/>
              <a:t>Increase cognitive support at the scan decision point</a:t>
            </a:r>
          </a:p>
        </p:txBody>
      </p:sp>
    </p:spTree>
    <p:extLst>
      <p:ext uri="{BB962C8B-B14F-4D97-AF65-F5344CB8AC3E}">
        <p14:creationId xmlns:p14="http://schemas.microsoft.com/office/powerpoint/2010/main" val="106270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63DDD-8892-454E-8832-7C73F881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3CBF945-3611-254D-B186-DF1FABBB4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838902" cy="6524651"/>
          </a:xfrm>
        </p:spPr>
      </p:pic>
    </p:spTree>
    <p:extLst>
      <p:ext uri="{BB962C8B-B14F-4D97-AF65-F5344CB8AC3E}">
        <p14:creationId xmlns:p14="http://schemas.microsoft.com/office/powerpoint/2010/main" val="3992487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81D53-87A0-9D46-A511-F52997E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97A0458D-88F6-A144-BF00-E4746D176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50" y="409719"/>
            <a:ext cx="8229600" cy="6229550"/>
          </a:xfrm>
        </p:spPr>
      </p:pic>
    </p:spTree>
    <p:extLst>
      <p:ext uri="{BB962C8B-B14F-4D97-AF65-F5344CB8AC3E}">
        <p14:creationId xmlns:p14="http://schemas.microsoft.com/office/powerpoint/2010/main" val="44383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F5B9B3-72C8-4A46-9535-8FA27738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C8EB0CC-44E9-754B-88C0-C230A9D0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152" y="213195"/>
            <a:ext cx="6897695" cy="6370167"/>
          </a:xfrm>
        </p:spPr>
      </p:pic>
    </p:spTree>
    <p:extLst>
      <p:ext uri="{BB962C8B-B14F-4D97-AF65-F5344CB8AC3E}">
        <p14:creationId xmlns:p14="http://schemas.microsoft.com/office/powerpoint/2010/main" val="1616621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1A469-18A2-DE43-93B6-628C6D52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4A150A3C-6CBD-BB49-A448-CFC8B9F3E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899" y="491837"/>
            <a:ext cx="7682836" cy="5881254"/>
          </a:xfrm>
        </p:spPr>
      </p:pic>
    </p:spTree>
    <p:extLst>
      <p:ext uri="{BB962C8B-B14F-4D97-AF65-F5344CB8AC3E}">
        <p14:creationId xmlns:p14="http://schemas.microsoft.com/office/powerpoint/2010/main" val="183938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Evaluation of Pediatric Head Trauma –</a:t>
            </a:r>
            <a:b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Updates from PECARN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563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rgbClr val="D6A04F"/>
                </a:solidFill>
                <a:latin typeface="+mn-lt"/>
                <a:ea typeface="+mn-ea"/>
                <a:cs typeface="+mn-cs"/>
              </a:rPr>
              <a:t>Who “Needs” a CT?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54F36-A540-C043-84C0-02F524BA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4" y="2586533"/>
            <a:ext cx="5163671" cy="38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47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18F9D-223A-ED40-93C1-6374099C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it All Work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68CFE8-C3EC-6949-A6A1-4E743E979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30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48350F-8039-4F72-A388-1E2BC2BB805B}"/>
              </a:ext>
            </a:extLst>
          </p:cNvPr>
          <p:cNvSpPr/>
          <p:nvPr/>
        </p:nvSpPr>
        <p:spPr>
          <a:xfrm>
            <a:off x="6368143" y="5274871"/>
            <a:ext cx="2671949" cy="72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4E8B72-E2B4-40A3-8361-8C69E2488B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8" y="739238"/>
            <a:ext cx="8740834" cy="5261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3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925A11-F51D-499B-99B9-0F8282CD47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06" y="997342"/>
            <a:ext cx="8923789" cy="4863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2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F8A27CFD-97A8-484D-9A08-F31D0C1BA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4E52E7-19D3-9F43-AEA2-000CD1CA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926" y="3678382"/>
            <a:ext cx="2972679" cy="3030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41455-B35A-EB43-884D-6527179D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674" y="2091561"/>
            <a:ext cx="2956559" cy="4147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5008B9-56BF-C940-B9C2-17D8360F8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268258"/>
            <a:ext cx="2977728" cy="3775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C09A50-2983-8048-8660-5FB62B01A9F2}"/>
              </a:ext>
            </a:extLst>
          </p:cNvPr>
          <p:cNvSpPr txBox="1"/>
          <p:nvPr/>
        </p:nvSpPr>
        <p:spPr>
          <a:xfrm>
            <a:off x="3743661" y="398033"/>
            <a:ext cx="40386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MHT CT Scan Rate</a:t>
            </a:r>
          </a:p>
          <a:p>
            <a:r>
              <a:rPr lang="en-US" sz="2800" dirty="0"/>
              <a:t>12 months to August 2020</a:t>
            </a:r>
          </a:p>
        </p:txBody>
      </p:sp>
    </p:spTree>
    <p:extLst>
      <p:ext uri="{BB962C8B-B14F-4D97-AF65-F5344CB8AC3E}">
        <p14:creationId xmlns:p14="http://schemas.microsoft.com/office/powerpoint/2010/main" val="27859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75971189-C81C-5243-BCC2-7873F9420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F13121-9738-C341-9F80-3EE478F72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" t="-3" r="4039" b="46956"/>
          <a:stretch/>
        </p:blipFill>
        <p:spPr>
          <a:xfrm>
            <a:off x="606829" y="-133005"/>
            <a:ext cx="7802088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F102E-EEBA-4942-9F5E-0CEDE6A2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Policy/Practice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6E5BB0-D51D-44A4-9714-C66679694AD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Simple, information-rich text alerts for triage and risk classification</a:t>
            </a:r>
          </a:p>
          <a:p>
            <a:r>
              <a:rPr lang="en-US" dirty="0">
                <a:solidFill>
                  <a:schemeClr val="tx1"/>
                </a:solidFill>
              </a:rPr>
              <a:t>De-implementation of clinical practices</a:t>
            </a:r>
          </a:p>
          <a:p>
            <a:r>
              <a:rPr lang="en-US" dirty="0">
                <a:solidFill>
                  <a:schemeClr val="tx1"/>
                </a:solidFill>
              </a:rPr>
              <a:t>Emphasis on alert specificity to reduce alert fatigue</a:t>
            </a:r>
          </a:p>
          <a:p>
            <a:r>
              <a:rPr lang="en-US" dirty="0">
                <a:solidFill>
                  <a:schemeClr val="tx1"/>
                </a:solidFill>
              </a:rPr>
              <a:t>Long term migration to “call up” strategy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F9A29-9C72-9A4B-B829-E9F9730D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9392E4-E652-B541-84E0-3FDC8E4A9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8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5EBD1-45AB-EA46-8287-45470554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262A12-062D-A94D-B4E6-FC6FC294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54E847-0539-D44B-87D7-1135F82E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731837"/>
            <a:ext cx="4113868" cy="2391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854B2-BC6C-6145-A54D-15B9312C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791" y="649496"/>
            <a:ext cx="3846285" cy="2779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7FA7B6-D5FC-9049-8065-51163CABC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72" y="3722813"/>
            <a:ext cx="4718392" cy="28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0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A508C-D931-2C43-9035-670650A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Would You Scan A: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7BC6FC7-A034-4BC6-83C2-F86D325E1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37993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9885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605494DE-B078-4D87-BB01-C84320618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xmlns="" id="{9A0576B0-CD8C-4661-95C8-A9F2CE7CDD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00784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FF60E2B-3919-423C-B1FF-56CDE6681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00784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4C44F5-B55F-8940-A357-2378B048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912" y="1122363"/>
            <a:ext cx="2481098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904752-93FC-AF4D-A2EC-2AA1CD80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911" y="3602038"/>
            <a:ext cx="248109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024D3EBE-2F8F-264E-8F70-7E4E3F75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35" y="923167"/>
            <a:ext cx="4992914" cy="4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What We Worry About</a:t>
            </a:r>
          </a:p>
        </p:txBody>
      </p:sp>
      <p:pic>
        <p:nvPicPr>
          <p:cNvPr id="8" name="Content Placeholder 7" descr="HI PIR Fig 5. L pariet contus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17566" r="12501" b="12724"/>
          <a:stretch/>
        </p:blipFill>
        <p:spPr>
          <a:xfrm>
            <a:off x="240030" y="796032"/>
            <a:ext cx="2569206" cy="3021034"/>
          </a:xfrm>
          <a:prstGeom prst="rect">
            <a:avLst/>
          </a:prstGeom>
        </p:spPr>
      </p:pic>
      <p:pic>
        <p:nvPicPr>
          <p:cNvPr id="4" name="Picture 3" descr="EDH with vent .SJ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8934" r="9042" b="9505"/>
          <a:stretch/>
        </p:blipFill>
        <p:spPr>
          <a:xfrm>
            <a:off x="3289296" y="774650"/>
            <a:ext cx="2574993" cy="306379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I PIR, Fig 2, depressed skull fract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8148" r="7747" b="5242"/>
          <a:stretch/>
        </p:blipFill>
        <p:spPr>
          <a:xfrm>
            <a:off x="6337293" y="828214"/>
            <a:ext cx="2567937" cy="3001298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497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31" b="4010"/>
          <a:stretch/>
        </p:blipFill>
        <p:spPr>
          <a:xfrm>
            <a:off x="457201" y="795867"/>
            <a:ext cx="3810000" cy="49310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67" y="2235200"/>
            <a:ext cx="4995333" cy="27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81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Rates of CT for those at higher risk for </a:t>
            </a:r>
            <a:r>
              <a:rPr lang="en-US" dirty="0" err="1"/>
              <a:t>ciTBI</a:t>
            </a:r>
            <a:r>
              <a:rPr lang="en-US" dirty="0"/>
              <a:t> did not vary by race / ethnicity</a:t>
            </a:r>
          </a:p>
          <a:p>
            <a:r>
              <a:rPr lang="en-US" dirty="0"/>
              <a:t>Black non-Hispanic and Hispanic had lower rate of CT for those intermediate risk</a:t>
            </a:r>
          </a:p>
          <a:p>
            <a:r>
              <a:rPr lang="en-US" dirty="0"/>
              <a:t>Physician often cited parental concerns / anxiety as reason for obtaining CT</a:t>
            </a:r>
          </a:p>
          <a:p>
            <a:r>
              <a:rPr lang="en-US" dirty="0"/>
              <a:t>Children with VP shunts had higher rates of CT use but similar rates of </a:t>
            </a:r>
            <a:r>
              <a:rPr lang="en-US" dirty="0" err="1"/>
              <a:t>ciTBI</a:t>
            </a:r>
            <a:endParaRPr lang="en-US" dirty="0"/>
          </a:p>
          <a:p>
            <a:r>
              <a:rPr lang="en-US" dirty="0"/>
              <a:t>Children with </a:t>
            </a:r>
            <a:r>
              <a:rPr lang="en-US" dirty="0" err="1"/>
              <a:t>coagulopathies</a:t>
            </a:r>
            <a:r>
              <a:rPr lang="en-US" dirty="0"/>
              <a:t> had higher CT rates, but not higher </a:t>
            </a:r>
            <a:r>
              <a:rPr lang="en-US" dirty="0" err="1"/>
              <a:t>ciTBI</a:t>
            </a:r>
            <a:r>
              <a:rPr lang="en-US" dirty="0"/>
              <a:t>, all with </a:t>
            </a:r>
            <a:r>
              <a:rPr lang="en-US" dirty="0" err="1"/>
              <a:t>ciTBI</a:t>
            </a:r>
            <a:r>
              <a:rPr lang="en-US" dirty="0"/>
              <a:t> had symptoms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5810934"/>
            <a:ext cx="430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Natale</a:t>
            </a:r>
            <a:r>
              <a:rPr lang="en-US" dirty="0"/>
              <a:t> et al. Arch 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Adolesc</a:t>
            </a:r>
            <a:r>
              <a:rPr lang="en-US" dirty="0"/>
              <a:t> Med 2012</a:t>
            </a:r>
          </a:p>
          <a:p>
            <a:r>
              <a:rPr lang="en-US" dirty="0" err="1"/>
              <a:t>Nigrovic</a:t>
            </a:r>
            <a:r>
              <a:rPr lang="en-US" dirty="0"/>
              <a:t> et al. Ann </a:t>
            </a:r>
            <a:r>
              <a:rPr lang="en-US" dirty="0" err="1"/>
              <a:t>Emerg</a:t>
            </a:r>
            <a:r>
              <a:rPr lang="en-US" dirty="0"/>
              <a:t> Med 2012</a:t>
            </a:r>
          </a:p>
          <a:p>
            <a:r>
              <a:rPr lang="en-US" dirty="0"/>
              <a:t>Lee  et al. J </a:t>
            </a:r>
            <a:r>
              <a:rPr lang="en-US" dirty="0" err="1"/>
              <a:t>Peds</a:t>
            </a:r>
            <a:r>
              <a:rPr lang="en-US" dirty="0"/>
              <a:t> 2010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Peds</a:t>
            </a:r>
            <a:r>
              <a:rPr lang="en-US" dirty="0"/>
              <a:t> HI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3267"/>
            <a:ext cx="8229600" cy="48175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Mild and moderate pediatric traumatic brain injury: replace routine repeat head computed tomography with neurologic examination (J Trauma Acute Care </a:t>
            </a:r>
            <a:r>
              <a:rPr lang="en-US" dirty="0" err="1"/>
              <a:t>Surg</a:t>
            </a:r>
            <a:r>
              <a:rPr lang="en-US" dirty="0"/>
              <a:t> 2013)</a:t>
            </a:r>
          </a:p>
          <a:p>
            <a:r>
              <a:rPr lang="en-US" dirty="0"/>
              <a:t>Pharmacological sedation for cranial computed tomography in children after minor blunt head trauma (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Emerg</a:t>
            </a:r>
            <a:r>
              <a:rPr lang="en-US" dirty="0"/>
              <a:t> Care 2014)</a:t>
            </a:r>
          </a:p>
          <a:p>
            <a:r>
              <a:rPr lang="en-US" dirty="0"/>
              <a:t>Pediatric Emergency Care Applied Research Network head injury clinical prediction rules are reliable in practice (Arch Dis Child 2014)</a:t>
            </a:r>
          </a:p>
          <a:p>
            <a:r>
              <a:rPr lang="en-US" dirty="0"/>
              <a:t>Cost-effectiveness of the PECARN rules in children with minor head trauma (Ann </a:t>
            </a:r>
            <a:r>
              <a:rPr lang="en-US" dirty="0" err="1"/>
              <a:t>Emerg</a:t>
            </a:r>
            <a:r>
              <a:rPr lang="en-US" dirty="0"/>
              <a:t> Med 2015)  </a:t>
            </a:r>
          </a:p>
          <a:p>
            <a:r>
              <a:rPr lang="en-US" dirty="0"/>
              <a:t>Are CT scans obtained at referring institutions justified prior to transfer to a pediatric trauma center? (J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Surg</a:t>
            </a:r>
            <a:r>
              <a:rPr lang="en-US" dirty="0"/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339160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37133-3542-9243-9758-3632AAA83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3" b="3998"/>
          <a:stretch/>
        </p:blipFill>
        <p:spPr>
          <a:xfrm>
            <a:off x="20" y="283789"/>
            <a:ext cx="9143980" cy="466692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63" name="Oval 73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CT Scan When: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Penetrating head injury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Significantly altered LOC or decreasing LOC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Focal neurologic deficits</a:t>
            </a:r>
          </a:p>
        </p:txBody>
      </p:sp>
    </p:spTree>
    <p:extLst>
      <p:ext uri="{BB962C8B-B14F-4D97-AF65-F5344CB8AC3E}">
        <p14:creationId xmlns:p14="http://schemas.microsoft.com/office/powerpoint/2010/main" val="217161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In Blunt Trauma, CT Scan When…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884419" y="3092970"/>
            <a:ext cx="7375161" cy="269397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GCS &lt; 14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Focal neurologic deficits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Signs of depressed skull fracture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Basilar skull fracture signs</a:t>
            </a:r>
          </a:p>
          <a:p>
            <a:pPr eaLnBrk="1" hangingPunct="1"/>
            <a:endParaRPr lang="en-US" sz="1700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What about the well appearing and GCS = 14-15 group?</a:t>
            </a:r>
          </a:p>
        </p:txBody>
      </p:sp>
    </p:spTree>
    <p:extLst>
      <p:ext uri="{BB962C8B-B14F-4D97-AF65-F5344CB8AC3E}">
        <p14:creationId xmlns:p14="http://schemas.microsoft.com/office/powerpoint/2010/main" val="290641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5A95A2-22D1-CE44-AE4C-BBA6371D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123" y="908344"/>
            <a:ext cx="3933226" cy="15381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Worrisome symptoms based on descriptions of patients with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649688" y="1685652"/>
            <a:ext cx="2456259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564643" y="744469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4FB1D6-F4DA-E945-A6AA-67499B62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29" y="2134726"/>
            <a:ext cx="2450957" cy="25799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152A1E-DC43-DA49-8AFB-BA4E09789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368" y="2706865"/>
            <a:ext cx="4037739" cy="34700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/>
              <a:t>Epidural</a:t>
            </a:r>
          </a:p>
          <a:p>
            <a:pPr>
              <a:lnSpc>
                <a:spcPct val="90000"/>
              </a:lnSpc>
            </a:pPr>
            <a:r>
              <a:rPr lang="en-US" sz="2100"/>
              <a:t>Subdural</a:t>
            </a:r>
          </a:p>
          <a:p>
            <a:pPr>
              <a:lnSpc>
                <a:spcPct val="90000"/>
              </a:lnSpc>
            </a:pPr>
            <a:r>
              <a:rPr lang="en-US" sz="2100"/>
              <a:t>Subarachnoid etc.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r>
              <a:rPr lang="en-US" sz="2100"/>
              <a:t>For decades we have worried about a variety of symptoms because of their presence in serious intracranial injuries (e.g. vomiting, headache or loss of consciousness)</a:t>
            </a:r>
          </a:p>
        </p:txBody>
      </p:sp>
    </p:spTree>
    <p:extLst>
      <p:ext uri="{BB962C8B-B14F-4D97-AF65-F5344CB8AC3E}">
        <p14:creationId xmlns:p14="http://schemas.microsoft.com/office/powerpoint/2010/main" val="2162307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2359</Words>
  <Application>Microsoft Office PowerPoint</Application>
  <PresentationFormat>On-screen Show (4:3)</PresentationFormat>
  <Paragraphs>324</Paragraphs>
  <Slides>62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ＭＳ Ｐゴシック</vt:lpstr>
      <vt:lpstr>Arial</vt:lpstr>
      <vt:lpstr>Calibri</vt:lpstr>
      <vt:lpstr>Office Theme</vt:lpstr>
      <vt:lpstr>Minor Head Trauma: Let’s Move On</vt:lpstr>
      <vt:lpstr>Disclosure</vt:lpstr>
      <vt:lpstr>Objectives</vt:lpstr>
      <vt:lpstr>Would You Scan:</vt:lpstr>
      <vt:lpstr>Evaluation of Pediatric Head Trauma – Updates from PECARN and Beyond</vt:lpstr>
      <vt:lpstr>What We Worry About</vt:lpstr>
      <vt:lpstr>CT Scan When:</vt:lpstr>
      <vt:lpstr>In Blunt Trauma, CT Scan When…</vt:lpstr>
      <vt:lpstr>Worrisome symptoms based on descriptions of patients with</vt:lpstr>
      <vt:lpstr>Prelude to PECARN Head Injury Study</vt:lpstr>
      <vt:lpstr>PowerPoint Presentation</vt:lpstr>
      <vt:lpstr>PECARN Head Trauma Study</vt:lpstr>
      <vt:lpstr>Purpose</vt:lpstr>
      <vt:lpstr>Methods</vt:lpstr>
      <vt:lpstr>Exclusions</vt:lpstr>
      <vt:lpstr>Severity of Mechanism</vt:lpstr>
      <vt:lpstr>Enrollees</vt:lpstr>
      <vt:lpstr>PECARN HEAD TRAUMA STUDY</vt:lpstr>
      <vt:lpstr>HI Decision Tree &lt; 2 Years (top)</vt:lpstr>
      <vt:lpstr>HI Decision Tree &lt; 2 yrs (bottom)</vt:lpstr>
      <vt:lpstr>Scan Options &lt; 2 Years</vt:lpstr>
      <vt:lpstr>HI Decision Tree &gt; 2 years (top)</vt:lpstr>
      <vt:lpstr>HI Decision Tree &gt; 2 years (bottom)</vt:lpstr>
      <vt:lpstr>Scan Options &gt; 2 Years</vt:lpstr>
      <vt:lpstr>Other Studies PECARN Head Injury</vt:lpstr>
      <vt:lpstr>Isolated Severe Mechanism</vt:lpstr>
      <vt:lpstr>Isolated Vomiting</vt:lpstr>
      <vt:lpstr>Isolated Headache</vt:lpstr>
      <vt:lpstr>Isolated LOC</vt:lpstr>
      <vt:lpstr>Seizures</vt:lpstr>
      <vt:lpstr>Infant Scalps</vt:lpstr>
      <vt:lpstr>Infant Scalps</vt:lpstr>
      <vt:lpstr>Scalp Hematoma Score</vt:lpstr>
      <vt:lpstr>PECARN Infant Scalps in Head Injury</vt:lpstr>
      <vt:lpstr>Putting It All Together</vt:lpstr>
      <vt:lpstr>High Risk (4.5% ciTBI risk)</vt:lpstr>
      <vt:lpstr>Medium Risk (0.9% ciTBI risk)</vt:lpstr>
      <vt:lpstr>Low Risk ( &lt; 0.02% risk ciTBI)</vt:lpstr>
      <vt:lpstr>Practice Variation and Management Guidelines:  Can Providers Be Influenced to Change Behavior?</vt:lpstr>
      <vt:lpstr>PowerPoint Presentation</vt:lpstr>
      <vt:lpstr>Dissemination  / Implementation Science</vt:lpstr>
      <vt:lpstr>PowerPoint Presentation</vt:lpstr>
      <vt:lpstr>Greiner and Schein: Power Bases</vt:lpstr>
      <vt:lpstr>Management Wisdom and Influencing</vt:lpstr>
      <vt:lpstr>Preliminary Field Assessment Work</vt:lpstr>
      <vt:lpstr>PowerPoint Presentation</vt:lpstr>
      <vt:lpstr>PowerPoint Presentation</vt:lpstr>
      <vt:lpstr>PowerPoint Presentation</vt:lpstr>
      <vt:lpstr>PowerPoint Presentation</vt:lpstr>
      <vt:lpstr>How Did it All Work Out</vt:lpstr>
      <vt:lpstr>PowerPoint Presentation</vt:lpstr>
      <vt:lpstr>PowerPoint Presentation</vt:lpstr>
      <vt:lpstr>PowerPoint Presentation</vt:lpstr>
      <vt:lpstr>PowerPoint Presentation</vt:lpstr>
      <vt:lpstr>Implications for Policy/Practice</vt:lpstr>
      <vt:lpstr>PowerPoint Presentation</vt:lpstr>
      <vt:lpstr>PowerPoint Presentation</vt:lpstr>
      <vt:lpstr>Would You Scan A:</vt:lpstr>
      <vt:lpstr>END</vt:lpstr>
      <vt:lpstr>PowerPoint Presentation</vt:lpstr>
      <vt:lpstr>CT Use…</vt:lpstr>
      <vt:lpstr>More Peds HI News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Head Trauma: Time to Move On</dc:title>
  <dc:creator>Hilary Hewes</dc:creator>
  <cp:lastModifiedBy>Kane, Erica</cp:lastModifiedBy>
  <cp:revision>21</cp:revision>
  <dcterms:created xsi:type="dcterms:W3CDTF">2019-08-02T04:37:28Z</dcterms:created>
  <dcterms:modified xsi:type="dcterms:W3CDTF">2021-06-30T18:49:07Z</dcterms:modified>
</cp:coreProperties>
</file>